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6" r:id="rId5"/>
    <p:sldId id="292" r:id="rId6"/>
    <p:sldId id="263" r:id="rId7"/>
    <p:sldId id="293" r:id="rId8"/>
    <p:sldId id="295" r:id="rId9"/>
    <p:sldId id="326" r:id="rId10"/>
    <p:sldId id="331" r:id="rId11"/>
    <p:sldId id="333" r:id="rId12"/>
    <p:sldId id="332" r:id="rId13"/>
    <p:sldId id="334" r:id="rId14"/>
    <p:sldId id="335" r:id="rId15"/>
    <p:sldId id="33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hauser, Leia J (DFW)" initials="ALJ(" lastIdx="2" clrIdx="0">
    <p:extLst>
      <p:ext uri="{19B8F6BF-5375-455C-9EA6-DF929625EA0E}">
        <p15:presenceInfo xmlns:p15="http://schemas.microsoft.com/office/powerpoint/2012/main" userId="S::Leia.Althauser@dfw.wa.gov::2503323c-6ace-4802-b9cc-5c9d65b32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C1DA"/>
    <a:srgbClr val="0F7BAA"/>
    <a:srgbClr val="FFD046"/>
    <a:srgbClr val="169B7E"/>
    <a:srgbClr val="067B54"/>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7808D-281D-4C69-9729-85DDD2E6BD19}" v="291" dt="2020-09-23T20:35:31.652"/>
    <p1510:client id="{E16886E3-5216-4D28-8080-F384AA2B1F8C}" v="7" dt="2020-09-23T21:47:43.382"/>
    <p1510:client id="{6739C57B-BABB-4473-B608-1E767683AF5C}" v="1" dt="2020-09-23T20:54:26.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9/23/2020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9/23/2020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clicking, ask students to raise their hand if they’ve ever seen litter. </a:t>
            </a:r>
          </a:p>
          <a:p>
            <a:r>
              <a:rPr lang="en-US"/>
              <a:t>After this slide, break students up into breakout rooms or small groups.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147403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class comes back together, have students share their answers.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142990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have already talked about some of the impacts plastic and litter have on wildlife. Let’s dive a little deeper.  Teacher: Have your class listen as you read the short story “Michael’s meals”.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40407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t>
            </a:r>
            <a:r>
              <a:rPr lang="en-US"/>
              <a:t>picture: Take </a:t>
            </a:r>
            <a:r>
              <a:rPr lang="en-US" dirty="0"/>
              <a:t>a look at how long it takes various plastics to break down completely. </a:t>
            </a:r>
          </a:p>
          <a:p>
            <a:r>
              <a:rPr lang="en-US" dirty="0"/>
              <a:t>How do you think wildlife habitat changes when it becomes polluted with plastic?</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139261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students to share with the class some things they could do to solve the plastic pollution and litter problems.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1458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students have given their ideas, review this list with them. The end of this slide will introduce their next activity, the clean up.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425250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students have given their ideas, review this list with them. The end of this slide will introduce their next activity, the clean up. </a:t>
            </a:r>
          </a:p>
          <a:p>
            <a:endParaRPr lang="en-US"/>
          </a:p>
          <a:p>
            <a:r>
              <a:rPr lang="en-US"/>
              <a:t>After the clean up you will come back to these slides and have students brainstorm ways they can prevent litter and plastic pollution in their community.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1582925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9/23/2020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9/23/2020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9/23/2020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9/23/2020</a:t>
            </a:fld>
            <a:endParaRPr lang="en-US"/>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9/23/2020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9/23/2020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9/23/2020</a:t>
            </a:fld>
            <a:endParaRPr lang="en-US"/>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9/23/2020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dfw.wa.gov/get-involved/educational-resources/oceans#plastic" TargetMode="External"/><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dfw.wa.gov/get-involved/educational-resources/stewar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oastsavers.org/index.php/wcc-cleanu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hyperlink" Target="https://www.neefusa.org/npl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9192"/>
            <a:ext cx="8382000" cy="1143000"/>
          </a:xfrm>
        </p:spPr>
        <p:txBody>
          <a:bodyPr>
            <a:noAutofit/>
          </a:bodyPr>
          <a:lstStyle/>
          <a:p>
            <a:r>
              <a:rPr lang="en-US" sz="6600">
                <a:latin typeface="Rockwell" panose="02060603020205020403" pitchFamily="18" charset="0"/>
              </a:rPr>
              <a:t>Litter and You </a:t>
            </a:r>
            <a:br>
              <a:rPr lang="en-US" sz="6600">
                <a:latin typeface="Rockwell" panose="02060603020205020403" pitchFamily="18" charset="0"/>
              </a:rPr>
            </a:br>
            <a:endParaRPr lang="en-US" sz="6600">
              <a:latin typeface="Rockwell" panose="02060603020205020403" pitchFamily="18" charset="0"/>
            </a:endParaRPr>
          </a:p>
        </p:txBody>
      </p:sp>
      <p:sp>
        <p:nvSpPr>
          <p:cNvPr id="3" name="TextBox 2"/>
          <p:cNvSpPr txBox="1"/>
          <p:nvPr/>
        </p:nvSpPr>
        <p:spPr>
          <a:xfrm>
            <a:off x="0" y="3810000"/>
            <a:ext cx="9144000" cy="861774"/>
          </a:xfrm>
          <a:prstGeom prst="rect">
            <a:avLst/>
          </a:prstGeom>
          <a:noFill/>
        </p:spPr>
        <p:txBody>
          <a:bodyPr wrap="square" rtlCol="0">
            <a:spAutoFit/>
          </a:bodyPr>
          <a:lstStyle/>
          <a:p>
            <a:pPr algn="ctr"/>
            <a:endParaRPr lang="en-US" sz="320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endParaRPr>
          </a:p>
          <a:p>
            <a:endParaRPr lang="en-US"/>
          </a:p>
        </p:txBody>
      </p:sp>
      <p:sp>
        <p:nvSpPr>
          <p:cNvPr id="4" name="TextBox 3">
            <a:extLst>
              <a:ext uri="{FF2B5EF4-FFF2-40B4-BE49-F238E27FC236}">
                <a16:creationId xmlns:a16="http://schemas.microsoft.com/office/drawing/2014/main" id="{DBA0F415-CFD7-441E-A8B2-AF8E85575750}"/>
              </a:ext>
            </a:extLst>
          </p:cNvPr>
          <p:cNvSpPr txBox="1"/>
          <p:nvPr/>
        </p:nvSpPr>
        <p:spPr>
          <a:xfrm>
            <a:off x="304800" y="3625334"/>
            <a:ext cx="5638800" cy="369332"/>
          </a:xfrm>
          <a:prstGeom prst="rect">
            <a:avLst/>
          </a:prstGeom>
          <a:noFill/>
        </p:spPr>
        <p:txBody>
          <a:bodyPr wrap="square" rtlCol="0">
            <a:spAutoFit/>
          </a:bodyPr>
          <a:lstStyle/>
          <a:p>
            <a:r>
              <a:rPr lang="en-US">
                <a:latin typeface="Ebrima" panose="02000000000000000000" pitchFamily="2" charset="0"/>
                <a:ea typeface="Ebrima" panose="02000000000000000000" pitchFamily="2" charset="0"/>
                <a:cs typeface="Ebrima" panose="02000000000000000000" pitchFamily="2" charset="0"/>
              </a:rPr>
              <a:t>We’re not talking about the kind that cats use, either. </a:t>
            </a:r>
          </a:p>
        </p:txBody>
      </p:sp>
      <p:pic>
        <p:nvPicPr>
          <p:cNvPr id="6" name="Picture 5">
            <a:extLst>
              <a:ext uri="{FF2B5EF4-FFF2-40B4-BE49-F238E27FC236}">
                <a16:creationId xmlns:a16="http://schemas.microsoft.com/office/drawing/2014/main" id="{135AFD9A-3D59-4B93-BA04-924DB303F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133569"/>
            <a:ext cx="4572000" cy="2499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06D7-39D9-4DA0-84E7-2190427644FB}"/>
              </a:ext>
            </a:extLst>
          </p:cNvPr>
          <p:cNvSpPr>
            <a:spLocks noGrp="1"/>
          </p:cNvSpPr>
          <p:nvPr>
            <p:ph type="title"/>
          </p:nvPr>
        </p:nvSpPr>
        <p:spPr>
          <a:xfrm>
            <a:off x="2286000" y="152400"/>
            <a:ext cx="8241890" cy="868362"/>
          </a:xfrm>
        </p:spPr>
        <p:txBody>
          <a:bodyPr/>
          <a:lstStyle/>
          <a:p>
            <a:r>
              <a:rPr lang="en-US"/>
              <a:t>What can we do?</a:t>
            </a:r>
          </a:p>
        </p:txBody>
      </p:sp>
      <p:sp>
        <p:nvSpPr>
          <p:cNvPr id="3" name="Content Placeholder 2">
            <a:extLst>
              <a:ext uri="{FF2B5EF4-FFF2-40B4-BE49-F238E27FC236}">
                <a16:creationId xmlns:a16="http://schemas.microsoft.com/office/drawing/2014/main" id="{B9282101-2325-414E-BE38-1BA8DEE3477B}"/>
              </a:ext>
            </a:extLst>
          </p:cNvPr>
          <p:cNvSpPr>
            <a:spLocks noGrp="1"/>
          </p:cNvSpPr>
          <p:nvPr>
            <p:ph idx="1"/>
          </p:nvPr>
        </p:nvSpPr>
        <p:spPr>
          <a:xfrm>
            <a:off x="444910" y="1219200"/>
            <a:ext cx="4965290" cy="5024498"/>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2000" b="1">
                <a:latin typeface="Ebrima"/>
                <a:ea typeface="Ebrima"/>
                <a:cs typeface="Ebrima"/>
              </a:rPr>
              <a:t>Reduce</a:t>
            </a:r>
            <a:r>
              <a:rPr lang="en-US" sz="2000">
                <a:latin typeface="Ebrima"/>
                <a:ea typeface="Ebrima"/>
                <a:cs typeface="Ebrima"/>
              </a:rPr>
              <a:t> your single-use plastics. If you don’t use them, they can’t become litter or pollution!</a:t>
            </a:r>
          </a:p>
          <a:p>
            <a:pPr marL="822960" lvl="1">
              <a:buFont typeface="Arial" panose="020B0604020202020204" pitchFamily="34" charset="0"/>
              <a:buChar char="•"/>
            </a:pPr>
            <a:r>
              <a:rPr lang="en-US" sz="1600">
                <a:latin typeface="Ebrima"/>
                <a:ea typeface="Ebrima"/>
                <a:cs typeface="Ebrima"/>
                <a:hlinkClick r:id="rId3"/>
              </a:rPr>
              <a:t>Learn how to make your own reusable sandwich wrap</a:t>
            </a:r>
            <a:r>
              <a:rPr lang="en-US" sz="1600">
                <a:latin typeface="Ebrima"/>
                <a:ea typeface="Ebrima"/>
                <a:cs typeface="Ebrima"/>
              </a:rPr>
              <a:t>. </a:t>
            </a:r>
            <a:endParaRPr lang="en-US" sz="1600"/>
          </a:p>
          <a:p>
            <a:pPr marL="457200" indent="-457200">
              <a:buFont typeface="Arial" panose="020B0604020202020204" pitchFamily="34" charset="0"/>
              <a:buChar char="•"/>
            </a:pPr>
            <a:endParaRPr lang="en-US" sz="2000"/>
          </a:p>
          <a:p>
            <a:pPr marL="457200" indent="-457200">
              <a:buFont typeface="Arial" panose="020B0604020202020204" pitchFamily="34" charset="0"/>
              <a:buChar char="•"/>
            </a:pPr>
            <a:r>
              <a:rPr lang="en-US" sz="2000" b="1">
                <a:latin typeface="Ebrima"/>
                <a:ea typeface="Ebrima"/>
                <a:cs typeface="Ebrima"/>
              </a:rPr>
              <a:t>Reuse </a:t>
            </a:r>
            <a:r>
              <a:rPr lang="en-US" sz="2000">
                <a:latin typeface="Ebrima"/>
                <a:ea typeface="Ebrima"/>
                <a:cs typeface="Ebrima"/>
              </a:rPr>
              <a:t>items and give your old “junk” another life. Find a creative use for things you would otherwise throw away. </a:t>
            </a:r>
            <a:endParaRPr lang="en-US" sz="2000"/>
          </a:p>
          <a:p>
            <a:pPr marL="822960" lvl="1">
              <a:buChar char="•"/>
            </a:pPr>
            <a:r>
              <a:rPr lang="en-US" sz="1600">
                <a:latin typeface="Ebrima"/>
                <a:ea typeface="Ebrima"/>
                <a:cs typeface="Ebrima"/>
                <a:hlinkClick r:id="rId4"/>
              </a:rPr>
              <a:t>Learn about at-home activities to reduce waste.</a:t>
            </a:r>
            <a:r>
              <a:rPr lang="en-US" sz="1600">
                <a:latin typeface="Ebrima"/>
                <a:ea typeface="Ebrima"/>
                <a:cs typeface="Ebrima"/>
              </a:rPr>
              <a:t> </a:t>
            </a:r>
            <a:endParaRPr lang="en-US" sz="1600"/>
          </a:p>
          <a:p>
            <a:endParaRPr lang="en-US" sz="2000"/>
          </a:p>
          <a:p>
            <a:pPr marL="457200" indent="-457200">
              <a:buFont typeface="Arial" panose="020B0604020202020204" pitchFamily="34" charset="0"/>
              <a:buChar char="•"/>
            </a:pPr>
            <a:r>
              <a:rPr lang="en-US" sz="2000" b="1">
                <a:latin typeface="Ebrima"/>
                <a:ea typeface="Ebrima"/>
                <a:cs typeface="Ebrima"/>
              </a:rPr>
              <a:t>Recycle </a:t>
            </a:r>
            <a:r>
              <a:rPr lang="en-US" sz="2000">
                <a:latin typeface="Ebrima"/>
                <a:ea typeface="Ebrima"/>
                <a:cs typeface="Ebrima"/>
              </a:rPr>
              <a:t>cleaned out plastics and give it another life. Did you know that only 12% of plastics are recycled? </a:t>
            </a:r>
            <a:endParaRPr lang="en-US" sz="2000"/>
          </a:p>
          <a:p>
            <a:pPr marL="822960" lvl="1">
              <a:buFont typeface="Arial" panose="020B0604020202020204" pitchFamily="34" charset="0"/>
              <a:buChar char="•"/>
            </a:pPr>
            <a:r>
              <a:rPr lang="en-US" sz="1600">
                <a:latin typeface="Ebrima"/>
                <a:ea typeface="Ebrima"/>
                <a:cs typeface="Ebrima"/>
                <a:hlinkClick r:id="rId3"/>
              </a:rPr>
              <a:t>Learn about the life cycle of a plastic bottle.</a:t>
            </a:r>
            <a:endParaRPr lang="en-US" sz="1600"/>
          </a:p>
        </p:txBody>
      </p:sp>
      <p:pic>
        <p:nvPicPr>
          <p:cNvPr id="7" name="Picture 6">
            <a:extLst>
              <a:ext uri="{FF2B5EF4-FFF2-40B4-BE49-F238E27FC236}">
                <a16:creationId xmlns:a16="http://schemas.microsoft.com/office/drawing/2014/main" id="{73728B09-C75A-4EC1-AF20-E32D3A91F0B7}"/>
              </a:ext>
            </a:extLst>
          </p:cNvPr>
          <p:cNvPicPr>
            <a:picLocks noChangeAspect="1"/>
          </p:cNvPicPr>
          <p:nvPr/>
        </p:nvPicPr>
        <p:blipFill rotWithShape="1">
          <a:blip r:embed="rId5">
            <a:extLst>
              <a:ext uri="{28A0092B-C50C-407E-A947-70E740481C1C}">
                <a14:useLocalDpi xmlns:a14="http://schemas.microsoft.com/office/drawing/2010/main" val="0"/>
              </a:ext>
            </a:extLst>
          </a:blip>
          <a:srcRect l="36540" t="1020" r="1922" b="1020"/>
          <a:stretch/>
        </p:blipFill>
        <p:spPr>
          <a:xfrm>
            <a:off x="5532548" y="2714616"/>
            <a:ext cx="3166542" cy="1781184"/>
          </a:xfrm>
          <a:prstGeom prst="rect">
            <a:avLst/>
          </a:prstGeom>
          <a:ln>
            <a:solidFill>
              <a:schemeClr val="tx1"/>
            </a:solidFill>
          </a:ln>
        </p:spPr>
      </p:pic>
      <p:pic>
        <p:nvPicPr>
          <p:cNvPr id="9" name="Picture 8">
            <a:extLst>
              <a:ext uri="{FF2B5EF4-FFF2-40B4-BE49-F238E27FC236}">
                <a16:creationId xmlns:a16="http://schemas.microsoft.com/office/drawing/2014/main" id="{25137537-B92B-450C-A1AE-6E83B4DA6D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000" t="8475" r="20000"/>
          <a:stretch/>
        </p:blipFill>
        <p:spPr>
          <a:xfrm>
            <a:off x="6001960" y="991592"/>
            <a:ext cx="2227718" cy="1523008"/>
          </a:xfrm>
          <a:prstGeom prst="rect">
            <a:avLst/>
          </a:prstGeom>
          <a:ln>
            <a:solidFill>
              <a:schemeClr val="tx1"/>
            </a:solidFill>
          </a:ln>
        </p:spPr>
      </p:pic>
      <p:pic>
        <p:nvPicPr>
          <p:cNvPr id="11" name="Picture 10">
            <a:extLst>
              <a:ext uri="{FF2B5EF4-FFF2-40B4-BE49-F238E27FC236}">
                <a16:creationId xmlns:a16="http://schemas.microsoft.com/office/drawing/2014/main" id="{6AEE2BA1-3A17-4E85-8AE6-CCF44AB7305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238" b="30000"/>
          <a:stretch/>
        </p:blipFill>
        <p:spPr>
          <a:xfrm>
            <a:off x="6001960" y="4695816"/>
            <a:ext cx="1997934" cy="1552572"/>
          </a:xfrm>
          <a:prstGeom prst="rect">
            <a:avLst/>
          </a:prstGeom>
          <a:ln>
            <a:solidFill>
              <a:schemeClr val="tx1"/>
            </a:solidFill>
          </a:ln>
        </p:spPr>
      </p:pic>
    </p:spTree>
    <p:extLst>
      <p:ext uri="{BB962C8B-B14F-4D97-AF65-F5344CB8AC3E}">
        <p14:creationId xmlns:p14="http://schemas.microsoft.com/office/powerpoint/2010/main" val="308751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06D7-39D9-4DA0-84E7-2190427644FB}"/>
              </a:ext>
            </a:extLst>
          </p:cNvPr>
          <p:cNvSpPr>
            <a:spLocks noGrp="1"/>
          </p:cNvSpPr>
          <p:nvPr>
            <p:ph type="title"/>
          </p:nvPr>
        </p:nvSpPr>
        <p:spPr>
          <a:xfrm>
            <a:off x="2209800" y="94455"/>
            <a:ext cx="8241890" cy="868362"/>
          </a:xfrm>
        </p:spPr>
        <p:txBody>
          <a:bodyPr/>
          <a:lstStyle/>
          <a:p>
            <a:r>
              <a:rPr lang="en-US"/>
              <a:t>What can we do?</a:t>
            </a:r>
          </a:p>
        </p:txBody>
      </p:sp>
      <p:sp>
        <p:nvSpPr>
          <p:cNvPr id="3" name="Content Placeholder 2">
            <a:extLst>
              <a:ext uri="{FF2B5EF4-FFF2-40B4-BE49-F238E27FC236}">
                <a16:creationId xmlns:a16="http://schemas.microsoft.com/office/drawing/2014/main" id="{B9282101-2325-414E-BE38-1BA8DEE3477B}"/>
              </a:ext>
            </a:extLst>
          </p:cNvPr>
          <p:cNvSpPr>
            <a:spLocks noGrp="1"/>
          </p:cNvSpPr>
          <p:nvPr>
            <p:ph idx="1"/>
          </p:nvPr>
        </p:nvSpPr>
        <p:spPr>
          <a:xfrm>
            <a:off x="589306" y="1105453"/>
            <a:ext cx="7945094" cy="4647093"/>
          </a:xfrm>
        </p:spPr>
        <p:txBody>
          <a:bodyPr vert="horz" lIns="91440" tIns="45720" rIns="91440" bIns="45720" rtlCol="0" anchor="t">
            <a:normAutofit/>
          </a:bodyPr>
          <a:lstStyle/>
          <a:p>
            <a:pPr marL="457200" indent="-457200">
              <a:buFont typeface="Arial" panose="020B0604020202020204" pitchFamily="34" charset="0"/>
              <a:buChar char="•"/>
            </a:pPr>
            <a:r>
              <a:rPr lang="en-US" sz="2000"/>
              <a:t>Dispose of garbage properly.</a:t>
            </a:r>
          </a:p>
          <a:p>
            <a:endParaRPr lang="en-US" sz="2000"/>
          </a:p>
          <a:p>
            <a:pPr marL="457200" indent="-457200">
              <a:buFont typeface="Arial" panose="020B0604020202020204" pitchFamily="34" charset="0"/>
              <a:buChar char="•"/>
            </a:pPr>
            <a:r>
              <a:rPr lang="en-US" sz="2000"/>
              <a:t>If you’re on a boat, or in a truck, make sure items are secured.</a:t>
            </a:r>
          </a:p>
          <a:p>
            <a:endParaRPr lang="en-US" sz="2000"/>
          </a:p>
          <a:p>
            <a:pPr marL="457200" indent="-457200">
              <a:buFont typeface="Arial" panose="020B0604020202020204" pitchFamily="34" charset="0"/>
              <a:buChar char="•"/>
            </a:pPr>
            <a:r>
              <a:rPr lang="en-US" sz="2000"/>
              <a:t>Educate others about the impacts of plastic and litter on wildlife.</a:t>
            </a:r>
          </a:p>
          <a:p>
            <a:pPr marL="457200" indent="-457200">
              <a:buFont typeface="Arial" panose="020B0604020202020204" pitchFamily="34" charset="0"/>
              <a:buChar char="•"/>
            </a:pPr>
            <a:endParaRPr lang="en-US" sz="2000"/>
          </a:p>
          <a:p>
            <a:pPr marL="457200" indent="-457200">
              <a:buFont typeface="Arial" panose="020B0604020202020204" pitchFamily="34" charset="0"/>
              <a:buChar char="•"/>
            </a:pPr>
            <a:r>
              <a:rPr lang="en-US" sz="2000">
                <a:latin typeface="Ebrima"/>
                <a:ea typeface="Ebrima"/>
                <a:cs typeface="Ebrima"/>
              </a:rPr>
              <a:t>Be part of a </a:t>
            </a:r>
            <a:r>
              <a:rPr lang="en-US" sz="2000">
                <a:latin typeface="Ebrima"/>
                <a:ea typeface="Ebrima"/>
                <a:cs typeface="Ebrima"/>
                <a:hlinkClick r:id="rId3"/>
              </a:rPr>
              <a:t>coastal</a:t>
            </a:r>
            <a:r>
              <a:rPr lang="en-US" sz="2000">
                <a:latin typeface="Ebrima"/>
                <a:ea typeface="Ebrima"/>
                <a:cs typeface="Ebrima"/>
              </a:rPr>
              <a:t> or </a:t>
            </a:r>
            <a:r>
              <a:rPr lang="en-US" sz="2000">
                <a:latin typeface="Ebrima"/>
                <a:ea typeface="Ebrima"/>
                <a:cs typeface="Ebrima"/>
                <a:hlinkClick r:id="rId4"/>
              </a:rPr>
              <a:t>public lands</a:t>
            </a:r>
            <a:r>
              <a:rPr lang="en-US" sz="2000">
                <a:latin typeface="Ebrima"/>
                <a:ea typeface="Ebrima"/>
                <a:cs typeface="Ebrima"/>
              </a:rPr>
              <a:t> clean up!  </a:t>
            </a:r>
            <a:endParaRPr lang="en-US" sz="2000"/>
          </a:p>
          <a:p>
            <a:endParaRPr lang="en-US" sz="2000"/>
          </a:p>
        </p:txBody>
      </p:sp>
      <p:pic>
        <p:nvPicPr>
          <p:cNvPr id="14" name="Picture 13">
            <a:extLst>
              <a:ext uri="{FF2B5EF4-FFF2-40B4-BE49-F238E27FC236}">
                <a16:creationId xmlns:a16="http://schemas.microsoft.com/office/drawing/2014/main" id="{1189CD7E-27C0-4CD7-B860-08729ED340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3843337"/>
            <a:ext cx="4419600" cy="2486026"/>
          </a:xfrm>
          <a:prstGeom prst="rect">
            <a:avLst/>
          </a:prstGeom>
        </p:spPr>
      </p:pic>
    </p:spTree>
    <p:extLst>
      <p:ext uri="{BB962C8B-B14F-4D97-AF65-F5344CB8AC3E}">
        <p14:creationId xmlns:p14="http://schemas.microsoft.com/office/powerpoint/2010/main" val="140831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A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94819"/>
            <a:ext cx="8229600" cy="868362"/>
          </a:xfrm>
        </p:spPr>
        <p:txBody>
          <a:bodyPr/>
          <a:lstStyle/>
          <a:p>
            <a:pPr algn="ctr"/>
            <a:r>
              <a:rPr lang="en-US">
                <a:solidFill>
                  <a:schemeClr val="bg1"/>
                </a:solidFill>
              </a:rPr>
              <a:t>Questions?</a:t>
            </a:r>
          </a:p>
        </p:txBody>
      </p:sp>
    </p:spTree>
    <p:extLst>
      <p:ext uri="{BB962C8B-B14F-4D97-AF65-F5344CB8AC3E}">
        <p14:creationId xmlns:p14="http://schemas.microsoft.com/office/powerpoint/2010/main" val="19074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litter? </a:t>
            </a:r>
          </a:p>
        </p:txBody>
      </p:sp>
      <p:sp>
        <p:nvSpPr>
          <p:cNvPr id="3" name="TextBox 2">
            <a:extLst>
              <a:ext uri="{FF2B5EF4-FFF2-40B4-BE49-F238E27FC236}">
                <a16:creationId xmlns:a16="http://schemas.microsoft.com/office/drawing/2014/main" id="{0B5E4623-1576-45D5-89AD-C85B8E17F725}"/>
              </a:ext>
            </a:extLst>
          </p:cNvPr>
          <p:cNvSpPr txBox="1"/>
          <p:nvPr/>
        </p:nvSpPr>
        <p:spPr>
          <a:xfrm>
            <a:off x="1905000" y="3711654"/>
            <a:ext cx="3276600" cy="923330"/>
          </a:xfrm>
          <a:prstGeom prst="rect">
            <a:avLst/>
          </a:prstGeom>
          <a:noFill/>
        </p:spPr>
        <p:txBody>
          <a:bodyPr wrap="square" rtlCol="0">
            <a:spAutoFit/>
          </a:bodyPr>
          <a:lstStyle/>
          <a:p>
            <a:r>
              <a:rPr lang="en-US">
                <a:latin typeface="Ebrima" panose="02000000000000000000" pitchFamily="2" charset="0"/>
                <a:ea typeface="Ebrima" panose="02000000000000000000" pitchFamily="2" charset="0"/>
                <a:cs typeface="Ebrima" panose="02000000000000000000" pitchFamily="2" charset="0"/>
              </a:rPr>
              <a:t>Waste that has been left in oceans, lakes, rivers, sidewalks, roads, parks, etc. </a:t>
            </a:r>
          </a:p>
        </p:txBody>
      </p:sp>
      <p:pic>
        <p:nvPicPr>
          <p:cNvPr id="5" name="Picture 4" descr="A brown awning and shelter at a forested Washington state park. Garbage and litter are dispersed throughout the scene. ">
            <a:extLst>
              <a:ext uri="{FF2B5EF4-FFF2-40B4-BE49-F238E27FC236}">
                <a16:creationId xmlns:a16="http://schemas.microsoft.com/office/drawing/2014/main" id="{292BEA47-A599-4517-AFDB-BB444D98A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042" y="2070616"/>
            <a:ext cx="3622358" cy="2716768"/>
          </a:xfrm>
          <a:prstGeom prst="rect">
            <a:avLst/>
          </a:prstGeom>
          <a:ln>
            <a:solidFill>
              <a:schemeClr val="tx1"/>
            </a:solidFill>
          </a:ln>
        </p:spPr>
      </p:pic>
      <p:sp>
        <p:nvSpPr>
          <p:cNvPr id="6" name="TextBox 5">
            <a:extLst>
              <a:ext uri="{FF2B5EF4-FFF2-40B4-BE49-F238E27FC236}">
                <a16:creationId xmlns:a16="http://schemas.microsoft.com/office/drawing/2014/main" id="{E0DD0659-DFC9-45D9-9E2B-C7C9D353FDA6}"/>
              </a:ext>
            </a:extLst>
          </p:cNvPr>
          <p:cNvSpPr txBox="1"/>
          <p:nvPr/>
        </p:nvSpPr>
        <p:spPr>
          <a:xfrm>
            <a:off x="6172200" y="4787384"/>
            <a:ext cx="175260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Seattle Times</a:t>
            </a:r>
          </a:p>
        </p:txBody>
      </p:sp>
      <p:sp>
        <p:nvSpPr>
          <p:cNvPr id="7" name="TextBox 6">
            <a:extLst>
              <a:ext uri="{FF2B5EF4-FFF2-40B4-BE49-F238E27FC236}">
                <a16:creationId xmlns:a16="http://schemas.microsoft.com/office/drawing/2014/main" id="{31FE29A9-0DEA-41DA-B3DA-55A12FC6BA09}"/>
              </a:ext>
            </a:extLst>
          </p:cNvPr>
          <p:cNvSpPr txBox="1"/>
          <p:nvPr/>
        </p:nvSpPr>
        <p:spPr>
          <a:xfrm>
            <a:off x="457200" y="4954875"/>
            <a:ext cx="7835660"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Ebrima"/>
                <a:ea typeface="Ebrima"/>
                <a:cs typeface="Ebrima"/>
              </a:rPr>
              <a:t>Litter is a type of pollution-harmful waste, chemicals, or noise in an environment. </a:t>
            </a:r>
            <a:endParaRPr lang="en-US">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a:latin typeface="Ebrima" panose="02000000000000000000" pitchFamily="2" charset="0"/>
                <a:ea typeface="Ebrima" panose="02000000000000000000" pitchFamily="2" charset="0"/>
                <a:cs typeface="Ebrima" panose="02000000000000000000" pitchFamily="2" charset="0"/>
              </a:rPr>
              <a:t>There is often a lot of plastic in litter. </a:t>
            </a:r>
          </a:p>
          <a:p>
            <a:pPr marL="285750" indent="-285750">
              <a:buFont typeface="Arial" panose="020B0604020202020204" pitchFamily="34" charset="0"/>
              <a:buChar char="•"/>
            </a:pPr>
            <a:r>
              <a:rPr lang="en-US">
                <a:latin typeface="Ebrima"/>
                <a:ea typeface="Ebrima"/>
                <a:cs typeface="Ebrima"/>
              </a:rPr>
              <a:t>Plastic is a man-made material created by blending chemicals from oil, natural gas, and coal. </a:t>
            </a:r>
            <a:endParaRPr lang="en-US">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a:latin typeface="Ebrima" panose="02000000000000000000" pitchFamily="2" charset="0"/>
                <a:ea typeface="Ebrima" panose="02000000000000000000" pitchFamily="2" charset="0"/>
                <a:cs typeface="Ebrima" panose="02000000000000000000" pitchFamily="2" charset="0"/>
              </a:rPr>
              <a:t>When a lot of plastic is found in litter, it’s often called plastic pollution.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1" y="199537"/>
            <a:ext cx="7772400" cy="1362075"/>
          </a:xfrm>
        </p:spPr>
        <p:txBody>
          <a:bodyPr/>
          <a:lstStyle/>
          <a:p>
            <a:r>
              <a:rPr lang="en-US"/>
              <a:t>Where have you seen litter?  </a:t>
            </a:r>
          </a:p>
        </p:txBody>
      </p:sp>
      <p:pic>
        <p:nvPicPr>
          <p:cNvPr id="7" name="Picture 6" descr="Cars on a freeway with foam insulation and garbage on the side of the road. ">
            <a:extLst>
              <a:ext uri="{FF2B5EF4-FFF2-40B4-BE49-F238E27FC236}">
                <a16:creationId xmlns:a16="http://schemas.microsoft.com/office/drawing/2014/main" id="{CACBB8B5-CBC8-4EA9-8751-2117E2D2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6783"/>
            <a:ext cx="2590800" cy="1723446"/>
          </a:xfrm>
          <a:prstGeom prst="rect">
            <a:avLst/>
          </a:prstGeom>
          <a:ln>
            <a:solidFill>
              <a:schemeClr val="tx1"/>
            </a:solidFill>
          </a:ln>
        </p:spPr>
      </p:pic>
      <p:sp>
        <p:nvSpPr>
          <p:cNvPr id="8" name="TextBox 7">
            <a:extLst>
              <a:ext uri="{FF2B5EF4-FFF2-40B4-BE49-F238E27FC236}">
                <a16:creationId xmlns:a16="http://schemas.microsoft.com/office/drawing/2014/main" id="{DEA0B1FF-CB9D-4037-8A91-B2E463A7DFBD}"/>
              </a:ext>
            </a:extLst>
          </p:cNvPr>
          <p:cNvSpPr txBox="1"/>
          <p:nvPr/>
        </p:nvSpPr>
        <p:spPr>
          <a:xfrm>
            <a:off x="228600" y="2984956"/>
            <a:ext cx="266700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the Beaumont Enterprise </a:t>
            </a:r>
          </a:p>
        </p:txBody>
      </p:sp>
      <p:pic>
        <p:nvPicPr>
          <p:cNvPr id="10" name="Picture 9" descr="Fireworks left on beach with seaweed left around them. ">
            <a:extLst>
              <a:ext uri="{FF2B5EF4-FFF2-40B4-BE49-F238E27FC236}">
                <a16:creationId xmlns:a16="http://schemas.microsoft.com/office/drawing/2014/main" id="{D68EBD83-597A-4983-A0D7-BE3F23D93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880575"/>
            <a:ext cx="1828802" cy="2435862"/>
          </a:xfrm>
          <a:prstGeom prst="rect">
            <a:avLst/>
          </a:prstGeom>
          <a:ln>
            <a:solidFill>
              <a:schemeClr val="tx1"/>
            </a:solidFill>
          </a:ln>
        </p:spPr>
      </p:pic>
      <p:pic>
        <p:nvPicPr>
          <p:cNvPr id="12" name="Picture 11" descr="Garbage piled along the roadside in a downtown city.">
            <a:extLst>
              <a:ext uri="{FF2B5EF4-FFF2-40B4-BE49-F238E27FC236}">
                <a16:creationId xmlns:a16="http://schemas.microsoft.com/office/drawing/2014/main" id="{F84FED7E-A83D-45EA-8799-54468A5E01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2" y="1346031"/>
            <a:ext cx="2675466" cy="1504950"/>
          </a:xfrm>
          <a:prstGeom prst="rect">
            <a:avLst/>
          </a:prstGeom>
          <a:ln>
            <a:solidFill>
              <a:schemeClr val="tx1"/>
            </a:solidFill>
          </a:ln>
        </p:spPr>
      </p:pic>
      <p:pic>
        <p:nvPicPr>
          <p:cNvPr id="14" name="Picture 13" descr="Garbage littered around a trashcan on Alkali beach on the Puget Sound.">
            <a:extLst>
              <a:ext uri="{FF2B5EF4-FFF2-40B4-BE49-F238E27FC236}">
                <a16:creationId xmlns:a16="http://schemas.microsoft.com/office/drawing/2014/main" id="{DD3D929F-F71E-46A0-BF75-1CE1751CF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5502" y="894257"/>
            <a:ext cx="2408498" cy="2408498"/>
          </a:xfrm>
          <a:prstGeom prst="rect">
            <a:avLst/>
          </a:prstGeom>
          <a:ln>
            <a:solidFill>
              <a:schemeClr val="tx1"/>
            </a:solidFill>
          </a:ln>
        </p:spPr>
      </p:pic>
      <p:sp>
        <p:nvSpPr>
          <p:cNvPr id="15" name="TextBox 14">
            <a:extLst>
              <a:ext uri="{FF2B5EF4-FFF2-40B4-BE49-F238E27FC236}">
                <a16:creationId xmlns:a16="http://schemas.microsoft.com/office/drawing/2014/main" id="{838D7A26-69CF-4953-B703-9410D0048FEE}"/>
              </a:ext>
            </a:extLst>
          </p:cNvPr>
          <p:cNvSpPr txBox="1"/>
          <p:nvPr/>
        </p:nvSpPr>
        <p:spPr>
          <a:xfrm>
            <a:off x="4724400" y="2877234"/>
            <a:ext cx="2667000" cy="215444"/>
          </a:xfrm>
          <a:prstGeom prst="rect">
            <a:avLst/>
          </a:prstGeom>
          <a:noFill/>
        </p:spPr>
        <p:txBody>
          <a:bodyPr wrap="square" rtlCol="0">
            <a:spAutoFit/>
          </a:bodyPr>
          <a:lstStyle/>
          <a:p>
            <a:r>
              <a:rPr lang="en-US" sz="800" i="1">
                <a:latin typeface="Ebrima" panose="02000000000000000000" pitchFamily="2" charset="0"/>
                <a:ea typeface="Ebrima" panose="02000000000000000000" pitchFamily="2" charset="0"/>
                <a:cs typeface="Ebrima" panose="02000000000000000000" pitchFamily="2" charset="0"/>
              </a:rPr>
              <a:t>Photo courtesy of the Irish Times </a:t>
            </a:r>
          </a:p>
        </p:txBody>
      </p:sp>
      <p:sp>
        <p:nvSpPr>
          <p:cNvPr id="16" name="TextBox 15">
            <a:extLst>
              <a:ext uri="{FF2B5EF4-FFF2-40B4-BE49-F238E27FC236}">
                <a16:creationId xmlns:a16="http://schemas.microsoft.com/office/drawing/2014/main" id="{358D3CC4-A08A-44EB-9E43-DB5C39CB7BBA}"/>
              </a:ext>
            </a:extLst>
          </p:cNvPr>
          <p:cNvSpPr txBox="1"/>
          <p:nvPr/>
        </p:nvSpPr>
        <p:spPr>
          <a:xfrm>
            <a:off x="0" y="3657601"/>
            <a:ext cx="10285383" cy="400110"/>
          </a:xfrm>
          <a:prstGeom prst="rect">
            <a:avLst/>
          </a:prstGeom>
          <a:noFill/>
        </p:spPr>
        <p:txBody>
          <a:bodyPr wrap="square" rtlCol="0">
            <a:spAutoFit/>
          </a:bodyPr>
          <a:lstStyle/>
          <a:p>
            <a:r>
              <a:rPr lang="en-US" sz="2000">
                <a:latin typeface="Ebrima" panose="02000000000000000000" pitchFamily="2" charset="0"/>
                <a:ea typeface="Ebrima" panose="02000000000000000000" pitchFamily="2" charset="0"/>
                <a:cs typeface="Ebrima" panose="02000000000000000000" pitchFamily="2" charset="0"/>
              </a:rPr>
              <a:t>Question: What impacts have </a:t>
            </a:r>
            <a:r>
              <a:rPr lang="en-US" sz="2000" b="1">
                <a:latin typeface="Ebrima" panose="02000000000000000000" pitchFamily="2" charset="0"/>
                <a:ea typeface="Ebrima" panose="02000000000000000000" pitchFamily="2" charset="0"/>
                <a:cs typeface="Ebrima" panose="02000000000000000000" pitchFamily="2" charset="0"/>
              </a:rPr>
              <a:t>you</a:t>
            </a:r>
            <a:r>
              <a:rPr lang="en-US" sz="2000">
                <a:latin typeface="Ebrima" panose="02000000000000000000" pitchFamily="2" charset="0"/>
                <a:ea typeface="Ebrima" panose="02000000000000000000" pitchFamily="2" charset="0"/>
                <a:cs typeface="Ebrima" panose="02000000000000000000" pitchFamily="2" charset="0"/>
              </a:rPr>
              <a:t> noticed litter have on its surroundings?</a:t>
            </a:r>
          </a:p>
        </p:txBody>
      </p:sp>
      <p:pic>
        <p:nvPicPr>
          <p:cNvPr id="18" name="Picture 17" descr="A black bear cub eating a plastic bottle.">
            <a:extLst>
              <a:ext uri="{FF2B5EF4-FFF2-40B4-BE49-F238E27FC236}">
                <a16:creationId xmlns:a16="http://schemas.microsoft.com/office/drawing/2014/main" id="{F7C5A6D5-456C-4927-8FD6-EA9D7DA7FD8E}"/>
              </a:ext>
            </a:extLst>
          </p:cNvPr>
          <p:cNvPicPr>
            <a:picLocks noChangeAspect="1"/>
          </p:cNvPicPr>
          <p:nvPr/>
        </p:nvPicPr>
        <p:blipFill rotWithShape="1">
          <a:blip r:embed="rId7">
            <a:extLst>
              <a:ext uri="{28A0092B-C50C-407E-A947-70E740481C1C}">
                <a14:useLocalDpi xmlns:a14="http://schemas.microsoft.com/office/drawing/2010/main" val="0"/>
              </a:ext>
            </a:extLst>
          </a:blip>
          <a:srcRect l="36710" t="10475" b="14245"/>
          <a:stretch/>
        </p:blipFill>
        <p:spPr>
          <a:xfrm>
            <a:off x="0" y="4768331"/>
            <a:ext cx="1981200" cy="1499777"/>
          </a:xfrm>
          <a:prstGeom prst="rect">
            <a:avLst/>
          </a:prstGeom>
          <a:ln>
            <a:solidFill>
              <a:schemeClr val="tx1"/>
            </a:solidFill>
          </a:ln>
        </p:spPr>
      </p:pic>
      <p:pic>
        <p:nvPicPr>
          <p:cNvPr id="20" name="Picture 19" descr="An osprey chick with a mylar balloon in its nest. ">
            <a:extLst>
              <a:ext uri="{FF2B5EF4-FFF2-40B4-BE49-F238E27FC236}">
                <a16:creationId xmlns:a16="http://schemas.microsoft.com/office/drawing/2014/main" id="{EBE9869B-B8EE-46F5-8C89-C11659B11AED}"/>
              </a:ext>
            </a:extLst>
          </p:cNvPr>
          <p:cNvPicPr>
            <a:picLocks noChangeAspect="1"/>
          </p:cNvPicPr>
          <p:nvPr/>
        </p:nvPicPr>
        <p:blipFill rotWithShape="1">
          <a:blip r:embed="rId8">
            <a:extLst>
              <a:ext uri="{28A0092B-C50C-407E-A947-70E740481C1C}">
                <a14:useLocalDpi xmlns:a14="http://schemas.microsoft.com/office/drawing/2010/main" val="0"/>
              </a:ext>
            </a:extLst>
          </a:blip>
          <a:srcRect t="3364" r="21903" b="2629"/>
          <a:stretch/>
        </p:blipFill>
        <p:spPr>
          <a:xfrm>
            <a:off x="3959357" y="4644588"/>
            <a:ext cx="2593843" cy="1748443"/>
          </a:xfrm>
          <a:prstGeom prst="rect">
            <a:avLst/>
          </a:prstGeom>
          <a:ln>
            <a:solidFill>
              <a:schemeClr val="tx1"/>
            </a:solidFill>
          </a:ln>
        </p:spPr>
      </p:pic>
      <p:pic>
        <p:nvPicPr>
          <p:cNvPr id="22" name="Picture 21" descr="A harbor seal pup with a net around its neck. ">
            <a:extLst>
              <a:ext uri="{FF2B5EF4-FFF2-40B4-BE49-F238E27FC236}">
                <a16:creationId xmlns:a16="http://schemas.microsoft.com/office/drawing/2014/main" id="{68E9E5C4-E431-4E5E-9E06-8163995B1217}"/>
              </a:ext>
            </a:extLst>
          </p:cNvPr>
          <p:cNvPicPr>
            <a:picLocks noChangeAspect="1"/>
          </p:cNvPicPr>
          <p:nvPr/>
        </p:nvPicPr>
        <p:blipFill rotWithShape="1">
          <a:blip r:embed="rId9">
            <a:extLst>
              <a:ext uri="{28A0092B-C50C-407E-A947-70E740481C1C}">
                <a14:useLocalDpi xmlns:a14="http://schemas.microsoft.com/office/drawing/2010/main" val="0"/>
              </a:ext>
            </a:extLst>
          </a:blip>
          <a:srcRect l="2743" b="10369"/>
          <a:stretch/>
        </p:blipFill>
        <p:spPr>
          <a:xfrm>
            <a:off x="6550156" y="4704692"/>
            <a:ext cx="2593844" cy="1619908"/>
          </a:xfrm>
          <a:prstGeom prst="rect">
            <a:avLst/>
          </a:prstGeom>
          <a:ln>
            <a:solidFill>
              <a:schemeClr val="tx1"/>
            </a:solidFill>
          </a:ln>
        </p:spPr>
      </p:pic>
      <p:pic>
        <p:nvPicPr>
          <p:cNvPr id="24" name="Picture 23" descr="A male mallard duck with a six-pack ring around its neck.">
            <a:extLst>
              <a:ext uri="{FF2B5EF4-FFF2-40B4-BE49-F238E27FC236}">
                <a16:creationId xmlns:a16="http://schemas.microsoft.com/office/drawing/2014/main" id="{E0D5CC6F-C3F0-4C91-B4CA-45F354E586B9}"/>
              </a:ext>
            </a:extLst>
          </p:cNvPr>
          <p:cNvPicPr>
            <a:picLocks noChangeAspect="1"/>
          </p:cNvPicPr>
          <p:nvPr/>
        </p:nvPicPr>
        <p:blipFill rotWithShape="1">
          <a:blip r:embed="rId10">
            <a:extLst>
              <a:ext uri="{28A0092B-C50C-407E-A947-70E740481C1C}">
                <a14:useLocalDpi xmlns:a14="http://schemas.microsoft.com/office/drawing/2010/main" val="0"/>
              </a:ext>
            </a:extLst>
          </a:blip>
          <a:srcRect b="16679"/>
          <a:stretch/>
        </p:blipFill>
        <p:spPr>
          <a:xfrm>
            <a:off x="1954668" y="4919175"/>
            <a:ext cx="2007732" cy="1253025"/>
          </a:xfrm>
          <a:prstGeom prst="rect">
            <a:avLst/>
          </a:prstGeom>
          <a:ln>
            <a:solidFill>
              <a:schemeClr val="tx1"/>
            </a:solidFill>
          </a:ln>
        </p:spPr>
      </p:pic>
      <p:sp>
        <p:nvSpPr>
          <p:cNvPr id="25" name="TextBox 24">
            <a:extLst>
              <a:ext uri="{FF2B5EF4-FFF2-40B4-BE49-F238E27FC236}">
                <a16:creationId xmlns:a16="http://schemas.microsoft.com/office/drawing/2014/main" id="{4FBCB816-B48B-4C7F-A1EC-05211417098D}"/>
              </a:ext>
            </a:extLst>
          </p:cNvPr>
          <p:cNvSpPr txBox="1"/>
          <p:nvPr/>
        </p:nvSpPr>
        <p:spPr>
          <a:xfrm>
            <a:off x="915208" y="4062821"/>
            <a:ext cx="10285383" cy="400110"/>
          </a:xfrm>
          <a:prstGeom prst="rect">
            <a:avLst/>
          </a:prstGeom>
          <a:noFill/>
        </p:spPr>
        <p:txBody>
          <a:bodyPr wrap="square" lIns="91440" tIns="45720" rIns="91440" bIns="45720" rtlCol="0" anchor="t">
            <a:spAutoFit/>
          </a:bodyPr>
          <a:lstStyle/>
          <a:p>
            <a:r>
              <a:rPr lang="en-US" sz="2000">
                <a:latin typeface="Ebrima"/>
                <a:ea typeface="Ebrima"/>
                <a:cs typeface="Ebrima"/>
              </a:rPr>
              <a:t>What impacts might litter have to wildlife and their habitats?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With your group:</a:t>
            </a:r>
          </a:p>
        </p:txBody>
      </p:sp>
      <p:sp>
        <p:nvSpPr>
          <p:cNvPr id="8" name="Content Placeholder 7"/>
          <p:cNvSpPr>
            <a:spLocks noGrp="1"/>
          </p:cNvSpPr>
          <p:nvPr>
            <p:ph idx="1"/>
          </p:nvPr>
        </p:nvSpPr>
        <p:spPr>
          <a:xfrm>
            <a:off x="457200" y="1143000"/>
            <a:ext cx="8229600" cy="4914900"/>
          </a:xfrm>
        </p:spPr>
        <p:txBody>
          <a:bodyPr vert="horz" lIns="91440" tIns="45720" rIns="91440" bIns="45720" rtlCol="0" anchor="t">
            <a:normAutofit/>
          </a:bodyPr>
          <a:lstStyle/>
          <a:p>
            <a:pPr marL="0" indent="0">
              <a:buNone/>
            </a:pPr>
            <a:r>
              <a:rPr lang="en-US" sz="2800"/>
              <a:t>Answer the following questions: </a:t>
            </a:r>
          </a:p>
          <a:p>
            <a:pPr marL="514350" indent="-514350">
              <a:buAutoNum type="arabicParenR"/>
            </a:pPr>
            <a:r>
              <a:rPr lang="en-US" sz="2800"/>
              <a:t>What is litter? What is plastic pollution?</a:t>
            </a:r>
          </a:p>
          <a:p>
            <a:pPr marL="514350" indent="-514350">
              <a:buAutoNum type="arabicParenR"/>
            </a:pPr>
            <a:r>
              <a:rPr lang="en-US" sz="2800">
                <a:latin typeface="Ebrima"/>
                <a:ea typeface="Ebrima"/>
                <a:cs typeface="Ebrima"/>
              </a:rPr>
              <a:t>Do you think litter and plastic pollution are a problem where you live? What about in the United States? And in Washington State? Why or why not? </a:t>
            </a:r>
            <a:endParaRPr lang="en-US" sz="28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l"/>
            <a:r>
              <a:rPr lang="en-US"/>
              <a:t>Where does litter and plastic pollution come from?</a:t>
            </a:r>
          </a:p>
        </p:txBody>
      </p:sp>
      <p:sp>
        <p:nvSpPr>
          <p:cNvPr id="3" name="Content Placeholder 2"/>
          <p:cNvSpPr>
            <a:spLocks noGrp="1"/>
          </p:cNvSpPr>
          <p:nvPr>
            <p:ph sz="half" idx="1"/>
          </p:nvPr>
        </p:nvSpPr>
        <p:spPr>
          <a:xfrm>
            <a:off x="342900" y="1480296"/>
            <a:ext cx="8572500" cy="4855417"/>
          </a:xfrm>
        </p:spPr>
        <p:txBody>
          <a:bodyPr vert="horz" lIns="91440" tIns="45720" rIns="91440" bIns="45720" rtlCol="0" anchor="t">
            <a:normAutofit/>
          </a:bodyPr>
          <a:lstStyle/>
          <a:p>
            <a:r>
              <a:rPr lang="en-US">
                <a:latin typeface="Ebrima"/>
                <a:ea typeface="Ebrima"/>
                <a:cs typeface="Ebrima"/>
              </a:rPr>
              <a:t>Write or draw three ways that litter and plastic pollution might get transported to the ocean, city streets, highways, beaches, rivers, parks, mountains, etc. </a:t>
            </a:r>
            <a:endParaRPr lang="en-US"/>
          </a:p>
        </p:txBody>
      </p:sp>
      <p:pic>
        <p:nvPicPr>
          <p:cNvPr id="8" name="Picture 7" descr="A Coca-Cola bottle in the middle of a stream in winter.">
            <a:extLst>
              <a:ext uri="{FF2B5EF4-FFF2-40B4-BE49-F238E27FC236}">
                <a16:creationId xmlns:a16="http://schemas.microsoft.com/office/drawing/2014/main" id="{87EDD19D-C733-4BC4-A292-8CB580991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3252266"/>
            <a:ext cx="3505200" cy="2391452"/>
          </a:xfrm>
          <a:prstGeom prst="rect">
            <a:avLst/>
          </a:prstGeom>
          <a:ln>
            <a:solidFill>
              <a:schemeClr val="tx1"/>
            </a:solidFill>
          </a:ln>
        </p:spPr>
      </p:pic>
      <p:pic>
        <p:nvPicPr>
          <p:cNvPr id="10" name="Picture 9" descr="A pile of plastic, rope and Styrofoam collected from a beach clean up.  ">
            <a:extLst>
              <a:ext uri="{FF2B5EF4-FFF2-40B4-BE49-F238E27FC236}">
                <a16:creationId xmlns:a16="http://schemas.microsoft.com/office/drawing/2014/main" id="{E414B972-7307-4F4A-B798-73CE9CD0E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971800"/>
            <a:ext cx="2362200" cy="3149600"/>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914400"/>
          </a:xfrm>
        </p:spPr>
        <p:txBody>
          <a:bodyPr/>
          <a:lstStyle/>
          <a:p>
            <a:pPr algn="l"/>
            <a:r>
              <a:rPr lang="en-US"/>
              <a:t>Plastic pollution and wildlife </a:t>
            </a:r>
            <a:endParaRPr lang="en-US">
              <a:solidFill>
                <a:srgbClr val="0070C0"/>
              </a:solidFill>
              <a:latin typeface="Rockwell" pitchFamily="18" charset="0"/>
            </a:endParaRPr>
          </a:p>
        </p:txBody>
      </p:sp>
      <p:sp>
        <p:nvSpPr>
          <p:cNvPr id="15" name="Content Placeholder 14"/>
          <p:cNvSpPr>
            <a:spLocks noGrp="1"/>
          </p:cNvSpPr>
          <p:nvPr>
            <p:ph idx="1"/>
          </p:nvPr>
        </p:nvSpPr>
        <p:spPr>
          <a:xfrm>
            <a:off x="381000" y="1143000"/>
            <a:ext cx="8382000" cy="1752600"/>
          </a:xfrm>
        </p:spPr>
        <p:txBody>
          <a:bodyPr vert="horz" lIns="91440" tIns="45720" rIns="91440" bIns="45720" rtlCol="0" anchor="t">
            <a:normAutofit/>
          </a:bodyPr>
          <a:lstStyle/>
          <a:p>
            <a:r>
              <a:rPr lang="en-US" sz="2800">
                <a:latin typeface="Ebrima"/>
                <a:ea typeface="Ebrima"/>
                <a:cs typeface="Ebrima"/>
              </a:rPr>
              <a:t>Plastic pollution and litter affects everyone. From wildlife to humans, we all deal with the lasting effects of plastic pollution. </a:t>
            </a:r>
            <a:endParaRPr lang="en-US" sz="2800"/>
          </a:p>
          <a:p>
            <a:pPr marL="0" indent="0">
              <a:buNone/>
            </a:pPr>
            <a:endParaRPr lang="en-US" sz="2800"/>
          </a:p>
        </p:txBody>
      </p:sp>
      <p:sp>
        <p:nvSpPr>
          <p:cNvPr id="4" name="Content Placeholder 14">
            <a:extLst>
              <a:ext uri="{FF2B5EF4-FFF2-40B4-BE49-F238E27FC236}">
                <a16:creationId xmlns:a16="http://schemas.microsoft.com/office/drawing/2014/main" id="{69093989-972A-4239-95F9-23176543D091}"/>
              </a:ext>
            </a:extLst>
          </p:cNvPr>
          <p:cNvSpPr txBox="1">
            <a:spLocks/>
          </p:cNvSpPr>
          <p:nvPr/>
        </p:nvSpPr>
        <p:spPr>
          <a:xfrm>
            <a:off x="381000" y="2743200"/>
            <a:ext cx="5562600" cy="1752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latin typeface="Ebrima"/>
                <a:ea typeface="Ebrima"/>
                <a:cs typeface="Ebrima"/>
              </a:rPr>
              <a:t>Biodegradable: </a:t>
            </a:r>
            <a:r>
              <a:rPr lang="en-US" sz="2400">
                <a:latin typeface="Ebrima"/>
                <a:ea typeface="Ebrima"/>
                <a:cs typeface="Ebrima"/>
              </a:rPr>
              <a:t>Items that break down naturally, by bacteria or invertebrates. </a:t>
            </a:r>
            <a:endParaRPr lang="en-US" sz="2400"/>
          </a:p>
          <a:p>
            <a:endParaRPr lang="en-US" sz="2800"/>
          </a:p>
          <a:p>
            <a:endParaRPr lang="en-US" sz="2800"/>
          </a:p>
        </p:txBody>
      </p:sp>
      <p:sp>
        <p:nvSpPr>
          <p:cNvPr id="5" name="Content Placeholder 14">
            <a:extLst>
              <a:ext uri="{FF2B5EF4-FFF2-40B4-BE49-F238E27FC236}">
                <a16:creationId xmlns:a16="http://schemas.microsoft.com/office/drawing/2014/main" id="{4EA8CAF3-829E-4D9D-BB9C-864298D49BCB}"/>
              </a:ext>
            </a:extLst>
          </p:cNvPr>
          <p:cNvSpPr txBox="1">
            <a:spLocks/>
          </p:cNvSpPr>
          <p:nvPr/>
        </p:nvSpPr>
        <p:spPr>
          <a:xfrm>
            <a:off x="381000" y="3810000"/>
            <a:ext cx="5181600" cy="11430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latin typeface="Ebrima"/>
                <a:ea typeface="Ebrima"/>
                <a:cs typeface="Ebrima"/>
              </a:rPr>
              <a:t>Single-use plastic: </a:t>
            </a:r>
            <a:r>
              <a:rPr lang="en-US" sz="2400">
                <a:latin typeface="Ebrima"/>
                <a:ea typeface="Ebrima"/>
                <a:cs typeface="Ebrima"/>
              </a:rPr>
              <a:t>Plastic</a:t>
            </a:r>
            <a:r>
              <a:rPr lang="en-US" sz="2400" b="1">
                <a:latin typeface="Ebrima"/>
                <a:ea typeface="Ebrima"/>
                <a:cs typeface="Ebrima"/>
              </a:rPr>
              <a:t> </a:t>
            </a:r>
            <a:r>
              <a:rPr lang="en-US" sz="2400">
                <a:latin typeface="Ebrima"/>
                <a:ea typeface="Ebrima"/>
                <a:cs typeface="Ebrima"/>
              </a:rPr>
              <a:t>objects that are used once before being thrown away. </a:t>
            </a:r>
            <a:endParaRPr lang="en-US" sz="2400"/>
          </a:p>
          <a:p>
            <a:endParaRPr lang="en-US" sz="2800"/>
          </a:p>
          <a:p>
            <a:endParaRPr lang="en-US" sz="2800"/>
          </a:p>
        </p:txBody>
      </p:sp>
      <p:sp>
        <p:nvSpPr>
          <p:cNvPr id="6" name="Content Placeholder 14">
            <a:extLst>
              <a:ext uri="{FF2B5EF4-FFF2-40B4-BE49-F238E27FC236}">
                <a16:creationId xmlns:a16="http://schemas.microsoft.com/office/drawing/2014/main" id="{88088919-8C68-42F0-B251-253C4853277E}"/>
              </a:ext>
            </a:extLst>
          </p:cNvPr>
          <p:cNvSpPr txBox="1">
            <a:spLocks/>
          </p:cNvSpPr>
          <p:nvPr/>
        </p:nvSpPr>
        <p:spPr>
          <a:xfrm>
            <a:off x="352425" y="4953000"/>
            <a:ext cx="6238119" cy="1752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latin typeface="Ebrima"/>
                <a:ea typeface="Ebrima"/>
                <a:cs typeface="Ebrima"/>
              </a:rPr>
              <a:t>Microplastic: </a:t>
            </a:r>
            <a:r>
              <a:rPr lang="en-US" sz="2400">
                <a:latin typeface="Ebrima"/>
                <a:ea typeface="Ebrima"/>
                <a:cs typeface="Ebrima"/>
              </a:rPr>
              <a:t>Plastics that are smaller than </a:t>
            </a:r>
            <a:endParaRPr lang="en-US" sz="2400"/>
          </a:p>
          <a:p>
            <a:r>
              <a:rPr lang="en-US" sz="2400">
                <a:latin typeface="Ebrima"/>
                <a:ea typeface="Ebrima"/>
                <a:cs typeface="Ebrima"/>
              </a:rPr>
              <a:t>5 millimeters (about the size of a sesame seed). </a:t>
            </a:r>
            <a:endParaRPr lang="en-US" sz="2400"/>
          </a:p>
          <a:p>
            <a:endParaRPr lang="en-US" sz="2800"/>
          </a:p>
          <a:p>
            <a:endParaRPr lang="en-US" sz="2800"/>
          </a:p>
        </p:txBody>
      </p:sp>
      <p:pic>
        <p:nvPicPr>
          <p:cNvPr id="3" name="Picture 2">
            <a:extLst>
              <a:ext uri="{FF2B5EF4-FFF2-40B4-BE49-F238E27FC236}">
                <a16:creationId xmlns:a16="http://schemas.microsoft.com/office/drawing/2014/main" id="{563F95F2-67DD-4663-9ED0-2A58F4B06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23541"/>
            <a:ext cx="1992086" cy="1115568"/>
          </a:xfrm>
          <a:prstGeom prst="rect">
            <a:avLst/>
          </a:prstGeom>
          <a:ln>
            <a:solidFill>
              <a:schemeClr val="tx1"/>
            </a:solidFill>
          </a:ln>
        </p:spPr>
      </p:pic>
      <p:pic>
        <p:nvPicPr>
          <p:cNvPr id="8" name="Picture 7">
            <a:extLst>
              <a:ext uri="{FF2B5EF4-FFF2-40B4-BE49-F238E27FC236}">
                <a16:creationId xmlns:a16="http://schemas.microsoft.com/office/drawing/2014/main" id="{38375103-9AE7-48DE-8399-F4F35C31033A}"/>
              </a:ext>
            </a:extLst>
          </p:cNvPr>
          <p:cNvPicPr>
            <a:picLocks noChangeAspect="1"/>
          </p:cNvPicPr>
          <p:nvPr/>
        </p:nvPicPr>
        <p:blipFill rotWithShape="1">
          <a:blip r:embed="rId4">
            <a:extLst>
              <a:ext uri="{28A0092B-C50C-407E-A947-70E740481C1C}">
                <a14:useLocalDpi xmlns:a14="http://schemas.microsoft.com/office/drawing/2010/main" val="0"/>
              </a:ext>
            </a:extLst>
          </a:blip>
          <a:srcRect l="9819" t="16088" r="11636"/>
          <a:stretch/>
        </p:blipFill>
        <p:spPr>
          <a:xfrm>
            <a:off x="6743700" y="4924425"/>
            <a:ext cx="2057400" cy="1462659"/>
          </a:xfrm>
          <a:prstGeom prst="rect">
            <a:avLst/>
          </a:prstGeom>
          <a:ln>
            <a:solidFill>
              <a:schemeClr val="tx1"/>
            </a:solidFill>
          </a:ln>
        </p:spPr>
      </p:pic>
      <p:pic>
        <p:nvPicPr>
          <p:cNvPr id="10" name="Picture 9">
            <a:extLst>
              <a:ext uri="{FF2B5EF4-FFF2-40B4-BE49-F238E27FC236}">
                <a16:creationId xmlns:a16="http://schemas.microsoft.com/office/drawing/2014/main" id="{2E75524B-E2CD-4547-B590-106237F807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3" t="17780" r="1983" b="41110"/>
          <a:stretch/>
        </p:blipFill>
        <p:spPr>
          <a:xfrm>
            <a:off x="5154159" y="3805809"/>
            <a:ext cx="1379991" cy="11430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77A2-EE76-42FA-873A-3C3C40E6A878}"/>
              </a:ext>
            </a:extLst>
          </p:cNvPr>
          <p:cNvSpPr>
            <a:spLocks noGrp="1"/>
          </p:cNvSpPr>
          <p:nvPr>
            <p:ph type="title"/>
          </p:nvPr>
        </p:nvSpPr>
        <p:spPr/>
        <p:txBody>
          <a:bodyPr/>
          <a:lstStyle/>
          <a:p>
            <a:r>
              <a:rPr lang="en-US"/>
              <a:t>Plastic pollution and wildlife</a:t>
            </a:r>
          </a:p>
        </p:txBody>
      </p:sp>
      <p:sp>
        <p:nvSpPr>
          <p:cNvPr id="3" name="Content Placeholder 2">
            <a:extLst>
              <a:ext uri="{FF2B5EF4-FFF2-40B4-BE49-F238E27FC236}">
                <a16:creationId xmlns:a16="http://schemas.microsoft.com/office/drawing/2014/main" id="{68323B73-8C7C-4D16-B06F-A1E5C2CBE8B4}"/>
              </a:ext>
            </a:extLst>
          </p:cNvPr>
          <p:cNvSpPr>
            <a:spLocks noGrp="1"/>
          </p:cNvSpPr>
          <p:nvPr>
            <p:ph idx="1"/>
          </p:nvPr>
        </p:nvSpPr>
        <p:spPr>
          <a:xfrm>
            <a:off x="457200" y="2578599"/>
            <a:ext cx="1966404" cy="3449339"/>
          </a:xfrm>
        </p:spPr>
        <p:txBody>
          <a:bodyPr vert="horz" lIns="91440" tIns="45720" rIns="91440" bIns="45720" rtlCol="0" anchor="t">
            <a:normAutofit/>
          </a:bodyPr>
          <a:lstStyle/>
          <a:p>
            <a:r>
              <a:rPr lang="en-US" sz="2400" dirty="0">
                <a:latin typeface="Ebrima"/>
                <a:ea typeface="Ebrima"/>
                <a:cs typeface="Ebrima"/>
              </a:rPr>
              <a:t>How do you think eating a plastic-filled fish would affect Michael’s family’s health?</a:t>
            </a:r>
            <a:endParaRPr lang="en-US" sz="2400" dirty="0"/>
          </a:p>
        </p:txBody>
      </p:sp>
      <p:pic>
        <p:nvPicPr>
          <p:cNvPr id="15" name="Picture 14">
            <a:extLst>
              <a:ext uri="{FF2B5EF4-FFF2-40B4-BE49-F238E27FC236}">
                <a16:creationId xmlns:a16="http://schemas.microsoft.com/office/drawing/2014/main" id="{70EB3077-79A2-4F47-8521-B34B55CAD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724" y="2590801"/>
            <a:ext cx="5888966" cy="3621714"/>
          </a:xfrm>
          <a:prstGeom prst="rect">
            <a:avLst/>
          </a:prstGeom>
        </p:spPr>
      </p:pic>
      <p:sp>
        <p:nvSpPr>
          <p:cNvPr id="5" name="Content Placeholder 2">
            <a:extLst>
              <a:ext uri="{FF2B5EF4-FFF2-40B4-BE49-F238E27FC236}">
                <a16:creationId xmlns:a16="http://schemas.microsoft.com/office/drawing/2014/main" id="{F6EFB94A-059A-48F3-9963-9F53A20A2D07}"/>
              </a:ext>
            </a:extLst>
          </p:cNvPr>
          <p:cNvSpPr txBox="1">
            <a:spLocks/>
          </p:cNvSpPr>
          <p:nvPr/>
        </p:nvSpPr>
        <p:spPr>
          <a:xfrm>
            <a:off x="457200" y="1295400"/>
            <a:ext cx="8241890" cy="131334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Ebrima"/>
                <a:ea typeface="Ebrima"/>
                <a:cs typeface="Ebrima"/>
              </a:rPr>
              <a:t>Many fish like Walleye die of starvation from eating plastic that looks like their food. This is the unfortunate future many creatures face who live in and near the ocean.  </a:t>
            </a:r>
            <a:endParaRPr lang="en-US" sz="2400" dirty="0"/>
          </a:p>
        </p:txBody>
      </p:sp>
    </p:spTree>
    <p:extLst>
      <p:ext uri="{BB962C8B-B14F-4D97-AF65-F5344CB8AC3E}">
        <p14:creationId xmlns:p14="http://schemas.microsoft.com/office/powerpoint/2010/main" val="1446408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E51E-7957-4A83-80EC-042D8A08EF65}"/>
              </a:ext>
            </a:extLst>
          </p:cNvPr>
          <p:cNvSpPr>
            <a:spLocks noGrp="1"/>
          </p:cNvSpPr>
          <p:nvPr>
            <p:ph type="title"/>
          </p:nvPr>
        </p:nvSpPr>
        <p:spPr/>
        <p:txBody>
          <a:bodyPr/>
          <a:lstStyle/>
          <a:p>
            <a:r>
              <a:rPr lang="en-US"/>
              <a:t>Plastic pollution and wildlife </a:t>
            </a:r>
          </a:p>
        </p:txBody>
      </p:sp>
      <p:sp>
        <p:nvSpPr>
          <p:cNvPr id="4" name="Footer Placeholder 3">
            <a:extLst>
              <a:ext uri="{FF2B5EF4-FFF2-40B4-BE49-F238E27FC236}">
                <a16:creationId xmlns:a16="http://schemas.microsoft.com/office/drawing/2014/main" id="{F23CD12C-8E4D-4373-92EC-01207D6796CA}"/>
              </a:ext>
            </a:extLst>
          </p:cNvPr>
          <p:cNvSpPr>
            <a:spLocks noGrp="1"/>
          </p:cNvSpPr>
          <p:nvPr>
            <p:ph type="ftr" sz="quarter" idx="4294967295"/>
          </p:nvPr>
        </p:nvSpPr>
        <p:spPr/>
        <p:txBody>
          <a:bodyPr/>
          <a:lstStyle/>
          <a:p>
            <a:r>
              <a:rPr lang="en-US"/>
              <a:t>Department of Fish and Wildlife</a:t>
            </a:r>
          </a:p>
        </p:txBody>
      </p:sp>
      <p:sp>
        <p:nvSpPr>
          <p:cNvPr id="5" name="Content Placeholder 2">
            <a:extLst>
              <a:ext uri="{FF2B5EF4-FFF2-40B4-BE49-F238E27FC236}">
                <a16:creationId xmlns:a16="http://schemas.microsoft.com/office/drawing/2014/main" id="{DD4D39E3-DBB3-4459-B946-D273B144EC7E}"/>
              </a:ext>
            </a:extLst>
          </p:cNvPr>
          <p:cNvSpPr txBox="1">
            <a:spLocks noGrp="1"/>
          </p:cNvSpPr>
          <p:nvPr>
            <p:ph idx="1"/>
          </p:nvPr>
        </p:nvSpPr>
        <p:spPr>
          <a:xfrm>
            <a:off x="415925" y="1258094"/>
            <a:ext cx="8242300" cy="464661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a:t>Other animals are impacted as well. </a:t>
            </a:r>
          </a:p>
          <a:p>
            <a:endParaRPr lang="en-US" sz="1900"/>
          </a:p>
          <a:p>
            <a:r>
              <a:rPr lang="en-US" sz="1900">
                <a:latin typeface="Ebrima"/>
                <a:ea typeface="Ebrima"/>
                <a:cs typeface="Ebrima"/>
              </a:rPr>
              <a:t>Some animals suffocate in plastic bags while others get entangled in netting and fishing line. These are just a few examples of the ways that wildlife in our state are affected by litter and plastic pollution. The chemicals in the plastic can also seep into local waterways, affecting the ocean and the water we drink. </a:t>
            </a:r>
            <a:endParaRPr lang="en-US" sz="1900"/>
          </a:p>
        </p:txBody>
      </p:sp>
      <p:pic>
        <p:nvPicPr>
          <p:cNvPr id="6" name="Picture 5" descr="Male Mallard duck with a plastic six-pack holder wrapped around his head.   ">
            <a:extLst>
              <a:ext uri="{FF2B5EF4-FFF2-40B4-BE49-F238E27FC236}">
                <a16:creationId xmlns:a16="http://schemas.microsoft.com/office/drawing/2014/main" id="{82B91757-AD8F-422D-8843-C57C3B584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316848"/>
            <a:ext cx="3048002" cy="2283058"/>
          </a:xfrm>
          <a:prstGeom prst="rect">
            <a:avLst/>
          </a:prstGeom>
          <a:ln>
            <a:solidFill>
              <a:schemeClr val="tx1"/>
            </a:solidFill>
          </a:ln>
        </p:spPr>
      </p:pic>
    </p:spTree>
    <p:extLst>
      <p:ext uri="{BB962C8B-B14F-4D97-AF65-F5344CB8AC3E}">
        <p14:creationId xmlns:p14="http://schemas.microsoft.com/office/powerpoint/2010/main" val="3066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06D7-39D9-4DA0-84E7-2190427644FB}"/>
              </a:ext>
            </a:extLst>
          </p:cNvPr>
          <p:cNvSpPr>
            <a:spLocks noGrp="1"/>
          </p:cNvSpPr>
          <p:nvPr>
            <p:ph type="title"/>
          </p:nvPr>
        </p:nvSpPr>
        <p:spPr>
          <a:xfrm>
            <a:off x="2222752" y="207093"/>
            <a:ext cx="8241890" cy="868362"/>
          </a:xfrm>
        </p:spPr>
        <p:txBody>
          <a:bodyPr/>
          <a:lstStyle/>
          <a:p>
            <a:r>
              <a:rPr lang="en-US"/>
              <a:t>What can we do?</a:t>
            </a:r>
          </a:p>
        </p:txBody>
      </p:sp>
      <p:sp>
        <p:nvSpPr>
          <p:cNvPr id="3" name="Content Placeholder 2">
            <a:extLst>
              <a:ext uri="{FF2B5EF4-FFF2-40B4-BE49-F238E27FC236}">
                <a16:creationId xmlns:a16="http://schemas.microsoft.com/office/drawing/2014/main" id="{B9282101-2325-414E-BE38-1BA8DEE3477B}"/>
              </a:ext>
            </a:extLst>
          </p:cNvPr>
          <p:cNvSpPr>
            <a:spLocks noGrp="1"/>
          </p:cNvSpPr>
          <p:nvPr>
            <p:ph idx="1"/>
          </p:nvPr>
        </p:nvSpPr>
        <p:spPr>
          <a:xfrm>
            <a:off x="1371600" y="1143000"/>
            <a:ext cx="8241890" cy="4647093"/>
          </a:xfrm>
        </p:spPr>
        <p:txBody>
          <a:bodyPr>
            <a:normAutofit/>
          </a:bodyPr>
          <a:lstStyle/>
          <a:p>
            <a:r>
              <a:rPr lang="en-US" sz="3000"/>
              <a:t>This is a problem that can be fixed!</a:t>
            </a:r>
          </a:p>
          <a:p>
            <a:endParaRPr lang="en-US" sz="3000"/>
          </a:p>
          <a:p>
            <a:endParaRPr lang="en-US" sz="3000"/>
          </a:p>
          <a:p>
            <a:r>
              <a:rPr lang="en-US" sz="3000"/>
              <a:t> </a:t>
            </a:r>
          </a:p>
        </p:txBody>
      </p:sp>
      <p:pic>
        <p:nvPicPr>
          <p:cNvPr id="6" name="Picture 5">
            <a:extLst>
              <a:ext uri="{FF2B5EF4-FFF2-40B4-BE49-F238E27FC236}">
                <a16:creationId xmlns:a16="http://schemas.microsoft.com/office/drawing/2014/main" id="{ADF275EA-7B5F-4721-B198-AEF4C8FA0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76271"/>
            <a:ext cx="4549620" cy="4066222"/>
          </a:xfrm>
          <a:prstGeom prst="rect">
            <a:avLst/>
          </a:prstGeom>
          <a:ln>
            <a:solidFill>
              <a:schemeClr val="tx1"/>
            </a:solidFill>
          </a:ln>
        </p:spPr>
      </p:pic>
      <p:sp>
        <p:nvSpPr>
          <p:cNvPr id="7" name="Rectangle 6">
            <a:extLst>
              <a:ext uri="{FF2B5EF4-FFF2-40B4-BE49-F238E27FC236}">
                <a16:creationId xmlns:a16="http://schemas.microsoft.com/office/drawing/2014/main" id="{6555D262-F1CD-48CB-892E-BF2A3E707B59}"/>
              </a:ext>
            </a:extLst>
          </p:cNvPr>
          <p:cNvSpPr/>
          <p:nvPr/>
        </p:nvSpPr>
        <p:spPr>
          <a:xfrm>
            <a:off x="238690" y="3152001"/>
            <a:ext cx="4006225" cy="553998"/>
          </a:xfrm>
          <a:prstGeom prst="rect">
            <a:avLst/>
          </a:prstGeom>
        </p:spPr>
        <p:txBody>
          <a:bodyPr wrap="none">
            <a:spAutoFit/>
          </a:bodyPr>
          <a:lstStyle/>
          <a:p>
            <a:r>
              <a:rPr lang="en-US" sz="3000">
                <a:latin typeface="Ebrima" panose="02000000000000000000" pitchFamily="2" charset="0"/>
                <a:ea typeface="Ebrima" panose="02000000000000000000" pitchFamily="2" charset="0"/>
                <a:cs typeface="Ebrima" panose="02000000000000000000" pitchFamily="2" charset="0"/>
              </a:rPr>
              <a:t>But, it involves Y-O-U. </a:t>
            </a:r>
          </a:p>
        </p:txBody>
      </p:sp>
    </p:spTree>
    <p:extLst>
      <p:ext uri="{BB962C8B-B14F-4D97-AF65-F5344CB8AC3E}">
        <p14:creationId xmlns:p14="http://schemas.microsoft.com/office/powerpoint/2010/main" val="2862641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http://purl.org/dc/dcmitype/"/>
    <ds:schemaRef ds:uri="http://purl.org/dc/elements/1.1/"/>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746AE96C-A73B-4CE9-ADA6-9E402B024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WDFW_PowerPointTemplate</Template>
  <TotalTime>6</TotalTime>
  <Words>715</Words>
  <Application>Microsoft Office PowerPoint</Application>
  <PresentationFormat>On-screen Show (4:3)</PresentationFormat>
  <Paragraphs>76</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Ebrima</vt:lpstr>
      <vt:lpstr>Roboto Slab</vt:lpstr>
      <vt:lpstr>Rockwell</vt:lpstr>
      <vt:lpstr>Office Theme</vt:lpstr>
      <vt:lpstr>Litter and You  </vt:lpstr>
      <vt:lpstr>What is litter? </vt:lpstr>
      <vt:lpstr>Where have you seen litter?  </vt:lpstr>
      <vt:lpstr>With your group:</vt:lpstr>
      <vt:lpstr>Where does litter and plastic pollution come from?</vt:lpstr>
      <vt:lpstr>Plastic pollution and wildlife </vt:lpstr>
      <vt:lpstr>Plastic pollution and wildlife</vt:lpstr>
      <vt:lpstr>Plastic pollution and wildlife </vt:lpstr>
      <vt:lpstr>What can we do?</vt:lpstr>
      <vt:lpstr>What can we do?</vt:lpstr>
      <vt:lpstr>What can we do?</vt:lpstr>
      <vt:lpstr>Questions?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Litter and you</dc:title>
  <dc:creator>Althauser, Leia J (DFW)</dc:creator>
  <cp:lastModifiedBy>Althauser, Leia J (DFW)</cp:lastModifiedBy>
  <cp:revision>1</cp:revision>
  <cp:lastPrinted>2019-02-14T22:06:05Z</cp:lastPrinted>
  <dcterms:created xsi:type="dcterms:W3CDTF">2020-09-21T19:47:41Z</dcterms:created>
  <dcterms:modified xsi:type="dcterms:W3CDTF">2020-09-23T23:59:17Z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