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96" r:id="rId5"/>
    <p:sldId id="292" r:id="rId6"/>
    <p:sldId id="293" r:id="rId7"/>
    <p:sldId id="331" r:id="rId8"/>
    <p:sldId id="332" r:id="rId9"/>
    <p:sldId id="333" r:id="rId10"/>
    <p:sldId id="295" r:id="rId11"/>
    <p:sldId id="326" r:id="rId12"/>
    <p:sldId id="318" r:id="rId13"/>
    <p:sldId id="31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mker, Rachel A (DFW)" initials="B(" lastIdx="1" clrIdx="0">
    <p:extLst>
      <p:ext uri="{19B8F6BF-5375-455C-9EA6-DF929625EA0E}">
        <p15:presenceInfo xmlns:p15="http://schemas.microsoft.com/office/powerpoint/2012/main" userId="S::rachel.blomker@dfw.wa.gov::817ef989-4f04-4ea5-8348-0b4562561095" providerId="AD"/>
      </p:ext>
    </p:extLst>
  </p:cmAuthor>
  <p:cmAuthor id="2" name="Bennett, Rebecca P (DFW)" initials="B(" lastIdx="3" clrIdx="1">
    <p:extLst>
      <p:ext uri="{19B8F6BF-5375-455C-9EA6-DF929625EA0E}">
        <p15:presenceInfo xmlns:p15="http://schemas.microsoft.com/office/powerpoint/2012/main" userId="S::becky.bennett@dfw.wa.gov::d8a553ba-a0c1-4839-b58a-1434adb32ab5" providerId="AD"/>
      </p:ext>
    </p:extLst>
  </p:cmAuthor>
  <p:cmAuthor id="3" name="Hart, Alison L (DFW)" initials="H(" lastIdx="4" clrIdx="2">
    <p:extLst>
      <p:ext uri="{19B8F6BF-5375-455C-9EA6-DF929625EA0E}">
        <p15:presenceInfo xmlns:p15="http://schemas.microsoft.com/office/powerpoint/2012/main" userId="S::alison.hart@dfw.wa.gov::13cae9fd-d4dd-4661-bc65-ce0ebe796eb5" providerId="AD"/>
      </p:ext>
    </p:extLst>
  </p:cmAuthor>
  <p:cmAuthor id="4" name="Althauser, Leia J (DFW)" initials="A(" lastIdx="1" clrIdx="3">
    <p:extLst>
      <p:ext uri="{19B8F6BF-5375-455C-9EA6-DF929625EA0E}">
        <p15:presenceInfo xmlns:p15="http://schemas.microsoft.com/office/powerpoint/2012/main" userId="S::leia.althauser@dfw.wa.gov::2503323c-6ace-4802-b9cc-5c9d65b327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7B54"/>
    <a:srgbClr val="2FC1DA"/>
    <a:srgbClr val="0F7BAA"/>
    <a:srgbClr val="FFD046"/>
    <a:srgbClr val="169B7E"/>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FDA29-8C84-435A-85A0-17A745028686}" v="80" dt="2020-10-01T17:20:55.481"/>
    <p1510:client id="{8A6C10D8-2831-4FDB-96AA-550AA4C42DA3}" v="146" dt="2020-10-01T21:50:54.872"/>
    <p1510:client id="{A3973008-2AF4-425E-8A93-271880A58568}" v="1" dt="2020-10-01T17:24:05.521"/>
    <p1510:client id="{DB9B0DB8-5760-CBC4-5C52-15D411A2E6F0}" v="11" dt="2020-10-01T21:23:35.435"/>
    <p1510:client id="{A438024D-DDC7-412F-80A5-BB841E06EEA8}" v="1" dt="2020-10-01T21:33:57.185"/>
    <p1510:client id="{C45A209C-6736-4E23-AAFA-394F45E51898}" v="9" dt="2020-10-01T20:41:30.809"/>
    <p1510:client id="{DEE5A284-D76E-44FA-A889-CFAAB9C652FD}" v="11" dt="2020-10-01T23:34:12.734"/>
    <p1510:client id="{F3D363E5-C735-45C1-90F1-E369387C7049}" v="2" dt="2020-10-01T23:09:10.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04"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thauser, Leia J (DFW)" userId="S::leia.althauser@dfw.wa.gov::2503323c-6ace-4802-b9cc-5c9d65b327be" providerId="AD" clId="Web-{DEE5A284-D76E-44FA-A889-CFAAB9C652FD}"/>
    <pc:docChg chg="modSld">
      <pc:chgData name="Althauser, Leia J (DFW)" userId="S::leia.althauser@dfw.wa.gov::2503323c-6ace-4802-b9cc-5c9d65b327be" providerId="AD" clId="Web-{DEE5A284-D76E-44FA-A889-CFAAB9C652FD}" dt="2020-10-01T23:34:12.734" v="10"/>
      <pc:docMkLst>
        <pc:docMk/>
      </pc:docMkLst>
      <pc:sldChg chg="addSp modSp">
        <pc:chgData name="Althauser, Leia J (DFW)" userId="S::leia.althauser@dfw.wa.gov::2503323c-6ace-4802-b9cc-5c9d65b327be" providerId="AD" clId="Web-{DEE5A284-D76E-44FA-A889-CFAAB9C652FD}" dt="2020-10-01T23:32:58.920" v="6" actId="1076"/>
        <pc:sldMkLst>
          <pc:docMk/>
          <pc:sldMk cId="0" sldId="295"/>
        </pc:sldMkLst>
        <pc:picChg chg="add mod">
          <ac:chgData name="Althauser, Leia J (DFW)" userId="S::leia.althauser@dfw.wa.gov::2503323c-6ace-4802-b9cc-5c9d65b327be" providerId="AD" clId="Web-{DEE5A284-D76E-44FA-A889-CFAAB9C652FD}" dt="2020-10-01T23:32:58.920" v="6" actId="1076"/>
          <ac:picMkLst>
            <pc:docMk/>
            <pc:sldMk cId="0" sldId="295"/>
            <ac:picMk id="3" creationId="{E45DC7C2-0EF4-418B-A69D-65C81D1FB30E}"/>
          </ac:picMkLst>
        </pc:picChg>
      </pc:sldChg>
      <pc:sldChg chg="addSp modSp">
        <pc:chgData name="Althauser, Leia J (DFW)" userId="S::leia.althauser@dfw.wa.gov::2503323c-6ace-4802-b9cc-5c9d65b327be" providerId="AD" clId="Web-{DEE5A284-D76E-44FA-A889-CFAAB9C652FD}" dt="2020-10-01T23:34:12.734" v="10"/>
        <pc:sldMkLst>
          <pc:docMk/>
          <pc:sldMk cId="0" sldId="326"/>
        </pc:sldMkLst>
        <pc:picChg chg="add mod">
          <ac:chgData name="Althauser, Leia J (DFW)" userId="S::leia.althauser@dfw.wa.gov::2503323c-6ace-4802-b9cc-5c9d65b327be" providerId="AD" clId="Web-{DEE5A284-D76E-44FA-A889-CFAAB9C652FD}" dt="2020-10-01T23:34:12.734" v="10"/>
          <ac:picMkLst>
            <pc:docMk/>
            <pc:sldMk cId="0" sldId="326"/>
            <ac:picMk id="2" creationId="{D8E9F69D-51DD-4CB4-A721-4AD810BC231A}"/>
          </ac:picMkLst>
        </pc:picChg>
      </pc:sldChg>
    </pc:docChg>
  </pc:docChgLst>
  <pc:docChgLst>
    <pc:chgData name="Bennett, Rebecca P (DFW)" userId="S::becky.bennett@dfw.wa.gov::d8a553ba-a0c1-4839-b58a-1434adb32ab5" providerId="AD" clId="Web-{C45A209C-6736-4E23-AAFA-394F45E51898}"/>
    <pc:docChg chg="modSld">
      <pc:chgData name="Bennett, Rebecca P (DFW)" userId="S::becky.bennett@dfw.wa.gov::d8a553ba-a0c1-4839-b58a-1434adb32ab5" providerId="AD" clId="Web-{C45A209C-6736-4E23-AAFA-394F45E51898}" dt="2020-10-01T20:41:30.809" v="7"/>
      <pc:docMkLst>
        <pc:docMk/>
      </pc:docMkLst>
      <pc:sldChg chg="modSp addCm">
        <pc:chgData name="Bennett, Rebecca P (DFW)" userId="S::becky.bennett@dfw.wa.gov::d8a553ba-a0c1-4839-b58a-1434adb32ab5" providerId="AD" clId="Web-{C45A209C-6736-4E23-AAFA-394F45E51898}" dt="2020-10-01T20:40:53.449" v="4" actId="20577"/>
        <pc:sldMkLst>
          <pc:docMk/>
          <pc:sldMk cId="481383775" sldId="331"/>
        </pc:sldMkLst>
        <pc:spChg chg="mod">
          <ac:chgData name="Bennett, Rebecca P (DFW)" userId="S::becky.bennett@dfw.wa.gov::d8a553ba-a0c1-4839-b58a-1434adb32ab5" providerId="AD" clId="Web-{C45A209C-6736-4E23-AAFA-394F45E51898}" dt="2020-10-01T20:40:53.449" v="4" actId="20577"/>
          <ac:spMkLst>
            <pc:docMk/>
            <pc:sldMk cId="481383775" sldId="331"/>
            <ac:spMk id="4" creationId="{50C6A285-84E0-4AA5-A564-68841F2C33A7}"/>
          </ac:spMkLst>
        </pc:spChg>
      </pc:sldChg>
      <pc:sldChg chg="addCm">
        <pc:chgData name="Bennett, Rebecca P (DFW)" userId="S::becky.bennett@dfw.wa.gov::d8a553ba-a0c1-4839-b58a-1434adb32ab5" providerId="AD" clId="Web-{C45A209C-6736-4E23-AAFA-394F45E51898}" dt="2020-10-01T20:41:30.809" v="7"/>
        <pc:sldMkLst>
          <pc:docMk/>
          <pc:sldMk cId="3977523391" sldId="333"/>
        </pc:sldMkLst>
      </pc:sldChg>
    </pc:docChg>
  </pc:docChgLst>
  <pc:docChgLst>
    <pc:chgData name="Althauser, Leia J (DFW)" userId="S::leia.althauser@dfw.wa.gov::2503323c-6ace-4802-b9cc-5c9d65b327be" providerId="AD" clId="Web-{A438024D-DDC7-412F-80A5-BB841E06EEA8}"/>
    <pc:docChg chg="">
      <pc:chgData name="Althauser, Leia J (DFW)" userId="S::leia.althauser@dfw.wa.gov::2503323c-6ace-4802-b9cc-5c9d65b327be" providerId="AD" clId="Web-{A438024D-DDC7-412F-80A5-BB841E06EEA8}" dt="2020-10-01T21:33:57.185" v="0"/>
      <pc:docMkLst>
        <pc:docMk/>
      </pc:docMkLst>
      <pc:sldChg chg="addCm">
        <pc:chgData name="Althauser, Leia J (DFW)" userId="S::leia.althauser@dfw.wa.gov::2503323c-6ace-4802-b9cc-5c9d65b327be" providerId="AD" clId="Web-{A438024D-DDC7-412F-80A5-BB841E06EEA8}" dt="2020-10-01T21:33:57.185" v="0"/>
        <pc:sldMkLst>
          <pc:docMk/>
          <pc:sldMk cId="0" sldId="295"/>
        </pc:sldMkLst>
      </pc:sldChg>
    </pc:docChg>
  </pc:docChgLst>
  <pc:docChgLst>
    <pc:chgData name="Althauser, Leia J (DFW)" userId="S::leia.althauser@dfw.wa.gov::2503323c-6ace-4802-b9cc-5c9d65b327be" providerId="AD" clId="Web-{8A6C10D8-2831-4FDB-96AA-550AA4C42DA3}"/>
    <pc:docChg chg="modSld">
      <pc:chgData name="Althauser, Leia J (DFW)" userId="S::leia.althauser@dfw.wa.gov::2503323c-6ace-4802-b9cc-5c9d65b327be" providerId="AD" clId="Web-{8A6C10D8-2831-4FDB-96AA-550AA4C42DA3}" dt="2020-10-01T21:50:54.653" v="141" actId="20577"/>
      <pc:docMkLst>
        <pc:docMk/>
      </pc:docMkLst>
      <pc:sldChg chg="modSp delCm">
        <pc:chgData name="Althauser, Leia J (DFW)" userId="S::leia.althauser@dfw.wa.gov::2503323c-6ace-4802-b9cc-5c9d65b327be" providerId="AD" clId="Web-{8A6C10D8-2831-4FDB-96AA-550AA4C42DA3}" dt="2020-10-01T21:49:35.569" v="107" actId="1076"/>
        <pc:sldMkLst>
          <pc:docMk/>
          <pc:sldMk cId="0" sldId="295"/>
        </pc:sldMkLst>
        <pc:spChg chg="mod">
          <ac:chgData name="Althauser, Leia J (DFW)" userId="S::leia.althauser@dfw.wa.gov::2503323c-6ace-4802-b9cc-5c9d65b327be" providerId="AD" clId="Web-{8A6C10D8-2831-4FDB-96AA-550AA4C42DA3}" dt="2020-10-01T21:49:35.569" v="107" actId="1076"/>
          <ac:spMkLst>
            <pc:docMk/>
            <pc:sldMk cId="0" sldId="295"/>
            <ac:spMk id="2" creationId="{00000000-0000-0000-0000-000000000000}"/>
          </ac:spMkLst>
        </pc:spChg>
      </pc:sldChg>
      <pc:sldChg chg="delCm">
        <pc:chgData name="Althauser, Leia J (DFW)" userId="S::leia.althauser@dfw.wa.gov::2503323c-6ace-4802-b9cc-5c9d65b327be" providerId="AD" clId="Web-{8A6C10D8-2831-4FDB-96AA-550AA4C42DA3}" dt="2020-10-01T21:49:52.429" v="108"/>
        <pc:sldMkLst>
          <pc:docMk/>
          <pc:sldMk cId="0" sldId="326"/>
        </pc:sldMkLst>
      </pc:sldChg>
      <pc:sldChg chg="modSp delCm">
        <pc:chgData name="Althauser, Leia J (DFW)" userId="S::leia.althauser@dfw.wa.gov::2503323c-6ace-4802-b9cc-5c9d65b327be" providerId="AD" clId="Web-{8A6C10D8-2831-4FDB-96AA-550AA4C42DA3}" dt="2020-10-01T21:50:54.246" v="139" actId="20577"/>
        <pc:sldMkLst>
          <pc:docMk/>
          <pc:sldMk cId="481383775" sldId="331"/>
        </pc:sldMkLst>
        <pc:spChg chg="mod">
          <ac:chgData name="Althauser, Leia J (DFW)" userId="S::leia.althauser@dfw.wa.gov::2503323c-6ace-4802-b9cc-5c9d65b327be" providerId="AD" clId="Web-{8A6C10D8-2831-4FDB-96AA-550AA4C42DA3}" dt="2020-10-01T21:50:54.246" v="139" actId="20577"/>
          <ac:spMkLst>
            <pc:docMk/>
            <pc:sldMk cId="481383775" sldId="331"/>
            <ac:spMk id="2" creationId="{3CB6F4A6-3776-42CB-9ED6-779714C5C5E6}"/>
          </ac:spMkLst>
        </pc:spChg>
      </pc:sldChg>
      <pc:sldChg chg="addSp modSp addAnim modAnim delCm">
        <pc:chgData name="Althauser, Leia J (DFW)" userId="S::leia.althauser@dfw.wa.gov::2503323c-6ace-4802-b9cc-5c9d65b327be" providerId="AD" clId="Web-{8A6C10D8-2831-4FDB-96AA-550AA4C42DA3}" dt="2020-10-01T21:48:25.845" v="86" actId="20577"/>
        <pc:sldMkLst>
          <pc:docMk/>
          <pc:sldMk cId="3977523391" sldId="333"/>
        </pc:sldMkLst>
        <pc:spChg chg="mod">
          <ac:chgData name="Althauser, Leia J (DFW)" userId="S::leia.althauser@dfw.wa.gov::2503323c-6ace-4802-b9cc-5c9d65b327be" providerId="AD" clId="Web-{8A6C10D8-2831-4FDB-96AA-550AA4C42DA3}" dt="2020-10-01T21:42:38.365" v="34" actId="1076"/>
          <ac:spMkLst>
            <pc:docMk/>
            <pc:sldMk cId="3977523391" sldId="333"/>
            <ac:spMk id="2" creationId="{3CB6F4A6-3776-42CB-9ED6-779714C5C5E6}"/>
          </ac:spMkLst>
        </pc:spChg>
        <pc:spChg chg="add mod">
          <ac:chgData name="Althauser, Leia J (DFW)" userId="S::leia.althauser@dfw.wa.gov::2503323c-6ace-4802-b9cc-5c9d65b327be" providerId="AD" clId="Web-{8A6C10D8-2831-4FDB-96AA-550AA4C42DA3}" dt="2020-10-01T21:48:12.422" v="84" actId="14100"/>
          <ac:spMkLst>
            <pc:docMk/>
            <pc:sldMk cId="3977523391" sldId="333"/>
            <ac:spMk id="3" creationId="{03D7ABB3-F7B1-41C3-A326-6049B4AC8BDC}"/>
          </ac:spMkLst>
        </pc:spChg>
        <pc:spChg chg="add mod">
          <ac:chgData name="Althauser, Leia J (DFW)" userId="S::leia.althauser@dfw.wa.gov::2503323c-6ace-4802-b9cc-5c9d65b327be" providerId="AD" clId="Web-{8A6C10D8-2831-4FDB-96AA-550AA4C42DA3}" dt="2020-10-01T21:48:25.845" v="86" actId="20577"/>
          <ac:spMkLst>
            <pc:docMk/>
            <pc:sldMk cId="3977523391" sldId="333"/>
            <ac:spMk id="4" creationId="{5655A085-BF0F-499C-A426-C8577042D221}"/>
          </ac:spMkLst>
        </pc:spChg>
        <pc:spChg chg="mod">
          <ac:chgData name="Althauser, Leia J (DFW)" userId="S::leia.althauser@dfw.wa.gov::2503323c-6ace-4802-b9cc-5c9d65b327be" providerId="AD" clId="Web-{8A6C10D8-2831-4FDB-96AA-550AA4C42DA3}" dt="2020-10-01T21:47:58.374" v="79" actId="20577"/>
          <ac:spMkLst>
            <pc:docMk/>
            <pc:sldMk cId="3977523391" sldId="333"/>
            <ac:spMk id="12" creationId="{0CCB038D-518B-435E-A87F-FD8AE4797105}"/>
          </ac:spMkLst>
        </pc:spChg>
        <pc:picChg chg="mod modCrop">
          <ac:chgData name="Althauser, Leia J (DFW)" userId="S::leia.althauser@dfw.wa.gov::2503323c-6ace-4802-b9cc-5c9d65b327be" providerId="AD" clId="Web-{8A6C10D8-2831-4FDB-96AA-550AA4C42DA3}" dt="2020-10-01T21:43:54.387" v="44"/>
          <ac:picMkLst>
            <pc:docMk/>
            <pc:sldMk cId="3977523391" sldId="333"/>
            <ac:picMk id="9" creationId="{FCDBEC7F-10CB-4A15-856D-DE556FFA806F}"/>
          </ac:picMkLst>
        </pc:picChg>
        <pc:picChg chg="mod">
          <ac:chgData name="Althauser, Leia J (DFW)" userId="S::leia.althauser@dfw.wa.gov::2503323c-6ace-4802-b9cc-5c9d65b327be" providerId="AD" clId="Web-{8A6C10D8-2831-4FDB-96AA-550AA4C42DA3}" dt="2020-10-01T21:46:31.383" v="45" actId="14100"/>
          <ac:picMkLst>
            <pc:docMk/>
            <pc:sldMk cId="3977523391" sldId="333"/>
            <ac:picMk id="11" creationId="{7261A019-A5F9-45C2-A70C-1CA017319F93}"/>
          </ac:picMkLst>
        </pc:picChg>
      </pc:sldChg>
    </pc:docChg>
  </pc:docChgLst>
  <pc:docChgLst>
    <pc:chgData clId="Web-{DB9B0DB8-5760-CBC4-5C52-15D411A2E6F0}"/>
    <pc:docChg chg="modSld">
      <pc:chgData name="" userId="" providerId="" clId="Web-{DB9B0DB8-5760-CBC4-5C52-15D411A2E6F0}" dt="2020-10-01T21:23:34.435" v="9" actId="20577"/>
      <pc:docMkLst>
        <pc:docMk/>
      </pc:docMkLst>
      <pc:sldChg chg="addCm">
        <pc:chgData name="" userId="" providerId="" clId="Web-{DB9B0DB8-5760-CBC4-5C52-15D411A2E6F0}" dt="2020-10-01T21:21:23.128" v="2"/>
        <pc:sldMkLst>
          <pc:docMk/>
          <pc:sldMk cId="0" sldId="295"/>
        </pc:sldMkLst>
      </pc:sldChg>
      <pc:sldChg chg="modSp">
        <pc:chgData name="" userId="" providerId="" clId="Web-{DB9B0DB8-5760-CBC4-5C52-15D411A2E6F0}" dt="2020-10-01T21:23:34.435" v="8" actId="20577"/>
        <pc:sldMkLst>
          <pc:docMk/>
          <pc:sldMk cId="0" sldId="318"/>
        </pc:sldMkLst>
        <pc:spChg chg="mod">
          <ac:chgData name="" userId="" providerId="" clId="Web-{DB9B0DB8-5760-CBC4-5C52-15D411A2E6F0}" dt="2020-10-01T21:23:34.435" v="8" actId="20577"/>
          <ac:spMkLst>
            <pc:docMk/>
            <pc:sldMk cId="0" sldId="318"/>
            <ac:spMk id="5" creationId="{C648BC80-02BC-42AE-8180-34B7E5C4ED43}"/>
          </ac:spMkLst>
        </pc:spChg>
      </pc:sldChg>
      <pc:sldChg chg="addCm">
        <pc:chgData name="" userId="" providerId="" clId="Web-{DB9B0DB8-5760-CBC4-5C52-15D411A2E6F0}" dt="2020-10-01T21:22:09.835" v="3"/>
        <pc:sldMkLst>
          <pc:docMk/>
          <pc:sldMk cId="0" sldId="326"/>
        </pc:sldMkLst>
      </pc:sldChg>
      <pc:sldChg chg="addCm">
        <pc:chgData name="" userId="" providerId="" clId="Web-{DB9B0DB8-5760-CBC4-5C52-15D411A2E6F0}" dt="2020-10-01T21:18:03.067" v="0"/>
        <pc:sldMkLst>
          <pc:docMk/>
          <pc:sldMk cId="3977523391" sldId="333"/>
        </pc:sldMkLst>
      </pc:sldChg>
    </pc:docChg>
  </pc:docChgLst>
  <pc:docChgLst>
    <pc:chgData name="Althauser, Leia J (DFW)" userId="S::leia.althauser@dfw.wa.gov::2503323c-6ace-4802-b9cc-5c9d65b327be" providerId="AD" clId="Web-{F3D363E5-C735-45C1-90F1-E369387C7049}"/>
    <pc:docChg chg="modSld">
      <pc:chgData name="Althauser, Leia J (DFW)" userId="S::leia.althauser@dfw.wa.gov::2503323c-6ace-4802-b9cc-5c9d65b327be" providerId="AD" clId="Web-{F3D363E5-C735-45C1-90F1-E369387C7049}" dt="2020-10-01T23:09:10.032" v="1"/>
      <pc:docMkLst>
        <pc:docMk/>
      </pc:docMkLst>
      <pc:sldChg chg="delSp">
        <pc:chgData name="Althauser, Leia J (DFW)" userId="S::leia.althauser@dfw.wa.gov::2503323c-6ace-4802-b9cc-5c9d65b327be" providerId="AD" clId="Web-{F3D363E5-C735-45C1-90F1-E369387C7049}" dt="2020-10-01T23:09:03.360" v="0"/>
        <pc:sldMkLst>
          <pc:docMk/>
          <pc:sldMk cId="0" sldId="295"/>
        </pc:sldMkLst>
        <pc:picChg chg="del">
          <ac:chgData name="Althauser, Leia J (DFW)" userId="S::leia.althauser@dfw.wa.gov::2503323c-6ace-4802-b9cc-5c9d65b327be" providerId="AD" clId="Web-{F3D363E5-C735-45C1-90F1-E369387C7049}" dt="2020-10-01T23:09:03.360" v="0"/>
          <ac:picMkLst>
            <pc:docMk/>
            <pc:sldMk cId="0" sldId="295"/>
            <ac:picMk id="10" creationId="{B203B676-8942-4610-8860-048B4AA8F735}"/>
          </ac:picMkLst>
        </pc:picChg>
      </pc:sldChg>
      <pc:sldChg chg="delSp">
        <pc:chgData name="Althauser, Leia J (DFW)" userId="S::leia.althauser@dfw.wa.gov::2503323c-6ace-4802-b9cc-5c9d65b327be" providerId="AD" clId="Web-{F3D363E5-C735-45C1-90F1-E369387C7049}" dt="2020-10-01T23:09:10.032" v="1"/>
        <pc:sldMkLst>
          <pc:docMk/>
          <pc:sldMk cId="0" sldId="326"/>
        </pc:sldMkLst>
        <pc:picChg chg="del">
          <ac:chgData name="Althauser, Leia J (DFW)" userId="S::leia.althauser@dfw.wa.gov::2503323c-6ace-4802-b9cc-5c9d65b327be" providerId="AD" clId="Web-{F3D363E5-C735-45C1-90F1-E369387C7049}" dt="2020-10-01T23:09:10.032" v="1"/>
          <ac:picMkLst>
            <pc:docMk/>
            <pc:sldMk cId="0" sldId="326"/>
            <ac:picMk id="7" creationId="{7AF95EB9-4B10-40CE-A8BF-84EA07E3228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10/2/2020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10/2/2020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133682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284356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this story map with students, have them read aloud. Make sure to highlight the area where they can report a passage to fish barriers.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18152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this story map with students, have them read aloud. Make sure to highlight the area where they can report a passage to fish barriers.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3596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2086655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10/2/2020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10/2/2020</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10/2/2020</a:t>
            </a:fld>
            <a:endParaRPr lang="en-US"/>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10/2/2020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10/2/2020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10/2/2020</a:t>
            </a:fld>
            <a:endParaRPr lang="en-US"/>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10/2/2020</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10/2/2020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reamteam.info/" TargetMode="External"/><Relationship Id="rId2" Type="http://schemas.openxmlformats.org/officeDocument/2006/relationships/hyperlink" Target="https://stateofsalmon.wa.gov/howtohelp/" TargetMode="Externa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s://geodataservices.wdfw.wa.gov/hp/fishpassage/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salish-sea/chinook-salmo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dfw.maps.arcgis.com/apps/Cascade/index.html?appid=e3cc75ec9da04bedb732ab941a5911b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dfw.maps.arcgis.com/apps/Cascade/index.html?appid=e3cc75ec9da04bedb732ab941a5911b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dfw.wa.gov/species-habitats/at-risk/species-recovery/orca"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s://wdfw.wa.gov/about/advisory/cwwlp" TargetMode="External"/><Relationship Id="rId4" Type="http://schemas.openxmlformats.org/officeDocument/2006/relationships/hyperlink" Target="https://wdfw.wa.gov/species-habitats/at-risk/species-recovery/orca/rule-ma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Rockwell" panose="02060603020205020403" pitchFamily="18" charset="0"/>
              </a:rPr>
              <a:t>Barriers to survival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1" y="228599"/>
            <a:ext cx="8229600" cy="909919"/>
          </a:xfrm>
        </p:spPr>
        <p:txBody>
          <a:bodyPr/>
          <a:lstStyle/>
          <a:p>
            <a:pPr algn="l"/>
            <a:r>
              <a:rPr lang="en-US"/>
              <a:t>What can we do?</a:t>
            </a:r>
          </a:p>
        </p:txBody>
      </p:sp>
      <p:sp>
        <p:nvSpPr>
          <p:cNvPr id="4" name="TextBox 3">
            <a:extLst>
              <a:ext uri="{FF2B5EF4-FFF2-40B4-BE49-F238E27FC236}">
                <a16:creationId xmlns:a16="http://schemas.microsoft.com/office/drawing/2014/main" id="{2B6F667A-49F0-485B-B7BA-193ABBE5D8D6}"/>
              </a:ext>
            </a:extLst>
          </p:cNvPr>
          <p:cNvSpPr txBox="1"/>
          <p:nvPr/>
        </p:nvSpPr>
        <p:spPr>
          <a:xfrm>
            <a:off x="381762" y="1449323"/>
            <a:ext cx="874395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Check out this list from </a:t>
            </a:r>
            <a:r>
              <a:rPr lang="en-US">
                <a:hlinkClick r:id="rId2"/>
              </a:rPr>
              <a:t>State of Salmon</a:t>
            </a:r>
            <a:r>
              <a:rPr lang="en-US"/>
              <a:t>.</a:t>
            </a:r>
          </a:p>
          <a:p>
            <a:endParaRPr lang="en-US"/>
          </a:p>
          <a:p>
            <a:pPr marL="285750" indent="-285750">
              <a:buFont typeface="Arial" panose="020B0604020202020204" pitchFamily="34" charset="0"/>
              <a:buChar char="•"/>
            </a:pPr>
            <a:r>
              <a:rPr lang="en-US"/>
              <a:t>Reduce use of water and electricity. </a:t>
            </a:r>
          </a:p>
          <a:p>
            <a:endParaRPr lang="en-US"/>
          </a:p>
          <a:p>
            <a:pPr marL="285750" indent="-285750">
              <a:buFont typeface="Arial" panose="020B0604020202020204" pitchFamily="34" charset="0"/>
              <a:buChar char="•"/>
            </a:pPr>
            <a:r>
              <a:rPr lang="en-US"/>
              <a:t>Participate in </a:t>
            </a:r>
            <a:r>
              <a:rPr lang="en-US">
                <a:hlinkClick r:id="rId3"/>
              </a:rPr>
              <a:t>stream restoration projects</a:t>
            </a: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Pick up dog poop to prevent it from entering waterways!</a:t>
            </a:r>
          </a:p>
          <a:p>
            <a:endParaRPr lang="en-US"/>
          </a:p>
          <a:p>
            <a:pPr marL="285750" indent="-285750">
              <a:buFont typeface="Arial" panose="020B0604020202020204" pitchFamily="34" charset="0"/>
              <a:buChar char="•"/>
            </a:pPr>
            <a:r>
              <a:rPr lang="en-US"/>
              <a:t>Educate others about the threats facing salmon and Southern Resident orcas. </a:t>
            </a:r>
            <a:endParaRPr lang="en-US">
              <a:cs typeface="Calibri"/>
            </a:endParaRPr>
          </a:p>
          <a:p>
            <a:endParaRPr lang="en-US">
              <a:cs typeface="Calibri"/>
            </a:endParaRPr>
          </a:p>
          <a:p>
            <a:pPr marL="285750" indent="-285750">
              <a:buFont typeface="Arial" panose="020B0604020202020204" pitchFamily="34" charset="0"/>
              <a:buChar char="•"/>
            </a:pPr>
            <a:r>
              <a:rPr lang="en-US"/>
              <a:t>Check out </a:t>
            </a:r>
            <a:r>
              <a:rPr lang="en-US">
                <a:hlinkClick r:id="rId4"/>
              </a:rPr>
              <a:t>how many and where the fish passage barriers are</a:t>
            </a:r>
            <a:r>
              <a:rPr lang="en-US"/>
              <a:t> in Washington.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What are other ways you and your family could help these species?</a:t>
            </a:r>
          </a:p>
        </p:txBody>
      </p:sp>
      <p:pic>
        <p:nvPicPr>
          <p:cNvPr id="6" name="Picture 5">
            <a:extLst>
              <a:ext uri="{FF2B5EF4-FFF2-40B4-BE49-F238E27FC236}">
                <a16:creationId xmlns:a16="http://schemas.microsoft.com/office/drawing/2014/main" id="{D577128A-F805-4801-A90D-8CBA9D551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0338" y="342900"/>
            <a:ext cx="3771900" cy="2517744"/>
          </a:xfrm>
          <a:prstGeom prst="rect">
            <a:avLst/>
          </a:prstGeom>
          <a:ln>
            <a:solidFill>
              <a:schemeClr val="tx1"/>
            </a:solidFill>
          </a:ln>
        </p:spPr>
      </p:pic>
      <p:sp>
        <p:nvSpPr>
          <p:cNvPr id="7" name="TextBox 6">
            <a:extLst>
              <a:ext uri="{FF2B5EF4-FFF2-40B4-BE49-F238E27FC236}">
                <a16:creationId xmlns:a16="http://schemas.microsoft.com/office/drawing/2014/main" id="{208F7E36-9824-4134-BDE0-B20EC88559F3}"/>
              </a:ext>
            </a:extLst>
          </p:cNvPr>
          <p:cNvSpPr txBox="1"/>
          <p:nvPr/>
        </p:nvSpPr>
        <p:spPr>
          <a:xfrm>
            <a:off x="7372350" y="2922477"/>
            <a:ext cx="2400300"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Ken Rhea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What type of relationship did you determine existed between Southern Resident orcas and Chinook salmon?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A focus on Chinook</a:t>
            </a:r>
          </a:p>
        </p:txBody>
      </p:sp>
      <p:sp>
        <p:nvSpPr>
          <p:cNvPr id="8" name="Content Placeholder 7"/>
          <p:cNvSpPr>
            <a:spLocks noGrp="1"/>
          </p:cNvSpPr>
          <p:nvPr>
            <p:ph idx="1"/>
          </p:nvPr>
        </p:nvSpPr>
        <p:spPr>
          <a:xfrm>
            <a:off x="457200" y="1143000"/>
            <a:ext cx="8229600" cy="1028700"/>
          </a:xfrm>
        </p:spPr>
        <p:txBody>
          <a:bodyPr/>
          <a:lstStyle/>
          <a:p>
            <a:pPr marL="0" indent="0">
              <a:buNone/>
            </a:pPr>
            <a:r>
              <a:rPr lang="en-US" sz="2400"/>
              <a:t>Today we are going to focus on one variable, the decline of Chinook salmon. </a:t>
            </a:r>
          </a:p>
        </p:txBody>
      </p:sp>
      <p:sp>
        <p:nvSpPr>
          <p:cNvPr id="2" name="TextBox 1">
            <a:extLst>
              <a:ext uri="{FF2B5EF4-FFF2-40B4-BE49-F238E27FC236}">
                <a16:creationId xmlns:a16="http://schemas.microsoft.com/office/drawing/2014/main" id="{3CB6F4A6-3776-42CB-9ED6-779714C5C5E6}"/>
              </a:ext>
            </a:extLst>
          </p:cNvPr>
          <p:cNvSpPr txBox="1"/>
          <p:nvPr/>
        </p:nvSpPr>
        <p:spPr>
          <a:xfrm>
            <a:off x="628650" y="2044005"/>
            <a:ext cx="7886700" cy="1384995"/>
          </a:xfrm>
          <a:prstGeom prst="rect">
            <a:avLst/>
          </a:prstGeom>
          <a:noFill/>
        </p:spPr>
        <p:txBody>
          <a:bodyPr wrap="square" rtlCol="0">
            <a:spAutoFit/>
          </a:bodyPr>
          <a:lstStyle/>
          <a:p>
            <a:r>
              <a:rPr lang="en-US" sz="2100">
                <a:latin typeface="Ebrima" panose="02000000000000000000" pitchFamily="2" charset="0"/>
                <a:ea typeface="Ebrima" panose="02000000000000000000" pitchFamily="2" charset="0"/>
                <a:cs typeface="Ebrima" panose="02000000000000000000" pitchFamily="2" charset="0"/>
              </a:rPr>
              <a:t>Think to yourself:</a:t>
            </a:r>
          </a:p>
          <a:p>
            <a:pPr marL="285750" indent="-285750">
              <a:buFont typeface="Arial" panose="020B0604020202020204" pitchFamily="34" charset="0"/>
              <a:buChar char="•"/>
            </a:pPr>
            <a:r>
              <a:rPr lang="en-US" sz="2100">
                <a:latin typeface="Ebrima" panose="02000000000000000000" pitchFamily="2" charset="0"/>
                <a:ea typeface="Ebrima" panose="02000000000000000000" pitchFamily="2" charset="0"/>
                <a:cs typeface="Ebrima" panose="02000000000000000000" pitchFamily="2" charset="0"/>
              </a:rPr>
              <a:t>Why might Chinook populations be declining?</a:t>
            </a:r>
          </a:p>
          <a:p>
            <a:pPr marL="285750" indent="-285750">
              <a:buFont typeface="Arial" panose="020B0604020202020204" pitchFamily="34" charset="0"/>
              <a:buChar char="•"/>
            </a:pPr>
            <a:r>
              <a:rPr lang="en-US" sz="2100">
                <a:latin typeface="Ebrima" panose="02000000000000000000" pitchFamily="2" charset="0"/>
                <a:ea typeface="Ebrima" panose="02000000000000000000" pitchFamily="2" charset="0"/>
                <a:cs typeface="Ebrima" panose="02000000000000000000" pitchFamily="2" charset="0"/>
              </a:rPr>
              <a:t>What steps could be taken to help improve Chinook populations?</a:t>
            </a:r>
          </a:p>
        </p:txBody>
      </p:sp>
      <p:pic>
        <p:nvPicPr>
          <p:cNvPr id="9" name="Picture 8">
            <a:extLst>
              <a:ext uri="{FF2B5EF4-FFF2-40B4-BE49-F238E27FC236}">
                <a16:creationId xmlns:a16="http://schemas.microsoft.com/office/drawing/2014/main" id="{A3B92430-E7A8-4C16-A960-2683CBC45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650" y="3207602"/>
            <a:ext cx="5829300" cy="3421798"/>
          </a:xfrm>
          <a:prstGeom prst="rect">
            <a:avLst/>
          </a:prstGeom>
        </p:spPr>
      </p:pic>
      <p:sp>
        <p:nvSpPr>
          <p:cNvPr id="10" name="TextBox 9">
            <a:extLst>
              <a:ext uri="{FF2B5EF4-FFF2-40B4-BE49-F238E27FC236}">
                <a16:creationId xmlns:a16="http://schemas.microsoft.com/office/drawing/2014/main" id="{2C5B1192-8F42-46DD-AC76-883B3291CBF4}"/>
              </a:ext>
            </a:extLst>
          </p:cNvPr>
          <p:cNvSpPr txBox="1"/>
          <p:nvPr/>
        </p:nvSpPr>
        <p:spPr>
          <a:xfrm>
            <a:off x="7429500" y="6585406"/>
            <a:ext cx="1314450"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Chinook fry in a stream.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A focus on Chinook</a:t>
            </a:r>
          </a:p>
        </p:txBody>
      </p:sp>
      <p:sp>
        <p:nvSpPr>
          <p:cNvPr id="8" name="Content Placeholder 7"/>
          <p:cNvSpPr>
            <a:spLocks noGrp="1"/>
          </p:cNvSpPr>
          <p:nvPr>
            <p:ph idx="1"/>
          </p:nvPr>
        </p:nvSpPr>
        <p:spPr>
          <a:xfrm>
            <a:off x="457200" y="1143000"/>
            <a:ext cx="8229600" cy="1028700"/>
          </a:xfrm>
        </p:spPr>
        <p:txBody>
          <a:bodyPr/>
          <a:lstStyle/>
          <a:p>
            <a:pPr marL="0" indent="0">
              <a:buNone/>
            </a:pPr>
            <a:r>
              <a:rPr lang="en-US" sz="2400" b="1"/>
              <a:t>Habitat loss </a:t>
            </a:r>
          </a:p>
        </p:txBody>
      </p:sp>
      <p:sp>
        <p:nvSpPr>
          <p:cNvPr id="2" name="TextBox 1">
            <a:extLst>
              <a:ext uri="{FF2B5EF4-FFF2-40B4-BE49-F238E27FC236}">
                <a16:creationId xmlns:a16="http://schemas.microsoft.com/office/drawing/2014/main" id="{3CB6F4A6-3776-42CB-9ED6-779714C5C5E6}"/>
              </a:ext>
            </a:extLst>
          </p:cNvPr>
          <p:cNvSpPr txBox="1"/>
          <p:nvPr/>
        </p:nvSpPr>
        <p:spPr>
          <a:xfrm>
            <a:off x="457200" y="1639933"/>
            <a:ext cx="7886700" cy="923330"/>
          </a:xfrm>
          <a:prstGeom prst="rect">
            <a:avLst/>
          </a:prstGeom>
          <a:noFill/>
        </p:spPr>
        <p:txBody>
          <a:bodyPr wrap="square" lIns="91440" tIns="45720" rIns="91440" bIns="45720" rtlCol="0" anchor="t">
            <a:spAutoFit/>
          </a:bodyPr>
          <a:lstStyle/>
          <a:p>
            <a:r>
              <a:rPr lang="en-US">
                <a:latin typeface="Ebrima"/>
                <a:ea typeface="Ebrima"/>
                <a:cs typeface="Ebrima"/>
              </a:rPr>
              <a:t>Chinook abundance in the Salish Sea ecosystem has decreased as urbanization, coastal modifications, and some resource harvesting practices have impacted the quality and quantity of salmon habitat.</a:t>
            </a:r>
            <a:endParaRPr lang="en-US" sz="2100">
              <a:latin typeface="Ebrima"/>
              <a:ea typeface="Ebrima"/>
              <a:cs typeface="Ebrima"/>
            </a:endParaRPr>
          </a:p>
        </p:txBody>
      </p:sp>
      <p:sp>
        <p:nvSpPr>
          <p:cNvPr id="4" name="TextBox 3">
            <a:extLst>
              <a:ext uri="{FF2B5EF4-FFF2-40B4-BE49-F238E27FC236}">
                <a16:creationId xmlns:a16="http://schemas.microsoft.com/office/drawing/2014/main" id="{50C6A285-84E0-4AA5-A564-68841F2C33A7}"/>
              </a:ext>
            </a:extLst>
          </p:cNvPr>
          <p:cNvSpPr txBox="1"/>
          <p:nvPr/>
        </p:nvSpPr>
        <p:spPr>
          <a:xfrm>
            <a:off x="514350" y="3840803"/>
            <a:ext cx="8343900" cy="1754326"/>
          </a:xfrm>
          <a:prstGeom prst="rect">
            <a:avLst/>
          </a:prstGeom>
          <a:noFill/>
        </p:spPr>
        <p:txBody>
          <a:bodyPr wrap="square" lIns="91440" tIns="45720" rIns="91440" bIns="45720" rtlCol="0" anchor="t">
            <a:spAutoFit/>
          </a:bodyPr>
          <a:lstStyle/>
          <a:p>
            <a:r>
              <a:rPr lang="en-US">
                <a:latin typeface="Ebrima"/>
                <a:ea typeface="Ebrima"/>
                <a:cs typeface="Ebrima"/>
              </a:rPr>
              <a:t>Impacts from climate change on Chinook salmon include habitat changes, such as increased winter flooding, decreased summer and fall stream flows, and increased temperatures in streams and estuaries. Even small shifts in water temperature could alter the timing of migration, reduce growth, reduce availability of oxygen in the water, reduce availability of preferred food sources, and increase the susceptibility to toxins, parasites, and disease.</a:t>
            </a:r>
          </a:p>
        </p:txBody>
      </p:sp>
      <p:sp>
        <p:nvSpPr>
          <p:cNvPr id="9" name="Content Placeholder 7">
            <a:extLst>
              <a:ext uri="{FF2B5EF4-FFF2-40B4-BE49-F238E27FC236}">
                <a16:creationId xmlns:a16="http://schemas.microsoft.com/office/drawing/2014/main" id="{8D4DA96E-543F-4EB5-BCA7-DCFCCCE02BE0}"/>
              </a:ext>
            </a:extLst>
          </p:cNvPr>
          <p:cNvSpPr txBox="1">
            <a:spLocks/>
          </p:cNvSpPr>
          <p:nvPr/>
        </p:nvSpPr>
        <p:spPr>
          <a:xfrm>
            <a:off x="514350" y="3362920"/>
            <a:ext cx="8229600" cy="10287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t>Climate change</a:t>
            </a:r>
          </a:p>
        </p:txBody>
      </p:sp>
      <p:sp>
        <p:nvSpPr>
          <p:cNvPr id="5" name="TextBox 4">
            <a:extLst>
              <a:ext uri="{FF2B5EF4-FFF2-40B4-BE49-F238E27FC236}">
                <a16:creationId xmlns:a16="http://schemas.microsoft.com/office/drawing/2014/main" id="{52A481F1-A0EB-4B71-9C94-22AB4924C7AA}"/>
              </a:ext>
            </a:extLst>
          </p:cNvPr>
          <p:cNvSpPr txBox="1"/>
          <p:nvPr/>
        </p:nvSpPr>
        <p:spPr>
          <a:xfrm>
            <a:off x="7066189" y="6072672"/>
            <a:ext cx="1885950" cy="246221"/>
          </a:xfrm>
          <a:prstGeom prst="rect">
            <a:avLst/>
          </a:prstGeom>
          <a:noFill/>
        </p:spPr>
        <p:txBody>
          <a:bodyPr wrap="square" rtlCol="0">
            <a:spAutoFit/>
          </a:bodyPr>
          <a:lstStyle/>
          <a:p>
            <a:r>
              <a:rPr lang="en-US" sz="1000" i="1">
                <a:latin typeface="Ebrima" panose="02000000000000000000" pitchFamily="2" charset="0"/>
                <a:ea typeface="Ebrima" panose="02000000000000000000" pitchFamily="2" charset="0"/>
                <a:cs typeface="Ebrima" panose="02000000000000000000" pitchFamily="2" charset="0"/>
                <a:hlinkClick r:id="rId3"/>
              </a:rPr>
              <a:t>Information from U.S. EPA</a:t>
            </a:r>
            <a:endParaRPr lang="en-US" sz="1000" i="1">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8138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A focus on Chinook</a:t>
            </a:r>
          </a:p>
        </p:txBody>
      </p:sp>
      <p:sp>
        <p:nvSpPr>
          <p:cNvPr id="8" name="Content Placeholder 7"/>
          <p:cNvSpPr>
            <a:spLocks noGrp="1"/>
          </p:cNvSpPr>
          <p:nvPr>
            <p:ph idx="1"/>
          </p:nvPr>
        </p:nvSpPr>
        <p:spPr>
          <a:xfrm>
            <a:off x="457200" y="1143000"/>
            <a:ext cx="8229600" cy="1028700"/>
          </a:xfrm>
        </p:spPr>
        <p:txBody>
          <a:bodyPr/>
          <a:lstStyle/>
          <a:p>
            <a:pPr marL="0" indent="0">
              <a:buNone/>
            </a:pPr>
            <a:r>
              <a:rPr lang="en-US" sz="2400" b="1"/>
              <a:t>Barriers to passage</a:t>
            </a:r>
          </a:p>
        </p:txBody>
      </p:sp>
      <p:sp>
        <p:nvSpPr>
          <p:cNvPr id="2" name="TextBox 1">
            <a:extLst>
              <a:ext uri="{FF2B5EF4-FFF2-40B4-BE49-F238E27FC236}">
                <a16:creationId xmlns:a16="http://schemas.microsoft.com/office/drawing/2014/main" id="{3CB6F4A6-3776-42CB-9ED6-779714C5C5E6}"/>
              </a:ext>
            </a:extLst>
          </p:cNvPr>
          <p:cNvSpPr txBox="1"/>
          <p:nvPr/>
        </p:nvSpPr>
        <p:spPr>
          <a:xfrm>
            <a:off x="514350" y="1828800"/>
            <a:ext cx="3648891" cy="3693319"/>
          </a:xfrm>
          <a:prstGeom prst="rect">
            <a:avLst/>
          </a:prstGeom>
          <a:noFill/>
        </p:spPr>
        <p:txBody>
          <a:bodyPr wrap="square" lIns="91440" tIns="45720" rIns="91440" bIns="45720" rtlCol="0" anchor="t">
            <a:spAutoFit/>
          </a:bodyPr>
          <a:lstStyle/>
          <a:p>
            <a:r>
              <a:rPr lang="en-US">
                <a:latin typeface="Ebrima"/>
                <a:ea typeface="Ebrima"/>
                <a:cs typeface="Ebrima"/>
              </a:rPr>
              <a:t>As Chinook return from the ocean and migrate back up their natal streams, there are often human-made barriers that prevent them from returning to spawning grounds.</a:t>
            </a:r>
          </a:p>
          <a:p>
            <a:endParaRPr lang="en-US">
              <a:latin typeface="Ebrima" panose="02000000000000000000" pitchFamily="2" charset="0"/>
              <a:ea typeface="Ebrima" panose="02000000000000000000" pitchFamily="2" charset="0"/>
              <a:cs typeface="Ebrima" panose="02000000000000000000" pitchFamily="2" charset="0"/>
            </a:endParaRPr>
          </a:p>
          <a:p>
            <a:r>
              <a:rPr lang="en-US">
                <a:latin typeface="Ebrima" panose="02000000000000000000" pitchFamily="2" charset="0"/>
                <a:ea typeface="Ebrima" panose="02000000000000000000" pitchFamily="2" charset="0"/>
                <a:cs typeface="Ebrima" panose="02000000000000000000" pitchFamily="2" charset="0"/>
              </a:rPr>
              <a:t>If they are unable to spawn, populations decline. </a:t>
            </a:r>
          </a:p>
          <a:p>
            <a:endParaRPr lang="en-US">
              <a:latin typeface="Ebrima" panose="02000000000000000000" pitchFamily="2" charset="0"/>
              <a:ea typeface="Ebrima" panose="02000000000000000000" pitchFamily="2" charset="0"/>
              <a:cs typeface="Ebrima" panose="02000000000000000000" pitchFamily="2" charset="0"/>
            </a:endParaRPr>
          </a:p>
          <a:p>
            <a:endParaRPr lang="en-US">
              <a:latin typeface="Ebrima" panose="02000000000000000000" pitchFamily="2" charset="0"/>
              <a:ea typeface="Ebrima" panose="02000000000000000000" pitchFamily="2" charset="0"/>
              <a:cs typeface="Ebrima" panose="02000000000000000000" pitchFamily="2" charset="0"/>
            </a:endParaRPr>
          </a:p>
          <a:p>
            <a:r>
              <a:rPr lang="en-US">
                <a:latin typeface="Ebrima" panose="02000000000000000000" pitchFamily="2" charset="0"/>
                <a:ea typeface="Ebrima" panose="02000000000000000000" pitchFamily="2" charset="0"/>
                <a:cs typeface="Ebrima" panose="02000000000000000000" pitchFamily="2" charset="0"/>
              </a:rPr>
              <a:t>Read:</a:t>
            </a:r>
          </a:p>
          <a:p>
            <a:r>
              <a:rPr lang="en-US">
                <a:latin typeface="Ebrima" panose="02000000000000000000" pitchFamily="2" charset="0"/>
                <a:ea typeface="Ebrima" panose="02000000000000000000" pitchFamily="2" charset="0"/>
                <a:cs typeface="Ebrima" panose="02000000000000000000" pitchFamily="2" charset="0"/>
                <a:hlinkClick r:id="rId3"/>
              </a:rPr>
              <a:t>Fish Passage: A Sense of Urgency </a:t>
            </a:r>
            <a:endParaRPr lang="en-US" sz="2100">
              <a:latin typeface="Ebrima" panose="02000000000000000000" pitchFamily="2" charset="0"/>
              <a:ea typeface="Ebrima" panose="02000000000000000000" pitchFamily="2" charset="0"/>
              <a:cs typeface="Ebrima" panose="02000000000000000000" pitchFamily="2" charset="0"/>
            </a:endParaRPr>
          </a:p>
        </p:txBody>
      </p:sp>
      <p:pic>
        <p:nvPicPr>
          <p:cNvPr id="10" name="Picture 9">
            <a:extLst>
              <a:ext uri="{FF2B5EF4-FFF2-40B4-BE49-F238E27FC236}">
                <a16:creationId xmlns:a16="http://schemas.microsoft.com/office/drawing/2014/main" id="{8807B815-B8A6-433F-A930-1A8D55BE70C8}"/>
              </a:ext>
            </a:extLst>
          </p:cNvPr>
          <p:cNvPicPr>
            <a:picLocks noChangeAspect="1"/>
          </p:cNvPicPr>
          <p:nvPr/>
        </p:nvPicPr>
        <p:blipFill rotWithShape="1">
          <a:blip r:embed="rId4">
            <a:extLst>
              <a:ext uri="{28A0092B-C50C-407E-A947-70E740481C1C}">
                <a14:useLocalDpi xmlns:a14="http://schemas.microsoft.com/office/drawing/2010/main" val="0"/>
              </a:ext>
            </a:extLst>
          </a:blip>
          <a:srcRect l="18845" t="2513" r="18967" b="14571"/>
          <a:stretch/>
        </p:blipFill>
        <p:spPr>
          <a:xfrm>
            <a:off x="4664802" y="1345474"/>
            <a:ext cx="4167050" cy="4167052"/>
          </a:xfrm>
          <a:prstGeom prst="rect">
            <a:avLst/>
          </a:prstGeom>
          <a:ln>
            <a:solidFill>
              <a:schemeClr val="tx1"/>
            </a:solidFill>
          </a:ln>
        </p:spPr>
      </p:pic>
      <p:sp>
        <p:nvSpPr>
          <p:cNvPr id="3" name="TextBox 2">
            <a:extLst>
              <a:ext uri="{FF2B5EF4-FFF2-40B4-BE49-F238E27FC236}">
                <a16:creationId xmlns:a16="http://schemas.microsoft.com/office/drawing/2014/main" id="{3F90B0CF-1BBA-4979-8FD3-CD3EB0B9BA9E}"/>
              </a:ext>
            </a:extLst>
          </p:cNvPr>
          <p:cNvSpPr txBox="1"/>
          <p:nvPr/>
        </p:nvSpPr>
        <p:spPr>
          <a:xfrm>
            <a:off x="4572000" y="5530334"/>
            <a:ext cx="4187189" cy="369332"/>
          </a:xfrm>
          <a:prstGeom prst="rect">
            <a:avLst/>
          </a:prstGeom>
          <a:noFill/>
        </p:spPr>
        <p:txBody>
          <a:bodyPr wrap="square" rtlCol="0">
            <a:spAutoFit/>
          </a:bodyPr>
          <a:lstStyle/>
          <a:p>
            <a:r>
              <a:rPr lang="en-US" sz="900"/>
              <a:t>Steep water drops like this make it impossible for salmon to migrate back up their natal steams. </a:t>
            </a:r>
          </a:p>
        </p:txBody>
      </p:sp>
    </p:spTree>
    <p:extLst>
      <p:ext uri="{BB962C8B-B14F-4D97-AF65-F5344CB8AC3E}">
        <p14:creationId xmlns:p14="http://schemas.microsoft.com/office/powerpoint/2010/main" val="132130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0050" y="0"/>
            <a:ext cx="8229600" cy="914400"/>
          </a:xfrm>
        </p:spPr>
        <p:txBody>
          <a:bodyPr/>
          <a:lstStyle/>
          <a:p>
            <a:pPr algn="l"/>
            <a:r>
              <a:rPr lang="en-US"/>
              <a:t>Species recovery</a:t>
            </a:r>
          </a:p>
        </p:txBody>
      </p:sp>
      <p:sp>
        <p:nvSpPr>
          <p:cNvPr id="2" name="TextBox 1">
            <a:extLst>
              <a:ext uri="{FF2B5EF4-FFF2-40B4-BE49-F238E27FC236}">
                <a16:creationId xmlns:a16="http://schemas.microsoft.com/office/drawing/2014/main" id="{3CB6F4A6-3776-42CB-9ED6-779714C5C5E6}"/>
              </a:ext>
            </a:extLst>
          </p:cNvPr>
          <p:cNvSpPr txBox="1"/>
          <p:nvPr/>
        </p:nvSpPr>
        <p:spPr>
          <a:xfrm>
            <a:off x="420733" y="779812"/>
            <a:ext cx="8572500" cy="923330"/>
          </a:xfrm>
          <a:prstGeom prst="rect">
            <a:avLst/>
          </a:prstGeom>
          <a:noFill/>
        </p:spPr>
        <p:txBody>
          <a:bodyPr wrap="square" lIns="91440" tIns="45720" rIns="91440" bIns="45720" rtlCol="0" anchor="t">
            <a:spAutoFit/>
          </a:bodyPr>
          <a:lstStyle/>
          <a:p>
            <a:r>
              <a:rPr lang="en-US">
                <a:latin typeface="Ebrima"/>
                <a:ea typeface="Ebrima"/>
                <a:cs typeface="Ebrima"/>
              </a:rPr>
              <a:t>Washington Department of Fish and Wildlife biologists, technicians, and engineers work with partners statewide to help remove barriers to fish migration. </a:t>
            </a:r>
            <a:endParaRPr lang="en-US">
              <a:latin typeface="Ebrima" panose="02000000000000000000" pitchFamily="2" charset="0"/>
              <a:ea typeface="Ebrima" panose="02000000000000000000" pitchFamily="2" charset="0"/>
              <a:cs typeface="Ebrima" panose="02000000000000000000" pitchFamily="2" charset="0"/>
            </a:endParaRPr>
          </a:p>
          <a:p>
            <a:endParaRPr lang="en-US">
              <a:latin typeface="Ebrima" panose="02000000000000000000" pitchFamily="2" charset="0"/>
              <a:ea typeface="Ebrima" panose="02000000000000000000" pitchFamily="2" charset="0"/>
              <a:cs typeface="Ebrima" panose="02000000000000000000" pitchFamily="2" charset="0"/>
              <a:hlinkClick r:id="rId3"/>
            </a:endParaRPr>
          </a:p>
        </p:txBody>
      </p:sp>
      <p:pic>
        <p:nvPicPr>
          <p:cNvPr id="9" name="Picture 8">
            <a:extLst>
              <a:ext uri="{FF2B5EF4-FFF2-40B4-BE49-F238E27FC236}">
                <a16:creationId xmlns:a16="http://schemas.microsoft.com/office/drawing/2014/main" id="{FCDBEC7F-10CB-4A15-856D-DE556FFA806F}"/>
              </a:ext>
            </a:extLst>
          </p:cNvPr>
          <p:cNvPicPr>
            <a:picLocks noChangeAspect="1"/>
          </p:cNvPicPr>
          <p:nvPr/>
        </p:nvPicPr>
        <p:blipFill rotWithShape="1">
          <a:blip r:embed="rId4">
            <a:extLst>
              <a:ext uri="{28A0092B-C50C-407E-A947-70E740481C1C}">
                <a14:useLocalDpi xmlns:a14="http://schemas.microsoft.com/office/drawing/2010/main" val="0"/>
              </a:ext>
            </a:extLst>
          </a:blip>
          <a:srcRect l="27767" t="12332" r="11066" b="-268"/>
          <a:stretch/>
        </p:blipFill>
        <p:spPr>
          <a:xfrm>
            <a:off x="971550" y="2960370"/>
            <a:ext cx="3480250" cy="3752361"/>
          </a:xfrm>
          <a:prstGeom prst="rect">
            <a:avLst/>
          </a:prstGeom>
          <a:ln>
            <a:solidFill>
              <a:schemeClr val="tx1"/>
            </a:solidFill>
          </a:ln>
        </p:spPr>
      </p:pic>
      <p:pic>
        <p:nvPicPr>
          <p:cNvPr id="11" name="Picture 10">
            <a:extLst>
              <a:ext uri="{FF2B5EF4-FFF2-40B4-BE49-F238E27FC236}">
                <a16:creationId xmlns:a16="http://schemas.microsoft.com/office/drawing/2014/main" id="{7261A019-A5F9-45C2-A70C-1CA017319F93}"/>
              </a:ext>
            </a:extLst>
          </p:cNvPr>
          <p:cNvPicPr>
            <a:picLocks noChangeAspect="1"/>
          </p:cNvPicPr>
          <p:nvPr/>
        </p:nvPicPr>
        <p:blipFill rotWithShape="1">
          <a:blip r:embed="rId5">
            <a:extLst>
              <a:ext uri="{28A0092B-C50C-407E-A947-70E740481C1C}">
                <a14:useLocalDpi xmlns:a14="http://schemas.microsoft.com/office/drawing/2010/main" val="0"/>
              </a:ext>
            </a:extLst>
          </a:blip>
          <a:srcRect l="22673" t="6624" r="16256"/>
          <a:stretch/>
        </p:blipFill>
        <p:spPr>
          <a:xfrm>
            <a:off x="5182144" y="2948940"/>
            <a:ext cx="3279866" cy="3755571"/>
          </a:xfrm>
          <a:prstGeom prst="rect">
            <a:avLst/>
          </a:prstGeom>
          <a:ln>
            <a:solidFill>
              <a:schemeClr val="tx1"/>
            </a:solidFill>
          </a:ln>
        </p:spPr>
      </p:pic>
      <p:sp>
        <p:nvSpPr>
          <p:cNvPr id="12" name="TextBox 11">
            <a:extLst>
              <a:ext uri="{FF2B5EF4-FFF2-40B4-BE49-F238E27FC236}">
                <a16:creationId xmlns:a16="http://schemas.microsoft.com/office/drawing/2014/main" id="{0CCB038D-518B-435E-A87F-FD8AE4797105}"/>
              </a:ext>
            </a:extLst>
          </p:cNvPr>
          <p:cNvSpPr txBox="1"/>
          <p:nvPr/>
        </p:nvSpPr>
        <p:spPr>
          <a:xfrm>
            <a:off x="425087" y="1383238"/>
            <a:ext cx="8206740" cy="369332"/>
          </a:xfrm>
          <a:prstGeom prst="rect">
            <a:avLst/>
          </a:prstGeom>
          <a:noFill/>
        </p:spPr>
        <p:txBody>
          <a:bodyPr wrap="square" lIns="91440" tIns="45720" rIns="91440" bIns="45720" rtlCol="0" anchor="t">
            <a:spAutoFit/>
          </a:bodyPr>
          <a:lstStyle/>
          <a:p>
            <a:r>
              <a:rPr lang="en-US">
                <a:latin typeface="Ebrima"/>
                <a:ea typeface="Ebrima"/>
                <a:cs typeface="Ebrima"/>
              </a:rPr>
              <a:t>Both pictures show the same section of the same stream.  </a:t>
            </a:r>
            <a:endParaRPr lang="en-US">
              <a:latin typeface="Ebrima" panose="02000000000000000000" pitchFamily="2" charset="0"/>
              <a:ea typeface="Ebrima" panose="02000000000000000000" pitchFamily="2" charset="0"/>
              <a:cs typeface="Ebrima" panose="02000000000000000000" pitchFamily="2" charset="0"/>
            </a:endParaRPr>
          </a:p>
        </p:txBody>
      </p:sp>
      <p:sp>
        <p:nvSpPr>
          <p:cNvPr id="3" name="TextBox 2">
            <a:extLst>
              <a:ext uri="{FF2B5EF4-FFF2-40B4-BE49-F238E27FC236}">
                <a16:creationId xmlns:a16="http://schemas.microsoft.com/office/drawing/2014/main" id="{03D7ABB3-F7B1-41C3-A326-6049B4AC8BDC}"/>
              </a:ext>
            </a:extLst>
          </p:cNvPr>
          <p:cNvSpPr txBox="1"/>
          <p:nvPr/>
        </p:nvSpPr>
        <p:spPr>
          <a:xfrm>
            <a:off x="514350" y="1691640"/>
            <a:ext cx="84124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latin typeface="Ebrima"/>
                <a:ea typeface="Arial"/>
                <a:cs typeface="Arial"/>
              </a:rPr>
              <a:t>In the picture on the left, salmon were unable to navigate up the water drop. This resulted in pre-spawn death for many salmon.​</a:t>
            </a:r>
          </a:p>
          <a:p>
            <a:pPr lvl="0" rtl="0">
              <a:buChar char="•"/>
            </a:pPr>
            <a:r>
              <a:rPr lang="en-US">
                <a:latin typeface="Ebrima"/>
                <a:ea typeface="Arial"/>
                <a:cs typeface="Arial"/>
              </a:rPr>
              <a:t>The picture on the right shows the stream after the barrier had been corrected. ​</a:t>
            </a:r>
            <a:endParaRPr lang="en-US"/>
          </a:p>
        </p:txBody>
      </p:sp>
      <p:sp>
        <p:nvSpPr>
          <p:cNvPr id="4" name="TextBox 3">
            <a:extLst>
              <a:ext uri="{FF2B5EF4-FFF2-40B4-BE49-F238E27FC236}">
                <a16:creationId xmlns:a16="http://schemas.microsoft.com/office/drawing/2014/main" id="{5655A085-BF0F-499C-A426-C8577042D221}"/>
              </a:ext>
            </a:extLst>
          </p:cNvPr>
          <p:cNvSpPr txBox="1"/>
          <p:nvPr/>
        </p:nvSpPr>
        <p:spPr>
          <a:xfrm>
            <a:off x="600075" y="2577465"/>
            <a:ext cx="54635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Ebrima"/>
                <a:ea typeface="Ebrima"/>
                <a:cs typeface="Ebrima"/>
              </a:rPr>
              <a:t>Can you spot the differences?</a:t>
            </a:r>
          </a:p>
        </p:txBody>
      </p:sp>
    </p:spTree>
    <p:extLst>
      <p:ext uri="{BB962C8B-B14F-4D97-AF65-F5344CB8AC3E}">
        <p14:creationId xmlns:p14="http://schemas.microsoft.com/office/powerpoint/2010/main" val="39775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42811"/>
            <a:ext cx="9109710" cy="914400"/>
          </a:xfrm>
        </p:spPr>
        <p:txBody>
          <a:bodyPr>
            <a:normAutofit/>
          </a:bodyPr>
          <a:lstStyle/>
          <a:p>
            <a:pPr algn="l"/>
            <a:r>
              <a:rPr lang="en-US" sz="3500">
                <a:latin typeface="Rockwell"/>
              </a:rPr>
              <a:t>The people who make recovery happen</a:t>
            </a:r>
          </a:p>
        </p:txBody>
      </p:sp>
      <p:sp>
        <p:nvSpPr>
          <p:cNvPr id="11" name="TextBox 10">
            <a:extLst>
              <a:ext uri="{FF2B5EF4-FFF2-40B4-BE49-F238E27FC236}">
                <a16:creationId xmlns:a16="http://schemas.microsoft.com/office/drawing/2014/main" id="{90E2074B-B3C1-457E-8795-21AB48F1A232}"/>
              </a:ext>
            </a:extLst>
          </p:cNvPr>
          <p:cNvSpPr txBox="1"/>
          <p:nvPr/>
        </p:nvSpPr>
        <p:spPr>
          <a:xfrm>
            <a:off x="291737" y="1164193"/>
            <a:ext cx="3365863" cy="5293757"/>
          </a:xfrm>
          <a:prstGeom prst="rect">
            <a:avLst/>
          </a:prstGeom>
          <a:noFill/>
        </p:spPr>
        <p:txBody>
          <a:bodyPr wrap="square" lIns="91440" tIns="45720" rIns="91440" bIns="45720" rtlCol="0" anchor="t">
            <a:spAutoFit/>
          </a:bodyPr>
          <a:lstStyle/>
          <a:p>
            <a:r>
              <a:rPr lang="en-US" sz="2000" b="1"/>
              <a:t>Meet Kate.</a:t>
            </a:r>
          </a:p>
          <a:p>
            <a:endParaRPr lang="en-US" sz="2000"/>
          </a:p>
          <a:p>
            <a:r>
              <a:rPr lang="en-US" sz="2000"/>
              <a:t>She’s a WDFW fish passage biologist who teaches people how to determine if something is a barrier to fish swimming upstream. </a:t>
            </a:r>
          </a:p>
          <a:p>
            <a:endParaRPr lang="en-US" sz="2000"/>
          </a:p>
          <a:p>
            <a:r>
              <a:rPr lang="en-US" sz="2000"/>
              <a:t>Once Kate understands where the barriers are, she works with landowners to help fix the structures so salmon can swim upstream. She looks at patterns, interprets maps, and uses math to help salmon and steelhead. </a:t>
            </a:r>
          </a:p>
          <a:p>
            <a:endParaRPr lang="en-US"/>
          </a:p>
        </p:txBody>
      </p:sp>
      <p:pic>
        <p:nvPicPr>
          <p:cNvPr id="3" name="Picture 3">
            <a:extLst>
              <a:ext uri="{FF2B5EF4-FFF2-40B4-BE49-F238E27FC236}">
                <a16:creationId xmlns:a16="http://schemas.microsoft.com/office/drawing/2014/main" id="{E45DC7C2-0EF4-418B-A69D-65C81D1FB30E}"/>
              </a:ext>
            </a:extLst>
          </p:cNvPr>
          <p:cNvPicPr>
            <a:picLocks noChangeAspect="1"/>
          </p:cNvPicPr>
          <p:nvPr/>
        </p:nvPicPr>
        <p:blipFill>
          <a:blip r:embed="rId2"/>
          <a:stretch>
            <a:fillRect/>
          </a:stretch>
        </p:blipFill>
        <p:spPr>
          <a:xfrm>
            <a:off x="3737610" y="1321855"/>
            <a:ext cx="4652010" cy="477436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5750" y="342900"/>
            <a:ext cx="8572500" cy="914400"/>
          </a:xfrm>
        </p:spPr>
        <p:txBody>
          <a:bodyPr>
            <a:normAutofit fontScale="90000"/>
          </a:bodyPr>
          <a:lstStyle/>
          <a:p>
            <a:pPr algn="l"/>
            <a:r>
              <a:rPr lang="en-US" sz="3900">
                <a:latin typeface="Rockwell" pitchFamily="18" charset="0"/>
              </a:rPr>
              <a:t>The people who make recovery happen </a:t>
            </a:r>
            <a:r>
              <a:rPr lang="en-US" sz="3300">
                <a:latin typeface="Rockwell" pitchFamily="18" charset="0"/>
              </a:rPr>
              <a:t>(This could be you!)</a:t>
            </a:r>
          </a:p>
        </p:txBody>
      </p:sp>
      <p:sp>
        <p:nvSpPr>
          <p:cNvPr id="4" name="Rectangle 3">
            <a:extLst>
              <a:ext uri="{FF2B5EF4-FFF2-40B4-BE49-F238E27FC236}">
                <a16:creationId xmlns:a16="http://schemas.microsoft.com/office/drawing/2014/main" id="{0AD028D7-4CF1-4671-B5AF-99476B044635}"/>
              </a:ext>
            </a:extLst>
          </p:cNvPr>
          <p:cNvSpPr/>
          <p:nvPr/>
        </p:nvSpPr>
        <p:spPr>
          <a:xfrm>
            <a:off x="289016" y="1543050"/>
            <a:ext cx="3482884" cy="4524315"/>
          </a:xfrm>
          <a:prstGeom prst="rect">
            <a:avLst/>
          </a:prstGeom>
        </p:spPr>
        <p:txBody>
          <a:bodyPr wrap="square" lIns="91440" tIns="45720" rIns="91440" bIns="45720" anchor="t">
            <a:spAutoFit/>
          </a:bodyPr>
          <a:lstStyle/>
          <a:p>
            <a:r>
              <a:rPr lang="en-US">
                <a:latin typeface="Ebrima" panose="02000000000000000000" pitchFamily="2" charset="0"/>
                <a:ea typeface="Ebrima" panose="02000000000000000000" pitchFamily="2" charset="0"/>
                <a:cs typeface="Ebrima" panose="02000000000000000000" pitchFamily="2" charset="0"/>
              </a:rPr>
              <a:t>Kate found her way to this career because she liked asking questions and being outside, especially near water. She studied science in college and got to take kids fishing as her first job! </a:t>
            </a:r>
          </a:p>
          <a:p>
            <a:endParaRPr lang="en-US">
              <a:latin typeface="Ebrima" panose="02000000000000000000" pitchFamily="2" charset="0"/>
              <a:ea typeface="Ebrima" panose="02000000000000000000" pitchFamily="2" charset="0"/>
              <a:cs typeface="Ebrima" panose="02000000000000000000" pitchFamily="2" charset="0"/>
            </a:endParaRPr>
          </a:p>
          <a:p>
            <a:r>
              <a:rPr lang="en-US">
                <a:latin typeface="Ebrima"/>
                <a:ea typeface="Ebrima"/>
                <a:cs typeface="Ebrima"/>
              </a:rPr>
              <a:t>She’s travelled throughout the country for her career- from New York to Montana to Hawaii and back to Washington. She gets to help people understand more about fish and help create sustainable populations of salmonids.  </a:t>
            </a:r>
            <a:endParaRPr lang="en-US">
              <a:latin typeface="Ebrima" panose="02000000000000000000" pitchFamily="2" charset="0"/>
              <a:ea typeface="Ebrima" panose="02000000000000000000" pitchFamily="2" charset="0"/>
              <a:cs typeface="Ebrima" panose="02000000000000000000" pitchFamily="2" charset="0"/>
            </a:endParaRPr>
          </a:p>
        </p:txBody>
      </p:sp>
      <p:pic>
        <p:nvPicPr>
          <p:cNvPr id="2" name="Picture 2">
            <a:extLst>
              <a:ext uri="{FF2B5EF4-FFF2-40B4-BE49-F238E27FC236}">
                <a16:creationId xmlns:a16="http://schemas.microsoft.com/office/drawing/2014/main" id="{D8E9F69D-51DD-4CB4-A721-4AD810BC231A}"/>
              </a:ext>
            </a:extLst>
          </p:cNvPr>
          <p:cNvPicPr>
            <a:picLocks noChangeAspect="1"/>
          </p:cNvPicPr>
          <p:nvPr/>
        </p:nvPicPr>
        <p:blipFill>
          <a:blip r:embed="rId2"/>
          <a:stretch>
            <a:fillRect/>
          </a:stretch>
        </p:blipFill>
        <p:spPr>
          <a:xfrm>
            <a:off x="3954780" y="1491088"/>
            <a:ext cx="4583430" cy="4641634"/>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599" cy="914400"/>
          </a:xfrm>
        </p:spPr>
        <p:txBody>
          <a:bodyPr>
            <a:noAutofit/>
          </a:bodyPr>
          <a:lstStyle/>
          <a:p>
            <a:pPr algn="l"/>
            <a:r>
              <a:rPr lang="en-US" sz="3300"/>
              <a:t>What else is being done to help Southern Resident Orcas and Chinook?</a:t>
            </a:r>
          </a:p>
        </p:txBody>
      </p:sp>
      <p:sp>
        <p:nvSpPr>
          <p:cNvPr id="3" name="Content Placeholder 2"/>
          <p:cNvSpPr>
            <a:spLocks noGrp="1"/>
          </p:cNvSpPr>
          <p:nvPr>
            <p:ph idx="1"/>
          </p:nvPr>
        </p:nvSpPr>
        <p:spPr>
          <a:xfrm>
            <a:off x="457200" y="1371600"/>
            <a:ext cx="7772400" cy="400050"/>
          </a:xfrm>
        </p:spPr>
        <p:txBody>
          <a:bodyPr>
            <a:normAutofit/>
          </a:bodyPr>
          <a:lstStyle/>
          <a:p>
            <a:r>
              <a:rPr lang="en-US" sz="2000">
                <a:hlinkClick r:id="rId3"/>
              </a:rPr>
              <a:t>Washington Department of Fish and Wildlife </a:t>
            </a:r>
            <a:r>
              <a:rPr lang="en-US" sz="2000"/>
              <a:t>is….</a:t>
            </a:r>
          </a:p>
          <a:p>
            <a:pPr marL="0" indent="0">
              <a:spcBef>
                <a:spcPts val="0"/>
              </a:spcBef>
              <a:spcAft>
                <a:spcPts val="1200"/>
              </a:spcAft>
              <a:buNone/>
            </a:pPr>
            <a:endParaRPr lang="en-US" sz="2000"/>
          </a:p>
        </p:txBody>
      </p:sp>
      <p:sp>
        <p:nvSpPr>
          <p:cNvPr id="5" name="Rectangle 4">
            <a:extLst>
              <a:ext uri="{FF2B5EF4-FFF2-40B4-BE49-F238E27FC236}">
                <a16:creationId xmlns:a16="http://schemas.microsoft.com/office/drawing/2014/main" id="{C648BC80-02BC-42AE-8180-34B7E5C4ED43}"/>
              </a:ext>
            </a:extLst>
          </p:cNvPr>
          <p:cNvSpPr/>
          <p:nvPr/>
        </p:nvSpPr>
        <p:spPr>
          <a:xfrm>
            <a:off x="542923" y="1859339"/>
            <a:ext cx="5301979" cy="424731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a:t>Leading salmon habitat restoration projects throughout Puget Sound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Supporting additional protections for forage fish and salmon</a:t>
            </a:r>
            <a:endParaRPr lang="en-US">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Working to increase the number of salmon produced at hatcheries</a:t>
            </a:r>
            <a:endParaRPr lang="en-US">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Developing a commercial </a:t>
            </a:r>
            <a:r>
              <a:rPr lang="en-US" u="sng">
                <a:hlinkClick r:id="rId4"/>
              </a:rPr>
              <a:t>whale-watching licensing program</a:t>
            </a:r>
            <a:r>
              <a:rPr lang="en-US"/>
              <a:t> with support from our </a:t>
            </a:r>
            <a:r>
              <a:rPr lang="en-US" u="sng">
                <a:hlinkClick r:id="rId5"/>
              </a:rPr>
              <a:t>Commercial Whale Watching Licensing Program Advisory Committee</a:t>
            </a:r>
            <a:endParaRPr lang="en-US" u="sng"/>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Ramping up outreach, education, and enforcement of Southern Resident orca protections </a:t>
            </a:r>
            <a:endParaRPr lang="en-US">
              <a:cs typeface="Calibri"/>
            </a:endParaRPr>
          </a:p>
        </p:txBody>
      </p:sp>
      <p:pic>
        <p:nvPicPr>
          <p:cNvPr id="7" name="Picture 6">
            <a:extLst>
              <a:ext uri="{FF2B5EF4-FFF2-40B4-BE49-F238E27FC236}">
                <a16:creationId xmlns:a16="http://schemas.microsoft.com/office/drawing/2014/main" id="{7F874491-182F-494F-AF9F-209164D12C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0700" y="1882199"/>
            <a:ext cx="3256646" cy="2442484"/>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  Read-Only" id="{6BF36F6F-41FE-451E-BA17-690F2C30A3A4}" vid="{8F87DF03-A454-4267-8A36-53A328725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02CE9-C842-4364-B4B7-D0E6570675C7}">
  <ds:schemaRefs>
    <ds:schemaRef ds:uri="6697dfbd-1ba5-4f97-98d5-8152b8deae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D0E36C5D-1040-48E1-BA57-21C3E2A8DBB7}">
  <ds:schemaRefs>
    <ds:schemaRef ds:uri="866dbdf0-8bd1-4f93-ab72-906b2cedab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On-screen Show (4:3)</PresentationFormat>
  <Paragraphs>73</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Ebrima</vt:lpstr>
      <vt:lpstr>Roboto Slab</vt:lpstr>
      <vt:lpstr>Rockwell</vt:lpstr>
      <vt:lpstr>Office Theme</vt:lpstr>
      <vt:lpstr>Barriers to survival </vt:lpstr>
      <vt:lpstr>What type of relationship did you determine existed between Southern Resident orcas and Chinook salmon?</vt:lpstr>
      <vt:lpstr>A focus on Chinook</vt:lpstr>
      <vt:lpstr>A focus on Chinook</vt:lpstr>
      <vt:lpstr>A focus on Chinook</vt:lpstr>
      <vt:lpstr>Species recovery</vt:lpstr>
      <vt:lpstr>The people who make recovery happen</vt:lpstr>
      <vt:lpstr>The people who make recovery happen (This could be you!)</vt:lpstr>
      <vt:lpstr>What else is being done to help Southern Resident Orcas and Chinook?</vt:lpstr>
      <vt:lpstr>What can we do?</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PowerPoint template</dc:title>
  <dc:creator>cast461</dc:creator>
  <cp:lastModifiedBy>Althauser, Leia J (DFW)</cp:lastModifiedBy>
  <cp:revision>2</cp:revision>
  <cp:lastPrinted>2019-02-14T22:06:05Z</cp:lastPrinted>
  <dcterms:created xsi:type="dcterms:W3CDTF">2014-07-25T19:35:40Z</dcterms:created>
  <dcterms:modified xsi:type="dcterms:W3CDTF">2020-10-02T16:18:03Z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