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96" r:id="rId5"/>
    <p:sldId id="293" r:id="rId6"/>
    <p:sldId id="339" r:id="rId7"/>
    <p:sldId id="331" r:id="rId8"/>
    <p:sldId id="333" r:id="rId9"/>
    <p:sldId id="338" r:id="rId10"/>
    <p:sldId id="346" r:id="rId11"/>
    <p:sldId id="318" r:id="rId12"/>
    <p:sldId id="332" r:id="rId13"/>
    <p:sldId id="334" r:id="rId14"/>
    <p:sldId id="335" r:id="rId15"/>
    <p:sldId id="336" r:id="rId16"/>
    <p:sldId id="337" r:id="rId17"/>
    <p:sldId id="341" r:id="rId18"/>
    <p:sldId id="340" r:id="rId19"/>
    <p:sldId id="343" r:id="rId20"/>
    <p:sldId id="342" r:id="rId21"/>
    <p:sldId id="344"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mker, Rachel A (DFW)" initials="B(" lastIdx="12" clrIdx="0">
    <p:extLst>
      <p:ext uri="{19B8F6BF-5375-455C-9EA6-DF929625EA0E}">
        <p15:presenceInfo xmlns:p15="http://schemas.microsoft.com/office/powerpoint/2012/main" userId="S::rachel.blomker@dfw.wa.gov::817ef989-4f04-4ea5-8348-0b4562561095" providerId="AD"/>
      </p:ext>
    </p:extLst>
  </p:cmAuthor>
  <p:cmAuthor id="2" name="Hart, Alison L (DFW)" initials="H(" lastIdx="6" clrIdx="1">
    <p:extLst>
      <p:ext uri="{19B8F6BF-5375-455C-9EA6-DF929625EA0E}">
        <p15:presenceInfo xmlns:p15="http://schemas.microsoft.com/office/powerpoint/2012/main" userId="S::alison.hart@dfw.wa.gov::13cae9fd-d4dd-4661-bc65-ce0ebe796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BAA"/>
    <a:srgbClr val="2FC1DA"/>
    <a:srgbClr val="FFD046"/>
    <a:srgbClr val="169B7E"/>
    <a:srgbClr val="067B54"/>
    <a:srgbClr val="4FBEB7"/>
    <a:srgbClr val="579FD1"/>
    <a:srgbClr val="3AB54A"/>
    <a:srgbClr val="FFFFFF"/>
    <a:srgbClr val="B8C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843C24-E919-46C7-B4CC-EA41DFB7B343}" v="58" dt="2020-10-08T15:58:41.827"/>
    <p1510:client id="{0E39C681-D0F3-43A9-8E41-EAE2AD081669}" v="26" dt="2020-10-07T23:29:26.780"/>
    <p1510:client id="{78A48FEB-A298-40F8-961D-CAA7146D0F45}" v="544" dt="2020-10-07T21:27:48.312"/>
    <p1510:client id="{86997CBA-CCBF-4C24-9791-618C11177B9D}" v="6" dt="2020-10-07T21:49:39.0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669" autoAdjust="0"/>
  </p:normalViewPr>
  <p:slideViewPr>
    <p:cSldViewPr snapToGrid="0">
      <p:cViewPr varScale="1">
        <p:scale>
          <a:sx n="93" d="100"/>
          <a:sy n="93" d="100"/>
        </p:scale>
        <p:origin x="1242" y="8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7843C24-E919-46C7-B4CC-EA41DFB7B343}"/>
    <pc:docChg chg="addSld delSld modSld">
      <pc:chgData name="" userId="" providerId="" clId="Web-{07843C24-E919-46C7-B4CC-EA41DFB7B343}" dt="2020-10-08T15:58:41.827" v="55" actId="20577"/>
      <pc:docMkLst>
        <pc:docMk/>
      </pc:docMkLst>
      <pc:sldChg chg="modSp delCm">
        <pc:chgData name="" userId="" providerId="" clId="Web-{07843C24-E919-46C7-B4CC-EA41DFB7B343}" dt="2020-10-08T15:56:21.544" v="31"/>
        <pc:sldMkLst>
          <pc:docMk/>
          <pc:sldMk cId="1527798235" sldId="334"/>
        </pc:sldMkLst>
        <pc:spChg chg="mod">
          <ac:chgData name="" userId="" providerId="" clId="Web-{07843C24-E919-46C7-B4CC-EA41DFB7B343}" dt="2020-10-08T15:56:10.668" v="28" actId="20577"/>
          <ac:spMkLst>
            <pc:docMk/>
            <pc:sldMk cId="1527798235" sldId="334"/>
            <ac:spMk id="40" creationId="{53939181-A0F9-42B6-A667-9A0E91C342A6}"/>
          </ac:spMkLst>
        </pc:spChg>
      </pc:sldChg>
      <pc:sldChg chg="modSp delCm">
        <pc:chgData name="" userId="" providerId="" clId="Web-{07843C24-E919-46C7-B4CC-EA41DFB7B343}" dt="2020-10-08T15:57:58.951" v="45"/>
        <pc:sldMkLst>
          <pc:docMk/>
          <pc:sldMk cId="4166286424" sldId="335"/>
        </pc:sldMkLst>
        <pc:spChg chg="mod">
          <ac:chgData name="" userId="" providerId="" clId="Web-{07843C24-E919-46C7-B4CC-EA41DFB7B343}" dt="2020-10-08T15:57:54.482" v="44" actId="14100"/>
          <ac:spMkLst>
            <pc:docMk/>
            <pc:sldMk cId="4166286424" sldId="335"/>
            <ac:spMk id="7" creationId="{00000000-0000-0000-0000-000000000000}"/>
          </ac:spMkLst>
        </pc:spChg>
      </pc:sldChg>
      <pc:sldChg chg="delSp modSp delCm">
        <pc:chgData name="" userId="" providerId="" clId="Web-{07843C24-E919-46C7-B4CC-EA41DFB7B343}" dt="2020-10-08T15:57:16.060" v="32"/>
        <pc:sldMkLst>
          <pc:docMk/>
          <pc:sldMk cId="1882929989" sldId="338"/>
        </pc:sldMkLst>
        <pc:spChg chg="mod">
          <ac:chgData name="" userId="" providerId="" clId="Web-{07843C24-E919-46C7-B4CC-EA41DFB7B343}" dt="2020-10-08T15:55:31.058" v="23" actId="1076"/>
          <ac:spMkLst>
            <pc:docMk/>
            <pc:sldMk cId="1882929989" sldId="338"/>
            <ac:spMk id="8" creationId="{1A1A337A-8183-4CBD-A17B-5123A98DF06D}"/>
          </ac:spMkLst>
        </pc:spChg>
        <pc:spChg chg="mod">
          <ac:chgData name="" userId="" providerId="" clId="Web-{07843C24-E919-46C7-B4CC-EA41DFB7B343}" dt="2020-10-08T15:55:19.230" v="19" actId="20577"/>
          <ac:spMkLst>
            <pc:docMk/>
            <pc:sldMk cId="1882929989" sldId="338"/>
            <ac:spMk id="15" creationId="{6A9E434E-F663-4C9D-8207-6B89EFB81ED1}"/>
          </ac:spMkLst>
        </pc:spChg>
        <pc:picChg chg="mod">
          <ac:chgData name="" userId="" providerId="" clId="Web-{07843C24-E919-46C7-B4CC-EA41DFB7B343}" dt="2020-10-08T15:55:27.168" v="22" actId="1076"/>
          <ac:picMkLst>
            <pc:docMk/>
            <pc:sldMk cId="1882929989" sldId="338"/>
            <ac:picMk id="6" creationId="{68FEFE3A-BE26-48B4-8243-CAF9F3C4C557}"/>
          </ac:picMkLst>
        </pc:picChg>
        <pc:picChg chg="del">
          <ac:chgData name="" userId="" providerId="" clId="Web-{07843C24-E919-46C7-B4CC-EA41DFB7B343}" dt="2020-10-08T15:55:14.871" v="16"/>
          <ac:picMkLst>
            <pc:docMk/>
            <pc:sldMk cId="1882929989" sldId="338"/>
            <ac:picMk id="10" creationId="{D3A55EDA-48CC-4805-8854-A3D4A7728E6B}"/>
          </ac:picMkLst>
        </pc:picChg>
      </pc:sldChg>
      <pc:sldChg chg="modSp delCm">
        <pc:chgData name="" userId="" providerId="" clId="Web-{07843C24-E919-46C7-B4CC-EA41DFB7B343}" dt="2020-10-08T15:58:41.827" v="54" actId="20577"/>
        <pc:sldMkLst>
          <pc:docMk/>
          <pc:sldMk cId="1287646640" sldId="342"/>
        </pc:sldMkLst>
        <pc:spChg chg="mod">
          <ac:chgData name="" userId="" providerId="" clId="Web-{07843C24-E919-46C7-B4CC-EA41DFB7B343}" dt="2020-10-08T15:58:41.827" v="54" actId="20577"/>
          <ac:spMkLst>
            <pc:docMk/>
            <pc:sldMk cId="1287646640" sldId="342"/>
            <ac:spMk id="2" creationId="{C655486E-F250-4504-AC04-626D0ED7CBC1}"/>
          </ac:spMkLst>
        </pc:spChg>
        <pc:picChg chg="mod">
          <ac:chgData name="" userId="" providerId="" clId="Web-{07843C24-E919-46C7-B4CC-EA41DFB7B343}" dt="2020-10-08T15:58:27.483" v="48" actId="1076"/>
          <ac:picMkLst>
            <pc:docMk/>
            <pc:sldMk cId="1287646640" sldId="342"/>
            <ac:picMk id="8" creationId="{FDBE7E2D-8041-41E5-B565-3556E6FD34E1}"/>
          </ac:picMkLst>
        </pc:picChg>
      </pc:sldChg>
      <pc:sldChg chg="delSp delCm">
        <pc:chgData name="" userId="" providerId="" clId="Web-{07843C24-E919-46C7-B4CC-EA41DFB7B343}" dt="2020-10-08T15:58:11.670" v="47"/>
        <pc:sldMkLst>
          <pc:docMk/>
          <pc:sldMk cId="823105142" sldId="343"/>
        </pc:sldMkLst>
        <pc:spChg chg="del">
          <ac:chgData name="" userId="" providerId="" clId="Web-{07843C24-E919-46C7-B4CC-EA41DFB7B343}" dt="2020-10-08T15:58:09.295" v="46"/>
          <ac:spMkLst>
            <pc:docMk/>
            <pc:sldMk cId="823105142" sldId="343"/>
            <ac:spMk id="3" creationId="{089FF039-106E-4E46-93E7-4890DAFF8923}"/>
          </ac:spMkLst>
        </pc:spChg>
      </pc:sldChg>
      <pc:sldChg chg="new del">
        <pc:chgData name="" userId="" providerId="" clId="Web-{07843C24-E919-46C7-B4CC-EA41DFB7B343}" dt="2020-10-08T15:54:40.808" v="2"/>
        <pc:sldMkLst>
          <pc:docMk/>
          <pc:sldMk cId="780725758" sldId="345"/>
        </pc:sldMkLst>
      </pc:sldChg>
      <pc:sldChg chg="delSp modSp add replId">
        <pc:chgData name="" userId="" providerId="" clId="Web-{07843C24-E919-46C7-B4CC-EA41DFB7B343}" dt="2020-10-08T15:55:11.043" v="15" actId="1076"/>
        <pc:sldMkLst>
          <pc:docMk/>
          <pc:sldMk cId="4289721227" sldId="346"/>
        </pc:sldMkLst>
        <pc:spChg chg="mod">
          <ac:chgData name="" userId="" providerId="" clId="Web-{07843C24-E919-46C7-B4CC-EA41DFB7B343}" dt="2020-10-08T15:55:11.043" v="15" actId="1076"/>
          <ac:spMkLst>
            <pc:docMk/>
            <pc:sldMk cId="4289721227" sldId="346"/>
            <ac:spMk id="11" creationId="{276D9DF0-239D-4180-901C-8C1FFD8BCEDF}"/>
          </ac:spMkLst>
        </pc:spChg>
        <pc:spChg chg="mod">
          <ac:chgData name="" userId="" providerId="" clId="Web-{07843C24-E919-46C7-B4CC-EA41DFB7B343}" dt="2020-10-08T15:54:47.261" v="6" actId="20577"/>
          <ac:spMkLst>
            <pc:docMk/>
            <pc:sldMk cId="4289721227" sldId="346"/>
            <ac:spMk id="15" creationId="{6A9E434E-F663-4C9D-8207-6B89EFB81ED1}"/>
          </ac:spMkLst>
        </pc:spChg>
        <pc:picChg chg="del">
          <ac:chgData name="" userId="" providerId="" clId="Web-{07843C24-E919-46C7-B4CC-EA41DFB7B343}" dt="2020-10-08T15:54:53.183" v="9"/>
          <ac:picMkLst>
            <pc:docMk/>
            <pc:sldMk cId="4289721227" sldId="346"/>
            <ac:picMk id="6" creationId="{68FEFE3A-BE26-48B4-8243-CAF9F3C4C557}"/>
          </ac:picMkLst>
        </pc:picChg>
        <pc:picChg chg="mod">
          <ac:chgData name="" userId="" providerId="" clId="Web-{07843C24-E919-46C7-B4CC-EA41DFB7B343}" dt="2020-10-08T15:55:05.824" v="14" actId="1076"/>
          <ac:picMkLst>
            <pc:docMk/>
            <pc:sldMk cId="4289721227" sldId="346"/>
            <ac:picMk id="10" creationId="{D3A55EDA-48CC-4805-8854-A3D4A7728E6B}"/>
          </ac:picMkLst>
        </pc:picChg>
      </pc:sldChg>
    </pc:docChg>
  </pc:docChgLst>
  <pc:docChgLst>
    <pc:chgData clId="Web-{0E39C681-D0F3-43A9-8E41-EAE2AD081669}"/>
    <pc:docChg chg="modSld">
      <pc:chgData name="" userId="" providerId="" clId="Web-{0E39C681-D0F3-43A9-8E41-EAE2AD081669}" dt="2020-10-07T23:29:26.780" v="22"/>
      <pc:docMkLst>
        <pc:docMk/>
      </pc:docMkLst>
      <pc:sldChg chg="modSp">
        <pc:chgData name="" userId="" providerId="" clId="Web-{0E39C681-D0F3-43A9-8E41-EAE2AD081669}" dt="2020-10-07T23:20:16.256" v="6" actId="20577"/>
        <pc:sldMkLst>
          <pc:docMk/>
          <pc:sldMk cId="2490594030" sldId="331"/>
        </pc:sldMkLst>
        <pc:spChg chg="mod">
          <ac:chgData name="" userId="" providerId="" clId="Web-{0E39C681-D0F3-43A9-8E41-EAE2AD081669}" dt="2020-10-07T23:20:16.256" v="6" actId="20577"/>
          <ac:spMkLst>
            <pc:docMk/>
            <pc:sldMk cId="2490594030" sldId="331"/>
            <ac:spMk id="15" creationId="{6A9E434E-F663-4C9D-8207-6B89EFB81ED1}"/>
          </ac:spMkLst>
        </pc:spChg>
      </pc:sldChg>
      <pc:sldChg chg="modSp addCm">
        <pc:chgData name="" userId="" providerId="" clId="Web-{0E39C681-D0F3-43A9-8E41-EAE2AD081669}" dt="2020-10-07T23:25:38.014" v="15" actId="20577"/>
        <pc:sldMkLst>
          <pc:docMk/>
          <pc:sldMk cId="1527798235" sldId="334"/>
        </pc:sldMkLst>
        <pc:spChg chg="mod">
          <ac:chgData name="" userId="" providerId="" clId="Web-{0E39C681-D0F3-43A9-8E41-EAE2AD081669}" dt="2020-10-07T23:25:38.014" v="15" actId="20577"/>
          <ac:spMkLst>
            <pc:docMk/>
            <pc:sldMk cId="1527798235" sldId="334"/>
            <ac:spMk id="40" creationId="{53939181-A0F9-42B6-A667-9A0E91C342A6}"/>
          </ac:spMkLst>
        </pc:spChg>
      </pc:sldChg>
      <pc:sldChg chg="addCm">
        <pc:chgData name="" userId="" providerId="" clId="Web-{0E39C681-D0F3-43A9-8E41-EAE2AD081669}" dt="2020-10-07T23:24:24.977" v="9"/>
        <pc:sldMkLst>
          <pc:docMk/>
          <pc:sldMk cId="4166286424" sldId="335"/>
        </pc:sldMkLst>
      </pc:sldChg>
      <pc:sldChg chg="addCm">
        <pc:chgData name="" userId="" providerId="" clId="Web-{0E39C681-D0F3-43A9-8E41-EAE2AD081669}" dt="2020-10-07T23:21:25.605" v="8"/>
        <pc:sldMkLst>
          <pc:docMk/>
          <pc:sldMk cId="1882929989" sldId="338"/>
        </pc:sldMkLst>
      </pc:sldChg>
      <pc:sldChg chg="modSp">
        <pc:chgData name="" userId="" providerId="" clId="Web-{0E39C681-D0F3-43A9-8E41-EAE2AD081669}" dt="2020-10-07T23:19:48.176" v="2" actId="20577"/>
        <pc:sldMkLst>
          <pc:docMk/>
          <pc:sldMk cId="712885037" sldId="339"/>
        </pc:sldMkLst>
        <pc:spChg chg="mod">
          <ac:chgData name="" userId="" providerId="" clId="Web-{0E39C681-D0F3-43A9-8E41-EAE2AD081669}" dt="2020-10-07T23:19:48.176" v="2" actId="20577"/>
          <ac:spMkLst>
            <pc:docMk/>
            <pc:sldMk cId="712885037" sldId="339"/>
            <ac:spMk id="8" creationId="{00000000-0000-0000-0000-000000000000}"/>
          </ac:spMkLst>
        </pc:spChg>
      </pc:sldChg>
      <pc:sldChg chg="addCm delCm">
        <pc:chgData name="" userId="" providerId="" clId="Web-{0E39C681-D0F3-43A9-8E41-EAE2AD081669}" dt="2020-10-07T23:28:16.009" v="20"/>
        <pc:sldMkLst>
          <pc:docMk/>
          <pc:sldMk cId="1970249280" sldId="340"/>
        </pc:sldMkLst>
      </pc:sldChg>
      <pc:sldChg chg="addCm">
        <pc:chgData name="" userId="" providerId="" clId="Web-{0E39C681-D0F3-43A9-8E41-EAE2AD081669}" dt="2020-10-07T23:29:26.780" v="22"/>
        <pc:sldMkLst>
          <pc:docMk/>
          <pc:sldMk cId="1287646640" sldId="342"/>
        </pc:sldMkLst>
      </pc:sldChg>
      <pc:sldChg chg="addSp delSp addCm">
        <pc:chgData name="" userId="" providerId="" clId="Web-{0E39C681-D0F3-43A9-8E41-EAE2AD081669}" dt="2020-10-07T23:28:43.980" v="21"/>
        <pc:sldMkLst>
          <pc:docMk/>
          <pc:sldMk cId="823105142" sldId="343"/>
        </pc:sldMkLst>
        <pc:spChg chg="add del">
          <ac:chgData name="" userId="" providerId="" clId="Web-{0E39C681-D0F3-43A9-8E41-EAE2AD081669}" dt="2020-10-07T23:28:12.478" v="19"/>
          <ac:spMkLst>
            <pc:docMk/>
            <pc:sldMk cId="823105142" sldId="343"/>
            <ac:spMk id="3" creationId="{089FF039-106E-4E46-93E7-4890DAFF892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498022D-315E-4DCD-83AA-FDE09CA1E5F4}" type="datetimeFigureOut">
              <a:rPr lang="en-US" smtClean="0"/>
              <a:pPr/>
              <a:t>10/8/2020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8A62F8-8ED1-4F04-A5B0-86B704968269}"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91021A-CA97-4BFD-87B6-2FBD359036F0}" type="datetimeFigureOut">
              <a:rPr lang="en-US" smtClean="0"/>
              <a:pPr/>
              <a:t>10/8/2020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628E4F-335F-45F5-A2FC-FE9487D090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Today we will be discussing a deadly bat disease called white-nose syndrome and the importance of bats to our ecosystems and economy. </a:t>
            </a:r>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1</a:t>
            </a:fld>
            <a:endParaRPr lang="en-US"/>
          </a:p>
        </p:txBody>
      </p:sp>
    </p:spTree>
    <p:extLst>
      <p:ext uri="{BB962C8B-B14F-4D97-AF65-F5344CB8AC3E}">
        <p14:creationId xmlns:p14="http://schemas.microsoft.com/office/powerpoint/2010/main" val="1335665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13 species confirmed</a:t>
            </a:r>
            <a:r>
              <a:rPr lang="en-US" baseline="0" dirty="0"/>
              <a:t> with WNS currently. The impacts of WNS on these species varies, but have been particularly detrimental to these 4 species which as warranted their listing as endangered or threatened in some states as well as the Northern being listed as federally threatened. The species found in WA include the little brown bat, Yuma myotis, big brown bat, fringed myotis, Western long-eared myotis  and long-legged myotis. There are 10 other species in WA though that we do not know If they are vulnerable to WNS.</a:t>
            </a:r>
          </a:p>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9</a:t>
            </a:fld>
            <a:endParaRPr lang="en-US"/>
          </a:p>
        </p:txBody>
      </p:sp>
    </p:spTree>
    <p:extLst>
      <p:ext uri="{BB962C8B-B14F-4D97-AF65-F5344CB8AC3E}">
        <p14:creationId xmlns:p14="http://schemas.microsoft.com/office/powerpoint/2010/main" val="3921902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aseline="0" dirty="0"/>
              <a:t>There are also species that have been found to carry the fungus </a:t>
            </a:r>
            <a:r>
              <a:rPr lang="en-US" i="1" dirty="0"/>
              <a:t>Pseudogymnoascus </a:t>
            </a:r>
            <a:r>
              <a:rPr lang="en-US" i="1" dirty="0" err="1"/>
              <a:t>destructans</a:t>
            </a:r>
            <a:r>
              <a:rPr lang="en-US" i="1" dirty="0"/>
              <a:t> </a:t>
            </a:r>
            <a:r>
              <a:rPr lang="en-US" dirty="0"/>
              <a:t>(Pd),</a:t>
            </a:r>
            <a:r>
              <a:rPr lang="en-US" baseline="0" dirty="0"/>
              <a:t> but </a:t>
            </a:r>
            <a:r>
              <a:rPr lang="en-US" dirty="0"/>
              <a:t>not get affected by white-nose syndrome</a:t>
            </a:r>
            <a:r>
              <a:rPr lang="en-US" baseline="0" dirty="0"/>
              <a:t>. Five of these species are found in western North America. Again</a:t>
            </a:r>
            <a:r>
              <a:rPr lang="en-US" dirty="0"/>
              <a:t>,</a:t>
            </a:r>
            <a:r>
              <a:rPr lang="en-US" baseline="0" dirty="0"/>
              <a:t> we are unsure which other species found in WA are capable of transmitting Pd.</a:t>
            </a:r>
            <a:r>
              <a:rPr lang="en-US" dirty="0"/>
              <a:t>  </a:t>
            </a:r>
            <a:endParaRPr lang="en-US" baseline="0" dirty="0"/>
          </a:p>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10</a:t>
            </a:fld>
            <a:endParaRPr lang="en-US"/>
          </a:p>
        </p:txBody>
      </p:sp>
    </p:spTree>
    <p:extLst>
      <p:ext uri="{BB962C8B-B14F-4D97-AF65-F5344CB8AC3E}">
        <p14:creationId xmlns:p14="http://schemas.microsoft.com/office/powerpoint/2010/main" val="583955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Counties with confirmed cases of white-nose syndrome</a:t>
            </a:r>
          </a:p>
          <a:p>
            <a:r>
              <a:rPr lang="en-US" sz="1200" b="0" i="0" kern="1200" dirty="0">
                <a:solidFill>
                  <a:schemeClr val="tx1"/>
                </a:solidFill>
                <a:effectLst/>
                <a:latin typeface="+mn-lt"/>
                <a:ea typeface="+mn-ea"/>
                <a:cs typeface="+mn-cs"/>
              </a:rPr>
              <a:t>King </a:t>
            </a:r>
          </a:p>
          <a:p>
            <a:r>
              <a:rPr lang="en-US" sz="1200" b="0" i="0" kern="1200" dirty="0">
                <a:solidFill>
                  <a:schemeClr val="tx1"/>
                </a:solidFill>
                <a:effectLst/>
                <a:latin typeface="+mn-lt"/>
                <a:ea typeface="+mn-ea"/>
                <a:cs typeface="+mn-cs"/>
              </a:rPr>
              <a:t>Pierce </a:t>
            </a:r>
          </a:p>
          <a:p>
            <a:r>
              <a:rPr lang="en-US" sz="1200" b="0" i="0" kern="1200" dirty="0">
                <a:solidFill>
                  <a:schemeClr val="tx1"/>
                </a:solidFill>
                <a:effectLst/>
                <a:latin typeface="+mn-lt"/>
                <a:ea typeface="+mn-ea"/>
                <a:cs typeface="+mn-cs"/>
              </a:rPr>
              <a:t>Kittitas </a:t>
            </a:r>
          </a:p>
          <a:p>
            <a:r>
              <a:rPr lang="en-US" sz="1200" b="1" i="0" kern="1200" dirty="0">
                <a:solidFill>
                  <a:schemeClr val="tx1"/>
                </a:solidFill>
                <a:effectLst/>
                <a:latin typeface="+mn-lt"/>
                <a:ea typeface="+mn-ea"/>
                <a:cs typeface="+mn-cs"/>
              </a:rPr>
              <a:t>Counties confirmed to have the fungus present that causes white-nose syndrome</a:t>
            </a:r>
          </a:p>
          <a:p>
            <a:r>
              <a:rPr lang="en-US" sz="1200" b="0" i="0" kern="1200" dirty="0">
                <a:solidFill>
                  <a:schemeClr val="tx1"/>
                </a:solidFill>
                <a:effectLst/>
                <a:latin typeface="+mn-lt"/>
                <a:ea typeface="+mn-ea"/>
                <a:cs typeface="+mn-cs"/>
              </a:rPr>
              <a:t>Chelan</a:t>
            </a:r>
          </a:p>
          <a:p>
            <a:r>
              <a:rPr lang="en-US" sz="1200" b="0" i="0" kern="1200" dirty="0">
                <a:solidFill>
                  <a:schemeClr val="tx1"/>
                </a:solidFill>
                <a:effectLst/>
                <a:latin typeface="+mn-lt"/>
                <a:ea typeface="+mn-ea"/>
                <a:cs typeface="+mn-cs"/>
              </a:rPr>
              <a:t>King</a:t>
            </a:r>
          </a:p>
          <a:p>
            <a:r>
              <a:rPr lang="en-US" sz="1200" b="0" i="0" kern="1200" dirty="0">
                <a:solidFill>
                  <a:schemeClr val="tx1"/>
                </a:solidFill>
                <a:effectLst/>
                <a:latin typeface="+mn-lt"/>
                <a:ea typeface="+mn-ea"/>
                <a:cs typeface="+mn-cs"/>
              </a:rPr>
              <a:t>Kittitas</a:t>
            </a:r>
          </a:p>
          <a:p>
            <a:r>
              <a:rPr lang="en-US" sz="1200" b="0" i="0" kern="1200" dirty="0">
                <a:solidFill>
                  <a:schemeClr val="tx1"/>
                </a:solidFill>
                <a:effectLst/>
                <a:latin typeface="+mn-lt"/>
                <a:ea typeface="+mn-ea"/>
                <a:cs typeface="+mn-cs"/>
              </a:rPr>
              <a:t>Lewis</a:t>
            </a:r>
          </a:p>
          <a:p>
            <a:r>
              <a:rPr lang="en-US" sz="1200" b="0" i="0" kern="1200" dirty="0">
                <a:solidFill>
                  <a:schemeClr val="tx1"/>
                </a:solidFill>
                <a:effectLst/>
                <a:latin typeface="+mn-lt"/>
                <a:ea typeface="+mn-ea"/>
                <a:cs typeface="+mn-cs"/>
              </a:rPr>
              <a:t>Pierce</a:t>
            </a:r>
          </a:p>
          <a:p>
            <a:r>
              <a:rPr lang="en-US" sz="1200" b="0" i="0" kern="1200" dirty="0">
                <a:solidFill>
                  <a:schemeClr val="tx1"/>
                </a:solidFill>
                <a:effectLst/>
                <a:latin typeface="+mn-lt"/>
                <a:ea typeface="+mn-ea"/>
                <a:cs typeface="+mn-cs"/>
              </a:rPr>
              <a:t>Snohomish</a:t>
            </a:r>
          </a:p>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11</a:t>
            </a:fld>
            <a:endParaRPr lang="en-US"/>
          </a:p>
        </p:txBody>
      </p:sp>
    </p:spTree>
    <p:extLst>
      <p:ext uri="{BB962C8B-B14F-4D97-AF65-F5344CB8AC3E}">
        <p14:creationId xmlns:p14="http://schemas.microsoft.com/office/powerpoint/2010/main" val="3435000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After the discovery of WNS</a:t>
            </a:r>
            <a:r>
              <a:rPr lang="en-US" baseline="0" dirty="0"/>
              <a:t> and subsequent detections, o</a:t>
            </a:r>
            <a:r>
              <a:rPr lang="en-US" dirty="0"/>
              <a:t>ne</a:t>
            </a:r>
            <a:r>
              <a:rPr lang="en-US" baseline="0" dirty="0"/>
              <a:t> of the main questions has been what are the potential impacts on WA bat population? Will it be as severe as in Eastern North America? </a:t>
            </a:r>
            <a:r>
              <a:rPr lang="en-US" dirty="0"/>
              <a:t>There are aspects of the roosting ecology of many</a:t>
            </a:r>
            <a:r>
              <a:rPr lang="en-US" baseline="0" dirty="0"/>
              <a:t> species in Washington that are unclear that make it difficult to answer that question. For example, we are unsure </a:t>
            </a:r>
            <a:r>
              <a:rPr lang="en-US" dirty="0"/>
              <a:t>where many bat species hibernate, which makes it difficult to know if their hibernacula provide conditions suitable for Pd persistence. </a:t>
            </a:r>
            <a:r>
              <a:rPr lang="en-US" baseline="0" dirty="0"/>
              <a:t>Washington Department of Fish and Wildlife conducts work outside of the winter period at summer/maternity colonies, but we don’t have information on these locations as well for some species, making it problematic to track the progression of the disease in some areas and in some species.</a:t>
            </a:r>
            <a:r>
              <a:rPr lang="en-US" dirty="0"/>
              <a:t> </a:t>
            </a:r>
          </a:p>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12</a:t>
            </a:fld>
            <a:endParaRPr lang="en-US"/>
          </a:p>
        </p:txBody>
      </p:sp>
    </p:spTree>
    <p:extLst>
      <p:ext uri="{BB962C8B-B14F-4D97-AF65-F5344CB8AC3E}">
        <p14:creationId xmlns:p14="http://schemas.microsoft.com/office/powerpoint/2010/main" val="2045744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14</a:t>
            </a:fld>
            <a:endParaRPr lang="en-US"/>
          </a:p>
        </p:txBody>
      </p:sp>
    </p:spTree>
    <p:extLst>
      <p:ext uri="{BB962C8B-B14F-4D97-AF65-F5344CB8AC3E}">
        <p14:creationId xmlns:p14="http://schemas.microsoft.com/office/powerpoint/2010/main" val="1628119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bat does contract rabies, it is unlikely to be a threat to humans as long as simple precautions are followed. Most bats infected with rabies become paralyzed and fall to the ground. (Note: Young bats also fall to the ground when learning to fly. They may also have hit a window and been stunned, or simply be cold and unable to fly.) This means a person may contract rabies from a bat only if they pick up a sick bat, which then bites the person in self-defense. Thus, if you do not handle bats, your odds of contracting rabies are extremely small.</a:t>
            </a:r>
          </a:p>
        </p:txBody>
      </p:sp>
      <p:sp>
        <p:nvSpPr>
          <p:cNvPr id="4" name="Slide Number Placeholder 3"/>
          <p:cNvSpPr>
            <a:spLocks noGrp="1"/>
          </p:cNvSpPr>
          <p:nvPr>
            <p:ph type="sldNum" sz="quarter" idx="5"/>
          </p:nvPr>
        </p:nvSpPr>
        <p:spPr/>
        <p:txBody>
          <a:bodyPr/>
          <a:lstStyle/>
          <a:p>
            <a:fld id="{9A628E4F-335F-45F5-A2FC-FE9487D09098}" type="slidenum">
              <a:rPr lang="en-US" smtClean="0"/>
              <a:pPr/>
              <a:t>15</a:t>
            </a:fld>
            <a:endParaRPr lang="en-US"/>
          </a:p>
        </p:txBody>
      </p:sp>
    </p:spTree>
    <p:extLst>
      <p:ext uri="{BB962C8B-B14F-4D97-AF65-F5344CB8AC3E}">
        <p14:creationId xmlns:p14="http://schemas.microsoft.com/office/powerpoint/2010/main" val="3419891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bats important and why should we</a:t>
            </a:r>
            <a:r>
              <a:rPr lang="en-US" baseline="0" dirty="0"/>
              <a:t> care about protecting them? B</a:t>
            </a:r>
            <a:r>
              <a:rPr lang="en-US" dirty="0"/>
              <a:t>ats provide essential</a:t>
            </a:r>
            <a:r>
              <a:rPr lang="en-US" baseline="0" dirty="0"/>
              <a:t> ecosystem services including feeding on insects that are pests in the agriculture industry and those that are disease vectors such as mosquitoes. </a:t>
            </a:r>
          </a:p>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2</a:t>
            </a:fld>
            <a:endParaRPr lang="en-US"/>
          </a:p>
        </p:txBody>
      </p:sp>
    </p:spTree>
    <p:extLst>
      <p:ext uri="{BB962C8B-B14F-4D97-AF65-F5344CB8AC3E}">
        <p14:creationId xmlns:p14="http://schemas.microsoft.com/office/powerpoint/2010/main" val="1599495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All of Washington bats eat insects, but there are some species in other parts of North America that feed on pollen or fruit, therefore they act as pollinators for some plants such as agaves or bananas as well as disperse seeds to help with forest regeneration. </a:t>
            </a:r>
          </a:p>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3</a:t>
            </a:fld>
            <a:endParaRPr lang="en-US"/>
          </a:p>
        </p:txBody>
      </p:sp>
    </p:spTree>
    <p:extLst>
      <p:ext uri="{BB962C8B-B14F-4D97-AF65-F5344CB8AC3E}">
        <p14:creationId xmlns:p14="http://schemas.microsoft.com/office/powerpoint/2010/main" val="3110584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there are several threats to bats. </a:t>
            </a:r>
          </a:p>
          <a:p>
            <a:endParaRPr lang="en-US"/>
          </a:p>
          <a:p>
            <a:pPr marL="171450" indent="-171450">
              <a:buFont typeface="Arial" panose="020B0604020202020204" pitchFamily="34" charset="0"/>
              <a:buChar char="•"/>
            </a:pPr>
            <a:r>
              <a:rPr lang="en-US" baseline="0" dirty="0"/>
              <a:t>D</a:t>
            </a:r>
            <a:r>
              <a:rPr lang="en-US" dirty="0"/>
              <a:t>egraded or loss of roosting or foraging</a:t>
            </a:r>
            <a:r>
              <a:rPr lang="en-US" baseline="0" dirty="0"/>
              <a:t> habitat.</a:t>
            </a:r>
            <a:r>
              <a:rPr lang="en-US" dirty="0"/>
              <a:t> </a:t>
            </a:r>
          </a:p>
          <a:p>
            <a:pPr marL="171450" indent="-171450">
              <a:buFont typeface="Arial" panose="020B0604020202020204" pitchFamily="34" charset="0"/>
              <a:buChar char="•"/>
            </a:pPr>
            <a:r>
              <a:rPr lang="en-US" baseline="0" dirty="0"/>
              <a:t>Disturbances at roosts which can result in roost abandonment and use of less favorable habitats that may effect their survival and reproduction success.</a:t>
            </a:r>
            <a:r>
              <a:rPr lang="en-US" dirty="0"/>
              <a:t> </a:t>
            </a:r>
            <a:endParaRPr lang="en-US" baseline="0" dirty="0">
              <a:cs typeface="Calibri"/>
            </a:endParaRPr>
          </a:p>
          <a:p>
            <a:pPr marL="171450" indent="-171450">
              <a:buFont typeface="Arial" panose="020B0604020202020204" pitchFamily="34" charset="0"/>
              <a:buChar char="•"/>
            </a:pPr>
            <a:r>
              <a:rPr lang="en-US" baseline="0" dirty="0"/>
              <a:t>Wind energy is also a more recent threat to bats, causing high mortality rates among some species.</a:t>
            </a:r>
            <a:r>
              <a:rPr lang="en-US" dirty="0"/>
              <a:t> </a:t>
            </a:r>
            <a:endParaRPr lang="en-US" baseline="0" dirty="0">
              <a:cs typeface="Calibri"/>
            </a:endParaRPr>
          </a:p>
          <a:p>
            <a:pPr marL="171450" indent="-171450">
              <a:buFont typeface="Arial" panose="020B0604020202020204" pitchFamily="34" charset="0"/>
              <a:buChar char="•"/>
            </a:pPr>
            <a:r>
              <a:rPr lang="en-US" baseline="0" dirty="0"/>
              <a:t>And lastly, emerging infectious diseases such as white-nose syndrome pose a serious threat to bat populations and is why we are here today.</a:t>
            </a:r>
            <a:r>
              <a:rPr lang="en-US" dirty="0"/>
              <a:t> </a:t>
            </a:r>
            <a:endParaRPr lang="en-US" baseline="0" dirty="0">
              <a:cs typeface="Calibri"/>
            </a:endParaRPr>
          </a:p>
          <a:p>
            <a:pPr marL="628650" lvl="1" indent="-171450">
              <a:buFont typeface="Arial" panose="020B0604020202020204" pitchFamily="34" charset="0"/>
              <a:buChar char="•"/>
            </a:pPr>
            <a:r>
              <a:rPr lang="en-US" baseline="0" dirty="0"/>
              <a:t>In Washington, WNS is a new threat and will be the focus of the rest of this presentation.</a:t>
            </a:r>
            <a:r>
              <a:rPr lang="en-US" dirty="0"/>
              <a:t> </a:t>
            </a:r>
            <a:endParaRPr lang="en-US" baseline="0" dirty="0">
              <a:cs typeface="Calibri"/>
            </a:endParaRPr>
          </a:p>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4</a:t>
            </a:fld>
            <a:endParaRPr lang="en-US"/>
          </a:p>
        </p:txBody>
      </p:sp>
    </p:spTree>
    <p:extLst>
      <p:ext uri="{BB962C8B-B14F-4D97-AF65-F5344CB8AC3E}">
        <p14:creationId xmlns:p14="http://schemas.microsoft.com/office/powerpoint/2010/main" val="923513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 is white-nose syndrome</a:t>
            </a:r>
            <a:r>
              <a:rPr lang="en-US" baseline="0"/>
              <a:t> and what do we know about it? </a:t>
            </a:r>
          </a:p>
          <a:p>
            <a:endParaRPr lang="en-US" baseline="0"/>
          </a:p>
          <a:p>
            <a:r>
              <a:rPr lang="en-US"/>
              <a:t>WNS was first discovered in North America</a:t>
            </a:r>
            <a:r>
              <a:rPr lang="en-US" baseline="0"/>
              <a:t> </a:t>
            </a:r>
            <a:r>
              <a:rPr lang="en-US"/>
              <a:t>during the winter of </a:t>
            </a:r>
            <a:r>
              <a:rPr lang="en-US" baseline="0"/>
              <a:t>2006/2007</a:t>
            </a:r>
            <a:r>
              <a:rPr lang="en-US"/>
              <a:t> in a cave in New York</a:t>
            </a:r>
            <a:r>
              <a:rPr lang="en-US" baseline="0"/>
              <a:t>. It is a fungal disease – a white fungus grows on the face, ears, and wings of bats during hibernation. </a:t>
            </a:r>
          </a:p>
          <a:p>
            <a:pPr marL="171450" indent="-171450">
              <a:buFont typeface="Arial" panose="020B0604020202020204" pitchFamily="34" charset="0"/>
              <a:buChar char="•"/>
            </a:pPr>
            <a:r>
              <a:rPr lang="en-US" baseline="0"/>
              <a:t>The fungus makes the bat wake up – uses fat reserves.</a:t>
            </a:r>
          </a:p>
          <a:p>
            <a:pPr marL="628650" lvl="1" indent="-171450">
              <a:buFont typeface="Arial" panose="020B0604020202020204" pitchFamily="34" charset="0"/>
              <a:buChar char="•"/>
            </a:pPr>
            <a:r>
              <a:rPr lang="en-US" baseline="0"/>
              <a:t>No prey available during winter.</a:t>
            </a:r>
          </a:p>
          <a:p>
            <a:pPr marL="1085850" lvl="2" indent="-171450">
              <a:buFont typeface="Arial" panose="020B0604020202020204" pitchFamily="34" charset="0"/>
              <a:buChar char="•"/>
            </a:pPr>
            <a:r>
              <a:rPr lang="en-US" baseline="0"/>
              <a:t>Starvation, dehydration, unable to fly, etc. </a:t>
            </a:r>
          </a:p>
          <a:p>
            <a:pPr marL="1085850" lvl="2" indent="-171450">
              <a:buFont typeface="Arial" panose="020B0604020202020204" pitchFamily="34" charset="0"/>
              <a:buChar char="•"/>
            </a:pPr>
            <a:r>
              <a:rPr lang="en-US" baseline="0"/>
              <a:t>Has killed up to 100% of hibernating populations. </a:t>
            </a:r>
          </a:p>
          <a:p>
            <a:pPr marL="1085850" lvl="2" indent="-171450">
              <a:buFont typeface="Arial" panose="020B0604020202020204" pitchFamily="34" charset="0"/>
              <a:buChar char="•"/>
            </a:pPr>
            <a:endParaRPr lang="en-US" baseline="0"/>
          </a:p>
          <a:p>
            <a:endParaRPr lang="en-US"/>
          </a:p>
        </p:txBody>
      </p:sp>
      <p:sp>
        <p:nvSpPr>
          <p:cNvPr id="4" name="Slide Number Placeholder 3"/>
          <p:cNvSpPr>
            <a:spLocks noGrp="1"/>
          </p:cNvSpPr>
          <p:nvPr>
            <p:ph type="sldNum" sz="quarter" idx="5"/>
          </p:nvPr>
        </p:nvSpPr>
        <p:spPr/>
        <p:txBody>
          <a:bodyPr/>
          <a:lstStyle/>
          <a:p>
            <a:fld id="{9A628E4F-335F-45F5-A2FC-FE9487D09098}" type="slidenum">
              <a:rPr lang="en-US" smtClean="0"/>
              <a:pPr/>
              <a:t>5</a:t>
            </a:fld>
            <a:endParaRPr lang="en-US"/>
          </a:p>
        </p:txBody>
      </p:sp>
    </p:spTree>
    <p:extLst>
      <p:ext uri="{BB962C8B-B14F-4D97-AF65-F5344CB8AC3E}">
        <p14:creationId xmlns:p14="http://schemas.microsoft.com/office/powerpoint/2010/main" val="303285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disease is primarily</a:t>
            </a:r>
            <a:r>
              <a:rPr lang="en-US" baseline="0" dirty="0"/>
              <a:t> transmitted by bat-to-bat or bat-to-environment contact but humans have been shown to spread the fungus inadvertently on footwear, clothing, or equipment used in contaminated areas. </a:t>
            </a:r>
          </a:p>
          <a:p>
            <a:pPr marL="171450" indent="-171450">
              <a:buFont typeface="Arial" panose="020B0604020202020204" pitchFamily="34" charset="0"/>
              <a:buChar char="•"/>
            </a:pPr>
            <a:r>
              <a:rPr lang="en-US" baseline="0" dirty="0"/>
              <a:t>This is how it was believed to arrive in North America from Europe. </a:t>
            </a:r>
          </a:p>
          <a:p>
            <a:pPr marL="171450" indent="-171450">
              <a:buFont typeface="Arial" panose="020B0604020202020204" pitchFamily="34" charset="0"/>
              <a:buChar char="•"/>
            </a:pPr>
            <a:r>
              <a:rPr lang="en-US" baseline="0" dirty="0"/>
              <a:t>WNS does not effect humans or other wildlife. </a:t>
            </a:r>
          </a:p>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6</a:t>
            </a:fld>
            <a:endParaRPr lang="en-US"/>
          </a:p>
        </p:txBody>
      </p:sp>
    </p:spTree>
    <p:extLst>
      <p:ext uri="{BB962C8B-B14F-4D97-AF65-F5344CB8AC3E}">
        <p14:creationId xmlns:p14="http://schemas.microsoft.com/office/powerpoint/2010/main" val="2901304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disease is primarily</a:t>
            </a:r>
            <a:r>
              <a:rPr lang="en-US" baseline="0" dirty="0"/>
              <a:t> transmitted by bat-to-bat or bat-to-environment contact but humans have been shown to spread the fungus inadvertently on footwear, clothing, or equipment used in contaminated areas. </a:t>
            </a:r>
          </a:p>
          <a:p>
            <a:pPr marL="171450" indent="-171450">
              <a:buFont typeface="Arial" panose="020B0604020202020204" pitchFamily="34" charset="0"/>
              <a:buChar char="•"/>
            </a:pPr>
            <a:r>
              <a:rPr lang="en-US" baseline="0" dirty="0"/>
              <a:t>This is how it was believed to arrive in North America from Europe. </a:t>
            </a:r>
          </a:p>
          <a:p>
            <a:pPr marL="171450" indent="-171450">
              <a:buFont typeface="Arial" panose="020B0604020202020204" pitchFamily="34" charset="0"/>
              <a:buChar char="•"/>
            </a:pPr>
            <a:r>
              <a:rPr lang="en-US" baseline="0" dirty="0"/>
              <a:t>WNS does not effect humans or other wildlife. </a:t>
            </a:r>
          </a:p>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7</a:t>
            </a:fld>
            <a:endParaRPr lang="en-US"/>
          </a:p>
        </p:txBody>
      </p:sp>
    </p:spTree>
    <p:extLst>
      <p:ext uri="{BB962C8B-B14F-4D97-AF65-F5344CB8AC3E}">
        <p14:creationId xmlns:p14="http://schemas.microsoft.com/office/powerpoint/2010/main" val="3202842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a:t>
            </a:r>
            <a:r>
              <a:rPr lang="en-US" baseline="0" dirty="0"/>
              <a:t> is the current distribution of WNS </a:t>
            </a:r>
            <a:r>
              <a:rPr lang="en-US" dirty="0"/>
              <a:t>as </a:t>
            </a:r>
            <a:r>
              <a:rPr lang="en-US" baseline="0" dirty="0"/>
              <a:t>of 2019 You can see ground zero in New York and how its spread since 2006. </a:t>
            </a:r>
            <a:r>
              <a:rPr lang="en-US" dirty="0"/>
              <a:t>It</a:t>
            </a:r>
            <a:r>
              <a:rPr lang="en-US" baseline="0" dirty="0"/>
              <a:t> has spread somewhat expectantly until 2016 when it was found in Washington.</a:t>
            </a:r>
            <a:r>
              <a:rPr lang="en-US" dirty="0"/>
              <a:t> </a:t>
            </a:r>
          </a:p>
          <a:p>
            <a:endParaRPr lang="en-US" dirty="0"/>
          </a:p>
        </p:txBody>
      </p:sp>
      <p:sp>
        <p:nvSpPr>
          <p:cNvPr id="4" name="Slide Number Placeholder 3"/>
          <p:cNvSpPr>
            <a:spLocks noGrp="1"/>
          </p:cNvSpPr>
          <p:nvPr>
            <p:ph type="sldNum" sz="quarter" idx="10"/>
          </p:nvPr>
        </p:nvSpPr>
        <p:spPr/>
        <p:txBody>
          <a:bodyPr/>
          <a:lstStyle/>
          <a:p>
            <a:fld id="{9A628E4F-335F-45F5-A2FC-FE9487D09098}" type="slidenum">
              <a:rPr lang="en-US" smtClean="0"/>
              <a:pPr/>
              <a:t>7</a:t>
            </a:fld>
            <a:endParaRPr lang="en-US"/>
          </a:p>
        </p:txBody>
      </p:sp>
    </p:spTree>
    <p:extLst>
      <p:ext uri="{BB962C8B-B14F-4D97-AF65-F5344CB8AC3E}">
        <p14:creationId xmlns:p14="http://schemas.microsoft.com/office/powerpoint/2010/main" val="2086655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disease is primarily</a:t>
            </a:r>
            <a:r>
              <a:rPr lang="en-US" baseline="0" dirty="0"/>
              <a:t> transmitted by bat-to-bat or bat-to-environment contact but humans have been shown to spread the fungus inadvertently on footwear, clothing, or equipment used in contaminated areas. </a:t>
            </a:r>
          </a:p>
          <a:p>
            <a:pPr marL="171450" indent="-171450">
              <a:buFont typeface="Arial" panose="020B0604020202020204" pitchFamily="34" charset="0"/>
              <a:buChar char="•"/>
            </a:pPr>
            <a:r>
              <a:rPr lang="en-US" baseline="0" dirty="0"/>
              <a:t>This is how it was believed to arrive in North America from Europe. </a:t>
            </a:r>
          </a:p>
          <a:p>
            <a:pPr marL="171450" indent="-171450">
              <a:buFont typeface="Arial" panose="020B0604020202020204" pitchFamily="34" charset="0"/>
              <a:buChar char="•"/>
            </a:pPr>
            <a:r>
              <a:rPr lang="en-US" baseline="0" dirty="0"/>
              <a:t>WNS does not effect humans or other wildlife. </a:t>
            </a:r>
          </a:p>
          <a:p>
            <a:endParaRPr lang="en-US" dirty="0"/>
          </a:p>
        </p:txBody>
      </p:sp>
      <p:sp>
        <p:nvSpPr>
          <p:cNvPr id="4" name="Slide Number Placeholder 3"/>
          <p:cNvSpPr>
            <a:spLocks noGrp="1"/>
          </p:cNvSpPr>
          <p:nvPr>
            <p:ph type="sldNum" sz="quarter" idx="5"/>
          </p:nvPr>
        </p:nvSpPr>
        <p:spPr/>
        <p:txBody>
          <a:bodyPr/>
          <a:lstStyle/>
          <a:p>
            <a:fld id="{9A628E4F-335F-45F5-A2FC-FE9487D09098}" type="slidenum">
              <a:rPr lang="en-US" smtClean="0"/>
              <a:pPr/>
              <a:t>8</a:t>
            </a:fld>
            <a:endParaRPr lang="en-US"/>
          </a:p>
        </p:txBody>
      </p:sp>
    </p:spTree>
    <p:extLst>
      <p:ext uri="{BB962C8B-B14F-4D97-AF65-F5344CB8AC3E}">
        <p14:creationId xmlns:p14="http://schemas.microsoft.com/office/powerpoint/2010/main" val="103547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3429000"/>
          </a:xfrm>
          <a:prstGeom prst="rect">
            <a:avLst/>
          </a:prstGeom>
          <a:solidFill>
            <a:srgbClr val="007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A53"/>
              </a:solidFill>
            </a:endParaRPr>
          </a:p>
        </p:txBody>
      </p:sp>
      <p:sp>
        <p:nvSpPr>
          <p:cNvPr id="2" name="Title 1"/>
          <p:cNvSpPr>
            <a:spLocks noGrp="1"/>
          </p:cNvSpPr>
          <p:nvPr>
            <p:ph type="title"/>
          </p:nvPr>
        </p:nvSpPr>
        <p:spPr>
          <a:xfrm>
            <a:off x="381000" y="1143000"/>
            <a:ext cx="8382000" cy="1143000"/>
          </a:xfrm>
        </p:spPr>
        <p:txBody>
          <a:bodyPr>
            <a:normAutofit/>
          </a:bodyPr>
          <a:lstStyle>
            <a:lvl1pPr>
              <a:defRPr sz="4200" b="1" baseline="0">
                <a:solidFill>
                  <a:schemeClr val="bg1"/>
                </a:solidFill>
                <a:latin typeface="Rockwell" panose="02060603020205020403" pitchFamily="18"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rgbClr val="28557A"/>
                </a:solidFill>
              </a:defRPr>
            </a:lvl1pPr>
          </a:lstStyle>
          <a:p>
            <a:fld id="{82765077-33CD-41D0-80AC-47D3807B673C}" type="datetime1">
              <a:rPr lang="en-US" smtClean="0"/>
              <a:t>10/8/2020</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61811" y="5485865"/>
            <a:ext cx="1620377" cy="1090170"/>
          </a:xfrm>
          <a:prstGeom prst="rect">
            <a:avLst/>
          </a:prstGeom>
        </p:spPr>
      </p:pic>
      <p:sp>
        <p:nvSpPr>
          <p:cNvPr id="10" name="Rectangle 9"/>
          <p:cNvSpPr/>
          <p:nvPr userDrawn="1"/>
        </p:nvSpPr>
        <p:spPr>
          <a:xfrm>
            <a:off x="0" y="3429000"/>
            <a:ext cx="9144000" cy="76200"/>
          </a:xfrm>
          <a:prstGeom prst="rect">
            <a:avLst/>
          </a:prstGeom>
          <a:solidFill>
            <a:srgbClr val="92D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0" y="2057400"/>
            <a:ext cx="9144000" cy="2743200"/>
          </a:xfrm>
          <a:prstGeom prst="rect">
            <a:avLst/>
          </a:prstGeom>
          <a:solidFill>
            <a:srgbClr val="067B5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133600" y="2667000"/>
            <a:ext cx="6400800" cy="1371600"/>
          </a:xfrm>
        </p:spPr>
        <p:txBody>
          <a:bodyPr>
            <a:normAutofit/>
          </a:bodyPr>
          <a:lstStyle>
            <a:lvl1pPr algn="l">
              <a:defRPr sz="3200" b="1">
                <a:solidFill>
                  <a:schemeClr val="bg1"/>
                </a:solidFill>
                <a:latin typeface="Rockwell" panose="02060603020205020403" pitchFamily="18" charset="0"/>
                <a:ea typeface="Roboto Slab" pitchFamily="2" charset="0"/>
              </a:defRPr>
            </a:lvl1pPr>
          </a:lstStyle>
          <a:p>
            <a:r>
              <a:rPr lang="en-US"/>
              <a:t>Click to edit Master title style</a:t>
            </a:r>
          </a:p>
        </p:txBody>
      </p:sp>
      <p:sp>
        <p:nvSpPr>
          <p:cNvPr id="4" name="Date Placeholder 3"/>
          <p:cNvSpPr>
            <a:spLocks noGrp="1"/>
          </p:cNvSpPr>
          <p:nvPr>
            <p:ph type="dt" sz="half" idx="10"/>
          </p:nvPr>
        </p:nvSpPr>
        <p:spPr/>
        <p:txBody>
          <a:bodyPr/>
          <a:lstStyle/>
          <a:p>
            <a:fld id="{13FF6A5E-8619-44AD-8680-5D858FB0EE30}" type="datetime1">
              <a:rPr lang="en-US" smtClean="0">
                <a:solidFill>
                  <a:prstClr val="black">
                    <a:tint val="75000"/>
                  </a:prstClr>
                </a:solidFill>
              </a:rPr>
              <a:t>10/8/2020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a:solidFill>
                <a:prstClr val="black">
                  <a:tint val="75000"/>
                </a:prstClr>
              </a:solidFill>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2543175"/>
            <a:ext cx="1303111" cy="16192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67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 name="Title 1"/>
          <p:cNvSpPr>
            <a:spLocks noGrp="1"/>
          </p:cNvSpPr>
          <p:nvPr>
            <p:ph type="title"/>
          </p:nvPr>
        </p:nvSpPr>
        <p:spPr>
          <a:xfrm>
            <a:off x="465438" y="4406900"/>
            <a:ext cx="8221362" cy="1362075"/>
          </a:xfrm>
        </p:spPr>
        <p:txBody>
          <a:bodyPr anchor="t">
            <a:normAutofit/>
          </a:bodyPr>
          <a:lstStyle>
            <a:lvl1pPr algn="l">
              <a:defRPr sz="3200" b="1" cap="all">
                <a:solidFill>
                  <a:schemeClr val="bg1"/>
                </a:solidFill>
                <a:latin typeface="Rockwell" panose="02060603020205020403" pitchFamily="18" charset="0"/>
                <a:ea typeface="Roboto Slab" pitchFamily="2" charset="0"/>
              </a:defRPr>
            </a:lvl1pPr>
          </a:lstStyle>
          <a:p>
            <a:r>
              <a:rPr lang="en-US"/>
              <a:t>Click to edit Master title style</a:t>
            </a:r>
          </a:p>
        </p:txBody>
      </p:sp>
      <p:sp>
        <p:nvSpPr>
          <p:cNvPr id="3" name="Text Placeholder 2"/>
          <p:cNvSpPr>
            <a:spLocks noGrp="1"/>
          </p:cNvSpPr>
          <p:nvPr>
            <p:ph type="body" idx="1"/>
          </p:nvPr>
        </p:nvSpPr>
        <p:spPr>
          <a:xfrm>
            <a:off x="465438" y="2906713"/>
            <a:ext cx="8221362" cy="1500187"/>
          </a:xfrm>
        </p:spPr>
        <p:txBody>
          <a:bodyPr anchor="b">
            <a:normAutofit/>
          </a:bodyPr>
          <a:lstStyle>
            <a:lvl1pPr marL="0" indent="0">
              <a:buNone/>
              <a:defRPr sz="2400">
                <a:solidFill>
                  <a:schemeClr val="bg1">
                    <a:lumMod val="85000"/>
                  </a:schemeClr>
                </a:solidFill>
                <a:latin typeface="Ebrima" panose="02000000000000000000" pitchFamily="2" charset="0"/>
                <a:ea typeface="Ebrima" panose="02000000000000000000" pitchFamily="2" charset="0"/>
                <a:cs typeface="Ebrima" panose="020000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ED922B-BF29-4915-98DA-916F1ADF4C66}" type="datetime1">
              <a:rPr lang="en-US" smtClean="0"/>
              <a:t>10/8/2020</a:t>
            </a:fld>
            <a:endParaRPr lang="en-US"/>
          </a:p>
        </p:txBody>
      </p:sp>
      <p:sp>
        <p:nvSpPr>
          <p:cNvPr id="5" name="Footer Placeholder 4"/>
          <p:cNvSpPr>
            <a:spLocks noGrp="1"/>
          </p:cNvSpPr>
          <p:nvPr>
            <p:ph type="ftr" sz="quarter" idx="11"/>
          </p:nvPr>
        </p:nvSpPr>
        <p:spPr/>
        <p:txBody>
          <a:bodyPr/>
          <a:lstStyle/>
          <a:p>
            <a:r>
              <a:rPr lang="en-US"/>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444910" y="274638"/>
            <a:ext cx="8241890" cy="868362"/>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userDrawn="1">
            <p:ph idx="1"/>
          </p:nvPr>
        </p:nvSpPr>
        <p:spPr>
          <a:xfrm>
            <a:off x="444910" y="1582257"/>
            <a:ext cx="8241890" cy="4647093"/>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3"/>
          <p:cNvSpPr>
            <a:spLocks noGrp="1"/>
          </p:cNvSpPr>
          <p:nvPr userDrawn="1">
            <p:ph type="ftr" sz="quarter" idx="4294967295"/>
          </p:nvPr>
        </p:nvSpPr>
        <p:spPr>
          <a:xfrm>
            <a:off x="898712" y="6508791"/>
            <a:ext cx="2895600" cy="271054"/>
          </a:xfrm>
        </p:spPr>
        <p:txBody>
          <a:bodyPr/>
          <a:lstStyle>
            <a:lvl1pPr algn="l">
              <a:defRPr sz="1000">
                <a:solidFill>
                  <a:schemeClr val="bg1"/>
                </a:solidFill>
                <a:latin typeface="Roboto Slab" pitchFamily="2" charset="0"/>
                <a:ea typeface="Roboto Slab" pitchFamily="2" charset="0"/>
              </a:defRPr>
            </a:lvl1pPr>
          </a:lstStyle>
          <a:p>
            <a:r>
              <a:rPr lang="en-US"/>
              <a:t>Department of Fish and Wildlife</a:t>
            </a:r>
          </a:p>
        </p:txBody>
      </p:sp>
      <p:grpSp>
        <p:nvGrpSpPr>
          <p:cNvPr id="21" name="Group 20"/>
          <p:cNvGrpSpPr/>
          <p:nvPr userDrawn="1"/>
        </p:nvGrpSpPr>
        <p:grpSpPr>
          <a:xfrm>
            <a:off x="0" y="6126163"/>
            <a:ext cx="9144000" cy="731837"/>
            <a:chOff x="0" y="6126163"/>
            <a:chExt cx="9144000" cy="731837"/>
          </a:xfrm>
        </p:grpSpPr>
        <p:sp>
          <p:nvSpPr>
            <p:cNvPr id="22" name="Rectangle 21"/>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25"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p:ph sz="half" idx="1"/>
          </p:nvPr>
        </p:nvSpPr>
        <p:spPr>
          <a:xfrm>
            <a:off x="457200" y="1371600"/>
            <a:ext cx="40386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754563"/>
          </a:xfrm>
        </p:spPr>
        <p:txBody>
          <a:bodyPr/>
          <a:lstStyle>
            <a:lvl1pPr marL="0" indent="0">
              <a:buNone/>
              <a:defRPr sz="2800">
                <a:solidFill>
                  <a:srgbClr val="28557A"/>
                </a:solidFill>
                <a:latin typeface="Ebrima" panose="02000000000000000000" pitchFamily="2" charset="0"/>
                <a:ea typeface="Ebrima" panose="02000000000000000000" pitchFamily="2" charset="0"/>
                <a:cs typeface="Ebrima" panose="02000000000000000000" pitchFamily="2" charset="0"/>
              </a:defRPr>
            </a:lvl1pPr>
            <a:lvl2pPr>
              <a:defRPr sz="2400">
                <a:solidFill>
                  <a:srgbClr val="28557A"/>
                </a:solidFill>
                <a:latin typeface="Ebrima" panose="02000000000000000000" pitchFamily="2" charset="0"/>
                <a:ea typeface="Ebrima" panose="02000000000000000000" pitchFamily="2" charset="0"/>
                <a:cs typeface="Ebrima" panose="02000000000000000000" pitchFamily="2" charset="0"/>
              </a:defRPr>
            </a:lvl2pPr>
            <a:lvl3pPr>
              <a:defRPr sz="2000">
                <a:solidFill>
                  <a:srgbClr val="28557A"/>
                </a:solidFill>
                <a:latin typeface="Ebrima" panose="02000000000000000000" pitchFamily="2" charset="0"/>
                <a:ea typeface="Ebrima" panose="02000000000000000000" pitchFamily="2" charset="0"/>
                <a:cs typeface="Ebrima" panose="02000000000000000000" pitchFamily="2" charset="0"/>
              </a:defRPr>
            </a:lvl3pPr>
            <a:lvl4pPr>
              <a:defRPr sz="1800">
                <a:solidFill>
                  <a:srgbClr val="28557A"/>
                </a:solidFill>
                <a:latin typeface="Ebrima" panose="02000000000000000000" pitchFamily="2" charset="0"/>
                <a:ea typeface="Ebrima" panose="02000000000000000000" pitchFamily="2" charset="0"/>
                <a:cs typeface="Ebrima" panose="02000000000000000000" pitchFamily="2" charset="0"/>
              </a:defRPr>
            </a:lvl4pPr>
            <a:lvl5pPr>
              <a:defRPr sz="1800">
                <a:solidFill>
                  <a:srgbClr val="28557A"/>
                </a:solidFill>
                <a:latin typeface="Ebrima" panose="02000000000000000000" pitchFamily="2" charset="0"/>
                <a:ea typeface="Ebrima" panose="02000000000000000000" pitchFamily="2" charset="0"/>
                <a:cs typeface="Ebrima" panose="02000000000000000000"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553200" y="6538476"/>
            <a:ext cx="2133600" cy="243324"/>
          </a:xfrm>
        </p:spPr>
        <p:txBody>
          <a:bodyPr/>
          <a:lstStyle>
            <a:lvl1pPr algn="r">
              <a:defRPr>
                <a:solidFill>
                  <a:schemeClr val="bg1"/>
                </a:solidFill>
              </a:defRPr>
            </a:lvl1pPr>
          </a:lstStyle>
          <a:p>
            <a:fld id="{6FD19E62-BC16-499C-BCF6-4003BBF36118}" type="datetime1">
              <a:rPr lang="en-US" smtClean="0"/>
              <a:t>10/8/2020</a:t>
            </a:fld>
            <a:endParaRPr lang="en-US"/>
          </a:p>
        </p:txBody>
      </p:sp>
      <p:sp>
        <p:nvSpPr>
          <p:cNvPr id="6" name="Footer Placeholder 5"/>
          <p:cNvSpPr>
            <a:spLocks noGrp="1"/>
          </p:cNvSpPr>
          <p:nvPr>
            <p:ph type="ftr" sz="quarter" idx="11"/>
          </p:nvPr>
        </p:nvSpPr>
        <p:spPr>
          <a:xfrm>
            <a:off x="1028700" y="6510746"/>
            <a:ext cx="2895600" cy="271054"/>
          </a:xfrm>
        </p:spPr>
        <p:txBody>
          <a:bodyPr/>
          <a:lstStyle>
            <a:lvl1pPr algn="l">
              <a:defRPr>
                <a:solidFill>
                  <a:schemeClr val="bg1"/>
                </a:solidFill>
                <a:latin typeface="Roboto Slab" pitchFamily="2" charset="0"/>
                <a:ea typeface="Roboto Slab" pitchFamily="2" charset="0"/>
              </a:defRPr>
            </a:lvl1pPr>
          </a:lstStyle>
          <a:p>
            <a:r>
              <a:rPr lang="en-US"/>
              <a:t>Department of Fish and Wildlife</a:t>
            </a:r>
          </a:p>
        </p:txBody>
      </p:sp>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6"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Content Placeholder 2"/>
          <p:cNvSpPr>
            <a:spLocks noGrp="1"/>
          </p:cNvSpPr>
          <p:nvPr>
            <p:ph idx="1"/>
          </p:nvPr>
        </p:nvSpPr>
        <p:spPr>
          <a:xfrm>
            <a:off x="457200" y="1371600"/>
            <a:ext cx="8229600" cy="4743451"/>
          </a:xfrm>
        </p:spPr>
        <p:txBody>
          <a:bodyPr>
            <a:normAutofit/>
          </a:bodyPr>
          <a:lstStyle>
            <a:lvl1pPr marL="0" indent="0">
              <a:buNone/>
              <a:defRPr sz="36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182880">
              <a:defRPr sz="3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548640" indent="-182880">
              <a:defRPr sz="28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82296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005840" indent="-182880">
              <a:defRPr sz="2400">
                <a:solidFill>
                  <a:srgbClr val="28557A"/>
                </a:solidFill>
                <a:latin typeface="Ebrima" panose="02000000000000000000" pitchFamily="2" charset="0"/>
                <a:ea typeface="Ebrima" panose="02000000000000000000" pitchFamily="2" charset="0"/>
                <a:cs typeface="Ebrima"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C5151A-E2C5-4ED2-9BAB-00060720DCFA}" type="datetime1">
              <a:rPr lang="en-US" smtClean="0">
                <a:solidFill>
                  <a:prstClr val="black">
                    <a:tint val="75000"/>
                  </a:prstClr>
                </a:solidFill>
              </a:rPr>
              <a:t>10/8/2020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Department of Fish and Wildlife</a:t>
            </a:r>
          </a:p>
        </p:txBody>
      </p:sp>
      <p:sp>
        <p:nvSpPr>
          <p:cNvPr id="6" name="Slide Number Placeholder 5"/>
          <p:cNvSpPr>
            <a:spLocks noGrp="1"/>
          </p:cNvSpPr>
          <p:nvPr>
            <p:ph type="sldNum" sz="quarter" idx="12"/>
          </p:nvPr>
        </p:nvSpPr>
        <p:spPr/>
        <p:txBody>
          <a:bodyPr/>
          <a:lstStyle/>
          <a:p>
            <a:fld id="{5A73201E-BAD4-4887-93F2-D695096208A5}"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0" y="6126163"/>
            <a:ext cx="9144000" cy="731837"/>
            <a:chOff x="0" y="6126163"/>
            <a:chExt cx="9144000" cy="731837"/>
          </a:xfrm>
        </p:grpSpPr>
        <p:sp>
          <p:nvSpPr>
            <p:cNvPr id="11" name="Rectangle 10"/>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4"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Date Placeholder 2"/>
          <p:cNvSpPr>
            <a:spLocks noGrp="1"/>
          </p:cNvSpPr>
          <p:nvPr>
            <p:ph type="dt" sz="half" idx="10"/>
          </p:nvPr>
        </p:nvSpPr>
        <p:spPr/>
        <p:txBody>
          <a:bodyPr/>
          <a:lstStyle/>
          <a:p>
            <a:fld id="{6652BBE2-5F6F-4D5C-8A50-5303070F8DA4}" type="datetime1">
              <a:rPr lang="en-US" smtClean="0"/>
              <a:t>10/8/2020</a:t>
            </a:fld>
            <a:endParaRPr lang="en-US"/>
          </a:p>
        </p:txBody>
      </p:sp>
      <p:sp>
        <p:nvSpPr>
          <p:cNvPr id="4" name="Footer Placeholder 3"/>
          <p:cNvSpPr>
            <a:spLocks noGrp="1"/>
          </p:cNvSpPr>
          <p:nvPr>
            <p:ph type="ftr" sz="quarter" idx="11"/>
          </p:nvPr>
        </p:nvSpPr>
        <p:spPr/>
        <p:txBody>
          <a:bodyPr/>
          <a:lstStyle/>
          <a:p>
            <a:r>
              <a:rPr lang="en-US"/>
              <a:t>Department of Fish and Wildlife</a:t>
            </a:r>
          </a:p>
        </p:txBody>
      </p:sp>
      <p:sp>
        <p:nvSpPr>
          <p:cNvPr id="5" name="Slide Number Placeholder 4"/>
          <p:cNvSpPr>
            <a:spLocks noGrp="1"/>
          </p:cNvSpPr>
          <p:nvPr>
            <p:ph type="sldNum" sz="quarter" idx="12"/>
          </p:nvPr>
        </p:nvSpPr>
        <p:spPr/>
        <p:txBody>
          <a:bodyPr/>
          <a:lstStyle/>
          <a:p>
            <a:fld id="{5A73201E-BAD4-4887-93F2-D695096208A5}" type="slidenum">
              <a:rPr lang="en-US" smtClean="0"/>
              <a:pPr/>
              <a:t>‹#›</a:t>
            </a:fld>
            <a:endParaRPr lang="en-US"/>
          </a:p>
        </p:txBody>
      </p:sp>
      <p:sp>
        <p:nvSpPr>
          <p:cNvPr id="6" name="Rectangle 5"/>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9"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lgn="l">
              <a:defRPr>
                <a:solidFill>
                  <a:srgbClr val="067B54"/>
                </a:solidFill>
                <a:latin typeface="Rockwell" panose="02060603020205020403" pitchFamily="18" charset="0"/>
                <a:ea typeface="Roboto Slab" pitchFamily="2" charset="0"/>
              </a:defRPr>
            </a:lvl1pPr>
          </a:lstStyle>
          <a:p>
            <a:r>
              <a:rPr lang="en-US"/>
              <a:t>Click to edit Master title style</a:t>
            </a:r>
          </a:p>
        </p:txBody>
      </p:sp>
      <p:sp>
        <p:nvSpPr>
          <p:cNvPr id="3" name="Date Placeholder 2"/>
          <p:cNvSpPr>
            <a:spLocks noGrp="1"/>
          </p:cNvSpPr>
          <p:nvPr>
            <p:ph type="dt" sz="half" idx="10"/>
          </p:nvPr>
        </p:nvSpPr>
        <p:spPr>
          <a:xfrm>
            <a:off x="6858000" y="6452574"/>
            <a:ext cx="2133600" cy="365125"/>
          </a:xfrm>
        </p:spPr>
        <p:txBody>
          <a:bodyPr/>
          <a:lstStyle>
            <a:lvl1pPr algn="r">
              <a:defRPr>
                <a:solidFill>
                  <a:schemeClr val="bg1"/>
                </a:solidFill>
              </a:defRPr>
            </a:lvl1pPr>
          </a:lstStyle>
          <a:p>
            <a:fld id="{89B539B5-AD2A-4CAB-A137-2BA90BE6C7D9}" type="datetime1">
              <a:rPr lang="en-US" smtClean="0"/>
              <a:t>10/8/2020</a:t>
            </a:fld>
            <a:endParaRPr lang="en-US"/>
          </a:p>
        </p:txBody>
      </p:sp>
      <p:sp>
        <p:nvSpPr>
          <p:cNvPr id="4" name="Footer Placeholder 3"/>
          <p:cNvSpPr>
            <a:spLocks noGrp="1"/>
          </p:cNvSpPr>
          <p:nvPr>
            <p:ph type="ftr" sz="quarter" idx="11"/>
          </p:nvPr>
        </p:nvSpPr>
        <p:spPr>
          <a:xfrm>
            <a:off x="1066800" y="6507501"/>
            <a:ext cx="2895600" cy="274299"/>
          </a:xfrm>
        </p:spPr>
        <p:txBody>
          <a:bodyPr/>
          <a:lstStyle>
            <a:lvl1pPr>
              <a:defRPr>
                <a:solidFill>
                  <a:schemeClr val="bg1"/>
                </a:solidFill>
                <a:latin typeface="Roboto Slab" pitchFamily="2" charset="0"/>
                <a:ea typeface="Roboto Slab" pitchFamily="2" charset="0"/>
                <a:cs typeface="Roboto" panose="02000000000000000000" pitchFamily="2" charset="0"/>
              </a:defRPr>
            </a:lvl1pPr>
          </a:lstStyle>
          <a:p>
            <a:pPr algn="l"/>
            <a:r>
              <a:rPr lang="en-US"/>
              <a:t>Department of Fish and Wildlife</a:t>
            </a:r>
          </a:p>
        </p:txBody>
      </p:sp>
      <p:sp>
        <p:nvSpPr>
          <p:cNvPr id="9" name="Rectangle 8"/>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12"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E3422-9406-4CD4-B40A-16DCF7B2BFBB}" type="datetime1">
              <a:rPr lang="en-US" smtClean="0"/>
              <a:t>10/8/2020</a:t>
            </a:fld>
            <a:endParaRPr lang="en-US"/>
          </a:p>
        </p:txBody>
      </p:sp>
      <p:sp>
        <p:nvSpPr>
          <p:cNvPr id="3" name="Footer Placeholder 2"/>
          <p:cNvSpPr>
            <a:spLocks noGrp="1"/>
          </p:cNvSpPr>
          <p:nvPr>
            <p:ph type="ftr" sz="quarter" idx="11"/>
          </p:nvPr>
        </p:nvSpPr>
        <p:spPr/>
        <p:txBody>
          <a:bodyPr/>
          <a:lstStyle/>
          <a:p>
            <a:r>
              <a:rPr lang="en-US"/>
              <a:t>Department of Fish and Wildlife</a:t>
            </a:r>
          </a:p>
        </p:txBody>
      </p:sp>
      <p:sp>
        <p:nvSpPr>
          <p:cNvPr id="4" name="Slide Number Placeholder 3"/>
          <p:cNvSpPr>
            <a:spLocks noGrp="1"/>
          </p:cNvSpPr>
          <p:nvPr>
            <p:ph type="sldNum" sz="quarter" idx="12"/>
          </p:nvPr>
        </p:nvSpPr>
        <p:spPr/>
        <p:txBody>
          <a:bodyPr/>
          <a:lstStyle/>
          <a:p>
            <a:fld id="{5A73201E-BAD4-4887-93F2-D695096208A5}" type="slidenum">
              <a:rPr lang="en-US" smtClean="0"/>
              <a:pPr/>
              <a:t>‹#›</a:t>
            </a:fld>
            <a:endParaRPr lang="en-US"/>
          </a:p>
        </p:txBody>
      </p:sp>
      <p:grpSp>
        <p:nvGrpSpPr>
          <p:cNvPr id="9" name="Group 8"/>
          <p:cNvGrpSpPr/>
          <p:nvPr userDrawn="1"/>
        </p:nvGrpSpPr>
        <p:grpSpPr>
          <a:xfrm>
            <a:off x="0" y="6126163"/>
            <a:ext cx="9144000" cy="731837"/>
            <a:chOff x="0" y="6126163"/>
            <a:chExt cx="9144000" cy="731837"/>
          </a:xfrm>
        </p:grpSpPr>
        <p:sp>
          <p:nvSpPr>
            <p:cNvPr id="5" name="Rectangle 4"/>
            <p:cNvSpPr/>
            <p:nvPr userDrawn="1"/>
          </p:nvSpPr>
          <p:spPr>
            <a:xfrm>
              <a:off x="0" y="6477000"/>
              <a:ext cx="9144000" cy="381000"/>
            </a:xfrm>
            <a:prstGeom prst="rect">
              <a:avLst/>
            </a:prstGeom>
            <a:solidFill>
              <a:srgbClr val="067B5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userDrawn="1"/>
          </p:nvSpPr>
          <p:spPr>
            <a:xfrm>
              <a:off x="0" y="6423843"/>
              <a:ext cx="9144000" cy="53157"/>
            </a:xfrm>
            <a:prstGeom prst="rect">
              <a:avLst/>
            </a:prstGeom>
            <a:solidFill>
              <a:srgbClr val="8AC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126163"/>
              <a:ext cx="533400" cy="662805"/>
            </a:xfrm>
            <a:prstGeom prst="rect">
              <a:avLst/>
            </a:prstGeom>
          </p:spPr>
        </p:pic>
        <p:sp>
          <p:nvSpPr>
            <p:cNvPr id="8" name="Footer Placeholder 3"/>
            <p:cNvSpPr txBox="1">
              <a:spLocks/>
            </p:cNvSpPr>
            <p:nvPr userDrawn="1"/>
          </p:nvSpPr>
          <p:spPr>
            <a:xfrm>
              <a:off x="898712" y="6508791"/>
              <a:ext cx="2895600" cy="271054"/>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bg1"/>
                  </a:solidFill>
                  <a:latin typeface="Roboto Slab" pitchFamily="2" charset="0"/>
                  <a:ea typeface="Roboto Slab"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Rockwell" panose="02060603020205020403" pitchFamily="18" charset="0"/>
                </a:rPr>
                <a:t>Department of Fish and Wildlife</a:t>
              </a: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1890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417638"/>
            <a:ext cx="8229600" cy="47085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4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1666E-D208-4C7F-B43B-32840E55BEDD}" type="datetime1">
              <a:rPr lang="en-US" smtClean="0"/>
              <a:t>10/8/2020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Department of Fish and Wildlife</a:t>
            </a:r>
          </a:p>
        </p:txBody>
      </p:sp>
      <p:sp>
        <p:nvSpPr>
          <p:cNvPr id="6" name="Slide Number Placeholder 5"/>
          <p:cNvSpPr>
            <a:spLocks noGrp="1"/>
          </p:cNvSpPr>
          <p:nvPr>
            <p:ph type="sldNum" sz="quarter" idx="4"/>
          </p:nvPr>
        </p:nvSpPr>
        <p:spPr>
          <a:xfrm>
            <a:off x="6553200" y="635634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3201E-BAD4-4887-93F2-D695096208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5" r:id="rId2"/>
    <p:sldLayoutId id="2147483651" r:id="rId3"/>
    <p:sldLayoutId id="2147483666" r:id="rId4"/>
    <p:sldLayoutId id="2147483667" r:id="rId5"/>
    <p:sldLayoutId id="2147483668" r:id="rId6"/>
    <p:sldLayoutId id="2147483661" r:id="rId7"/>
    <p:sldLayoutId id="2147483654" r:id="rId8"/>
    <p:sldLayoutId id="2147483655" r:id="rId9"/>
  </p:sldLayoutIdLst>
  <p:hf sldNum="0" hdr="0" dt="0"/>
  <p:txStyles>
    <p:titleStyle>
      <a:lvl1pPr algn="l" defTabSz="914400" rtl="0" eaLnBrk="1" latinLnBrk="0" hangingPunct="1">
        <a:spcBef>
          <a:spcPct val="0"/>
        </a:spcBef>
        <a:buNone/>
        <a:defRPr sz="4200" b="0" kern="1200">
          <a:solidFill>
            <a:srgbClr val="0070C0"/>
          </a:solidFill>
          <a:latin typeface="Rockwell" panose="02060603020205020403" pitchFamily="18" charset="0"/>
          <a:ea typeface="Roboto Slab" pitchFamily="2" charset="0"/>
          <a:cs typeface="+mj-cs"/>
        </a:defRPr>
      </a:lvl1pPr>
    </p:titleStyle>
    <p:bodyStyle>
      <a:lvl1pPr marL="0" indent="0" algn="l" defTabSz="914400" rtl="0" eaLnBrk="1" latinLnBrk="0" hangingPunct="1">
        <a:spcBef>
          <a:spcPct val="20000"/>
        </a:spcBef>
        <a:buFont typeface="Arial" pitchFamily="34" charset="0"/>
        <a:buNone/>
        <a:defRPr sz="2800" kern="1200">
          <a:solidFill>
            <a:schemeClr val="tx1"/>
          </a:solidFill>
          <a:latin typeface="Ebrima" panose="02000000000000000000" pitchFamily="2" charset="0"/>
          <a:ea typeface="Ebrima" panose="02000000000000000000" pitchFamily="2" charset="0"/>
          <a:cs typeface="Ebrima" panose="02000000000000000000" pitchFamily="2" charset="0"/>
        </a:defRPr>
      </a:lvl1pPr>
      <a:lvl2pPr marL="365760" indent="-182880" algn="l" defTabSz="914400" rtl="0" eaLnBrk="1" latinLnBrk="0" hangingPunct="1">
        <a:spcBef>
          <a:spcPct val="20000"/>
        </a:spcBef>
        <a:buFont typeface="Arial" pitchFamily="34" charset="0"/>
        <a:buChar char="–"/>
        <a:defRPr sz="2400" kern="1200">
          <a:solidFill>
            <a:schemeClr val="tx1"/>
          </a:solidFill>
          <a:latin typeface="Ebrima" panose="02000000000000000000" pitchFamily="2" charset="0"/>
          <a:ea typeface="Ebrima" panose="02000000000000000000" pitchFamily="2" charset="0"/>
          <a:cs typeface="Ebrima" panose="02000000000000000000" pitchFamily="2" charset="0"/>
        </a:defRPr>
      </a:lvl2pPr>
      <a:lvl3pPr marL="548640" indent="-228600" algn="l" defTabSz="914400" rtl="0" eaLnBrk="1" latinLnBrk="0" hangingPunct="1">
        <a:spcBef>
          <a:spcPct val="20000"/>
        </a:spcBef>
        <a:buFont typeface="Arial" pitchFamily="34" charset="0"/>
        <a:buChar char="•"/>
        <a:defRPr sz="2000" kern="1200">
          <a:solidFill>
            <a:schemeClr val="tx1"/>
          </a:solidFill>
          <a:latin typeface="Ebrima" panose="02000000000000000000" pitchFamily="2" charset="0"/>
          <a:ea typeface="Ebrima" panose="02000000000000000000" pitchFamily="2" charset="0"/>
          <a:cs typeface="Ebrima" panose="02000000000000000000" pitchFamily="2" charset="0"/>
        </a:defRPr>
      </a:lvl3pPr>
      <a:lvl4pPr marL="73152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4pPr>
      <a:lvl5pPr marL="914400" indent="-228600" algn="l" defTabSz="914400" rtl="0" eaLnBrk="1" latinLnBrk="0" hangingPunct="1">
        <a:spcBef>
          <a:spcPct val="20000"/>
        </a:spcBef>
        <a:buFont typeface="Arial" pitchFamily="34" charset="0"/>
        <a:buChar char="»"/>
        <a:defRPr sz="1600" kern="1200">
          <a:solidFill>
            <a:schemeClr val="tx1"/>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png"/><Relationship Id="rId15" Type="http://schemas.openxmlformats.org/officeDocument/2006/relationships/image" Target="../media/image32.jpe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2.jpg"/><Relationship Id="rId5" Type="http://schemas.openxmlformats.org/officeDocument/2006/relationships/image" Target="../media/image41.jpe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image" Target="../media/image48.jf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survey123.arcgis.com/share/47c26e282e244367b9920249626c666d" TargetMode="External"/><Relationship Id="rId2" Type="http://schemas.openxmlformats.org/officeDocument/2006/relationships/hyperlink" Target="https://survey123.arcgis.com/share/dda6a0f6a2034c4b997ca108884a5c8c" TargetMode="Externa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hyperlink" Target="https://survey123.arcgis.com/share/dda6a0f6a2034c4b997ca108884a5c8c" TargetMode="External"/><Relationship Id="rId2" Type="http://schemas.openxmlformats.org/officeDocument/2006/relationships/hyperlink" Target="https://survey123.arcgis.com/share/47c26e282e244367b9920249626c666d" TargetMode="External"/><Relationship Id="rId1" Type="http://schemas.openxmlformats.org/officeDocument/2006/relationships/slideLayout" Target="../slideLayouts/slideLayout7.xml"/><Relationship Id="rId6" Type="http://schemas.openxmlformats.org/officeDocument/2006/relationships/hyperlink" Target="https://wdfw.wa.gov/species-habitats/living/species-facts/bats" TargetMode="External"/><Relationship Id="rId5" Type="http://schemas.openxmlformats.org/officeDocument/2006/relationships/image" Target="../media/image51.jpg"/><Relationship Id="rId4" Type="http://schemas.openxmlformats.org/officeDocument/2006/relationships/hyperlink" Target="https://www.doh.wa.gov/ForPublicHealthandHealthcareProviders/PublicHealthSystemResourcesandServices/LHJandTribalDirectori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hyperlink" Target="http://live-dfw-dfw.pantheonsite.io/species-habitats/species/myotis-lucifugus" TargetMode="External"/><Relationship Id="rId13" Type="http://schemas.openxmlformats.org/officeDocument/2006/relationships/hyperlink" Target="http://live-dfw-dfw.pantheonsite.io/species-habitats/species/euderma-maculatum" TargetMode="External"/><Relationship Id="rId18" Type="http://schemas.openxmlformats.org/officeDocument/2006/relationships/image" Target="../media/image8.jpeg"/><Relationship Id="rId3" Type="http://schemas.openxmlformats.org/officeDocument/2006/relationships/hyperlink" Target="http://live-dfw-dfw.pantheonsite.io/species-habitats/species/eptesicus-fuscus" TargetMode="External"/><Relationship Id="rId7" Type="http://schemas.openxmlformats.org/officeDocument/2006/relationships/hyperlink" Target="http://live-dfw-dfw.pantheonsite.io/species-habitats/species/lasiurus-cinereus" TargetMode="External"/><Relationship Id="rId12" Type="http://schemas.openxmlformats.org/officeDocument/2006/relationships/hyperlink" Target="http://live-dfw-dfw.pantheonsite.io/species-habitats/species/lasionycteris-noctivagans" TargetMode="External"/><Relationship Id="rId17" Type="http://schemas.openxmlformats.org/officeDocument/2006/relationships/hyperlink" Target="http://live-dfw-dfw.pantheonsite.io/species-habitats/species/myotis-yumanensis" TargetMode="External"/><Relationship Id="rId2" Type="http://schemas.openxmlformats.org/officeDocument/2006/relationships/notesSlide" Target="../notesSlides/notesSlide3.xml"/><Relationship Id="rId16" Type="http://schemas.openxmlformats.org/officeDocument/2006/relationships/hyperlink" Target="http://live-dfw-dfw.pantheonsite.io/species-habitats/species/myotis-ciliolabrum" TargetMode="External"/><Relationship Id="rId1" Type="http://schemas.openxmlformats.org/officeDocument/2006/relationships/slideLayout" Target="../slideLayouts/slideLayout4.xml"/><Relationship Id="rId6" Type="http://schemas.openxmlformats.org/officeDocument/2006/relationships/hyperlink" Target="http://live-dfw-dfw.pantheonsite.io/species-habitats/species/myotis-thysanodes" TargetMode="External"/><Relationship Id="rId11" Type="http://schemas.openxmlformats.org/officeDocument/2006/relationships/hyperlink" Target="http://live-dfw-dfw.pantheonsite.io/species-habitats/species/lasiurus-borealis" TargetMode="External"/><Relationship Id="rId5" Type="http://schemas.openxmlformats.org/officeDocument/2006/relationships/hyperlink" Target="http://live-dfw-dfw.pantheonsite.io/species-habitats/species/parastrellus-hesperus" TargetMode="External"/><Relationship Id="rId15" Type="http://schemas.openxmlformats.org/officeDocument/2006/relationships/hyperlink" Target="http://live-dfw-dfw.pantheonsite.io/species-habitats/species/myotis-evotis" TargetMode="External"/><Relationship Id="rId10" Type="http://schemas.openxmlformats.org/officeDocument/2006/relationships/hyperlink" Target="http://live-dfw-dfw.pantheonsite.io/species-habitats/species/antrozous-pallidus" TargetMode="External"/><Relationship Id="rId4" Type="http://schemas.openxmlformats.org/officeDocument/2006/relationships/hyperlink" Target="http://live-dfw-dfw.pantheonsite.io/species-habitats/species/myotis-californicus" TargetMode="External"/><Relationship Id="rId9" Type="http://schemas.openxmlformats.org/officeDocument/2006/relationships/hyperlink" Target="http://live-dfw-dfw.pantheonsite.io/species-habitats/species/myotis-volans" TargetMode="External"/><Relationship Id="rId14" Type="http://schemas.openxmlformats.org/officeDocument/2006/relationships/hyperlink" Target="http://live-dfw-dfw.pantheonsite.io/species-habitats/species/corynorhinus-townsendi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79501"/>
            <a:ext cx="6858000" cy="1143000"/>
          </a:xfrm>
        </p:spPr>
        <p:txBody>
          <a:bodyPr>
            <a:normAutofit fontScale="90000"/>
          </a:bodyPr>
          <a:lstStyle/>
          <a:p>
            <a:r>
              <a:rPr lang="en-US" sz="4400"/>
              <a:t>White-Nose Syndrome: </a:t>
            </a:r>
            <a:br>
              <a:rPr lang="en-US" sz="4400"/>
            </a:br>
            <a:r>
              <a:rPr lang="en-US" sz="4400"/>
              <a:t>A Deadly Bat Disease</a:t>
            </a:r>
            <a:endParaRPr lang="en-US">
              <a:latin typeface="Rockwell" panose="02060603020205020403" pitchFamily="18" charset="0"/>
            </a:endParaRPr>
          </a:p>
        </p:txBody>
      </p:sp>
      <p:pic>
        <p:nvPicPr>
          <p:cNvPr id="4" name="Picture 2" descr="Image result for white nose syndrome">
            <a:extLst>
              <a:ext uri="{FF2B5EF4-FFF2-40B4-BE49-F238E27FC236}">
                <a16:creationId xmlns:a16="http://schemas.microsoft.com/office/drawing/2014/main" id="{6FE1F5C9-D0ED-4B9C-81EF-5ED89E28F45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295400" y="2514600"/>
            <a:ext cx="6810434" cy="27507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133350"/>
            <a:ext cx="8229600" cy="914400"/>
          </a:xfrm>
        </p:spPr>
        <p:txBody>
          <a:bodyPr>
            <a:normAutofit/>
          </a:bodyPr>
          <a:lstStyle/>
          <a:p>
            <a:r>
              <a:rPr lang="en-US" sz="4000" dirty="0"/>
              <a:t>13 Species Confirmed with WNS </a:t>
            </a:r>
            <a:endParaRPr lang="en-US" sz="3900" dirty="0"/>
          </a:p>
        </p:txBody>
      </p:sp>
      <p:sp>
        <p:nvSpPr>
          <p:cNvPr id="18" name="TextBox 17">
            <a:extLst>
              <a:ext uri="{FF2B5EF4-FFF2-40B4-BE49-F238E27FC236}">
                <a16:creationId xmlns:a16="http://schemas.microsoft.com/office/drawing/2014/main" id="{042797E9-A9AC-4D45-8A59-1FF4D883A4C5}"/>
              </a:ext>
            </a:extLst>
          </p:cNvPr>
          <p:cNvSpPr txBox="1"/>
          <p:nvPr/>
        </p:nvSpPr>
        <p:spPr>
          <a:xfrm>
            <a:off x="7924800" y="1576018"/>
            <a:ext cx="1066800" cy="184666"/>
          </a:xfrm>
          <a:prstGeom prst="rect">
            <a:avLst/>
          </a:prstGeom>
          <a:noFill/>
        </p:spPr>
        <p:txBody>
          <a:bodyPr wrap="square" rtlCol="0">
            <a:spAutoFit/>
          </a:bodyPr>
          <a:lstStyle/>
          <a:p>
            <a:r>
              <a:rPr lang="en-US" sz="600">
                <a:solidFill>
                  <a:schemeClr val="bg1">
                    <a:lumMod val="50000"/>
                    <a:lumOff val="50000"/>
                  </a:schemeClr>
                </a:solidFill>
              </a:rPr>
              <a:t>Photo: Requiem for NH</a:t>
            </a:r>
          </a:p>
        </p:txBody>
      </p:sp>
      <p:pic>
        <p:nvPicPr>
          <p:cNvPr id="13" name="Picture 2">
            <a:extLst>
              <a:ext uri="{FF2B5EF4-FFF2-40B4-BE49-F238E27FC236}">
                <a16:creationId xmlns:a16="http://schemas.microsoft.com/office/drawing/2014/main" id="{D8CD05E3-CB2D-4DFD-9C04-63D481DFC1F5}"/>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a:stretch/>
        </p:blipFill>
        <p:spPr bwMode="auto">
          <a:xfrm>
            <a:off x="2940865" y="4613925"/>
            <a:ext cx="1516490" cy="1222148"/>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2">
            <a:extLst>
              <a:ext uri="{FF2B5EF4-FFF2-40B4-BE49-F238E27FC236}">
                <a16:creationId xmlns:a16="http://schemas.microsoft.com/office/drawing/2014/main" id="{544AE163-F4E5-4F9B-A5B0-C71E546535A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55"/>
          <a:stretch/>
        </p:blipFill>
        <p:spPr bwMode="auto">
          <a:xfrm>
            <a:off x="307104" y="959391"/>
            <a:ext cx="1415164" cy="1316106"/>
          </a:xfrm>
          <a:prstGeom prst="rect">
            <a:avLst/>
          </a:prstGeom>
          <a:solidFill>
            <a:schemeClr val="tx2">
              <a:lumMod val="75000"/>
            </a:schemeClr>
          </a:solidFill>
          <a:ln>
            <a:solidFill>
              <a:schemeClr val="accent2">
                <a:lumMod val="75000"/>
              </a:schemeClr>
            </a:solidFill>
          </a:ln>
        </p:spPr>
      </p:pic>
      <p:pic>
        <p:nvPicPr>
          <p:cNvPr id="16" name="Picture 3">
            <a:extLst>
              <a:ext uri="{FF2B5EF4-FFF2-40B4-BE49-F238E27FC236}">
                <a16:creationId xmlns:a16="http://schemas.microsoft.com/office/drawing/2014/main" id="{C8FD9E0E-87B3-4093-8132-BC5D33BB8E3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18"/>
          <a:stretch/>
        </p:blipFill>
        <p:spPr bwMode="auto">
          <a:xfrm>
            <a:off x="1242793" y="4617877"/>
            <a:ext cx="1471332" cy="1239538"/>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4">
            <a:extLst>
              <a:ext uri="{FF2B5EF4-FFF2-40B4-BE49-F238E27FC236}">
                <a16:creationId xmlns:a16="http://schemas.microsoft.com/office/drawing/2014/main" id="{41E443C2-2A57-4A8A-9CC4-084F088AD77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03"/>
          <a:stretch/>
        </p:blipFill>
        <p:spPr bwMode="auto">
          <a:xfrm>
            <a:off x="5514511" y="2775623"/>
            <a:ext cx="1477204" cy="1223904"/>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a:extLst>
              <a:ext uri="{FF2B5EF4-FFF2-40B4-BE49-F238E27FC236}">
                <a16:creationId xmlns:a16="http://schemas.microsoft.com/office/drawing/2014/main" id="{A13622AA-82A8-4D9C-B9C2-C387754E224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17"/>
          <a:stretch/>
        </p:blipFill>
        <p:spPr bwMode="auto">
          <a:xfrm>
            <a:off x="4684094" y="4613925"/>
            <a:ext cx="1455038" cy="1232498"/>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6">
            <a:extLst>
              <a:ext uri="{FF2B5EF4-FFF2-40B4-BE49-F238E27FC236}">
                <a16:creationId xmlns:a16="http://schemas.microsoft.com/office/drawing/2014/main" id="{9F1E33EB-87CB-4405-B547-36AD61E25918}"/>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809" t="1" r="6903" b="1647"/>
          <a:stretch/>
        </p:blipFill>
        <p:spPr bwMode="auto">
          <a:xfrm>
            <a:off x="1996677" y="2767072"/>
            <a:ext cx="1325858" cy="1227494"/>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7">
            <a:extLst>
              <a:ext uri="{FF2B5EF4-FFF2-40B4-BE49-F238E27FC236}">
                <a16:creationId xmlns:a16="http://schemas.microsoft.com/office/drawing/2014/main" id="{D9B0CC14-00FC-4F97-BDAE-A03E921EB1E6}"/>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041" b="3733"/>
          <a:stretch/>
        </p:blipFill>
        <p:spPr bwMode="auto">
          <a:xfrm>
            <a:off x="3633675" y="865330"/>
            <a:ext cx="1519646" cy="1419528"/>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8">
            <a:extLst>
              <a:ext uri="{FF2B5EF4-FFF2-40B4-BE49-F238E27FC236}">
                <a16:creationId xmlns:a16="http://schemas.microsoft.com/office/drawing/2014/main" id="{B1365919-050E-406A-B9F6-61723ACC9C3E}"/>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465" b="4524"/>
          <a:stretch/>
        </p:blipFill>
        <p:spPr bwMode="auto">
          <a:xfrm>
            <a:off x="3609348" y="2795175"/>
            <a:ext cx="1601704" cy="1216070"/>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6" name="TextBox 25">
            <a:extLst>
              <a:ext uri="{FF2B5EF4-FFF2-40B4-BE49-F238E27FC236}">
                <a16:creationId xmlns:a16="http://schemas.microsoft.com/office/drawing/2014/main" id="{43896057-1785-49B5-B09D-A21E8219EA7D}"/>
              </a:ext>
            </a:extLst>
          </p:cNvPr>
          <p:cNvSpPr txBox="1"/>
          <p:nvPr/>
        </p:nvSpPr>
        <p:spPr>
          <a:xfrm>
            <a:off x="5344029" y="4011245"/>
            <a:ext cx="1839659" cy="461665"/>
          </a:xfrm>
          <a:prstGeom prst="rect">
            <a:avLst/>
          </a:prstGeom>
          <a:noFill/>
        </p:spPr>
        <p:txBody>
          <a:bodyPr wrap="square" rtlCol="0">
            <a:spAutoFit/>
          </a:bodyPr>
          <a:lstStyle/>
          <a:p>
            <a:pPr algn="ctr"/>
            <a:r>
              <a:rPr lang="en-US" sz="1200" dirty="0">
                <a:latin typeface="Ebrima" panose="02000000000000000000" pitchFamily="2" charset="0"/>
                <a:ea typeface="Ebrima" panose="02000000000000000000" pitchFamily="2" charset="0"/>
                <a:cs typeface="Ebrima" panose="02000000000000000000" pitchFamily="2" charset="0"/>
              </a:rPr>
              <a:t>Eastern small-footed bat</a:t>
            </a:r>
          </a:p>
          <a:p>
            <a:pPr algn="ctr"/>
            <a:r>
              <a:rPr lang="en-US" sz="1200" dirty="0">
                <a:latin typeface="Ebrima" panose="02000000000000000000" pitchFamily="2" charset="0"/>
                <a:ea typeface="Ebrima" panose="02000000000000000000" pitchFamily="2" charset="0"/>
                <a:cs typeface="Ebrima" panose="02000000000000000000" pitchFamily="2" charset="0"/>
              </a:rPr>
              <a:t>(</a:t>
            </a:r>
            <a:r>
              <a:rPr lang="en-US" sz="1200" i="1" dirty="0">
                <a:latin typeface="Ebrima" panose="02000000000000000000" pitchFamily="2" charset="0"/>
                <a:ea typeface="Ebrima" panose="02000000000000000000" pitchFamily="2" charset="0"/>
                <a:cs typeface="Ebrima" panose="02000000000000000000" pitchFamily="2" charset="0"/>
              </a:rPr>
              <a:t>Myotis </a:t>
            </a:r>
            <a:r>
              <a:rPr lang="en-US" sz="1200" i="1" dirty="0" err="1">
                <a:latin typeface="Ebrima" panose="02000000000000000000" pitchFamily="2" charset="0"/>
                <a:ea typeface="Ebrima" panose="02000000000000000000" pitchFamily="2" charset="0"/>
                <a:cs typeface="Ebrima" panose="02000000000000000000" pitchFamily="2" charset="0"/>
              </a:rPr>
              <a:t>leibii</a:t>
            </a:r>
            <a:r>
              <a:rPr lang="en-US" sz="1200" dirty="0">
                <a:latin typeface="Ebrima" panose="02000000000000000000" pitchFamily="2" charset="0"/>
                <a:ea typeface="Ebrima" panose="02000000000000000000" pitchFamily="2" charset="0"/>
                <a:cs typeface="Ebrima" panose="02000000000000000000" pitchFamily="2" charset="0"/>
              </a:rPr>
              <a:t>)</a:t>
            </a:r>
          </a:p>
        </p:txBody>
      </p:sp>
      <p:sp>
        <p:nvSpPr>
          <p:cNvPr id="27" name="TextBox 26">
            <a:extLst>
              <a:ext uri="{FF2B5EF4-FFF2-40B4-BE49-F238E27FC236}">
                <a16:creationId xmlns:a16="http://schemas.microsoft.com/office/drawing/2014/main" id="{5DE25CF5-FD57-4257-A8BE-D9E59C7173CD}"/>
              </a:ext>
            </a:extLst>
          </p:cNvPr>
          <p:cNvSpPr txBox="1"/>
          <p:nvPr/>
        </p:nvSpPr>
        <p:spPr>
          <a:xfrm>
            <a:off x="4737045" y="5871747"/>
            <a:ext cx="1264908" cy="461665"/>
          </a:xfrm>
          <a:prstGeom prst="rect">
            <a:avLst/>
          </a:prstGeom>
          <a:noFill/>
        </p:spPr>
        <p:txBody>
          <a:bodyPr wrap="square" rtlCol="0">
            <a:spAutoFit/>
          </a:bodyPr>
          <a:lstStyle/>
          <a:p>
            <a:pPr algn="ctr"/>
            <a:r>
              <a:rPr lang="en-US" sz="1200" dirty="0">
                <a:latin typeface="Ebrima" panose="02000000000000000000" pitchFamily="2" charset="0"/>
                <a:ea typeface="Ebrima" panose="02000000000000000000" pitchFamily="2" charset="0"/>
                <a:cs typeface="Ebrima" panose="02000000000000000000" pitchFamily="2" charset="0"/>
              </a:rPr>
              <a:t>Indiana bat</a:t>
            </a:r>
          </a:p>
          <a:p>
            <a:pPr algn="ctr"/>
            <a:r>
              <a:rPr lang="en-US" sz="1200" dirty="0">
                <a:latin typeface="Ebrima" panose="02000000000000000000" pitchFamily="2" charset="0"/>
                <a:ea typeface="Ebrima" panose="02000000000000000000" pitchFamily="2" charset="0"/>
                <a:cs typeface="Ebrima" panose="02000000000000000000" pitchFamily="2" charset="0"/>
              </a:rPr>
              <a:t>(</a:t>
            </a:r>
            <a:r>
              <a:rPr lang="en-US" sz="1200" i="1" dirty="0">
                <a:latin typeface="Ebrima" panose="02000000000000000000" pitchFamily="2" charset="0"/>
                <a:ea typeface="Ebrima" panose="02000000000000000000" pitchFamily="2" charset="0"/>
                <a:cs typeface="Ebrima" panose="02000000000000000000" pitchFamily="2" charset="0"/>
              </a:rPr>
              <a:t>Myotis </a:t>
            </a:r>
            <a:r>
              <a:rPr lang="en-US" sz="1200" i="1" dirty="0" err="1">
                <a:latin typeface="Ebrima" panose="02000000000000000000" pitchFamily="2" charset="0"/>
                <a:ea typeface="Ebrima" panose="02000000000000000000" pitchFamily="2" charset="0"/>
                <a:cs typeface="Ebrima" panose="02000000000000000000" pitchFamily="2" charset="0"/>
              </a:rPr>
              <a:t>sodalis</a:t>
            </a:r>
            <a:r>
              <a:rPr lang="en-US" sz="1200" dirty="0">
                <a:latin typeface="Ebrima" panose="02000000000000000000" pitchFamily="2" charset="0"/>
                <a:ea typeface="Ebrima" panose="02000000000000000000" pitchFamily="2" charset="0"/>
                <a:cs typeface="Ebrima" panose="02000000000000000000" pitchFamily="2" charset="0"/>
              </a:rPr>
              <a:t>)</a:t>
            </a:r>
          </a:p>
        </p:txBody>
      </p:sp>
      <p:sp>
        <p:nvSpPr>
          <p:cNvPr id="28" name="TextBox 27">
            <a:extLst>
              <a:ext uri="{FF2B5EF4-FFF2-40B4-BE49-F238E27FC236}">
                <a16:creationId xmlns:a16="http://schemas.microsoft.com/office/drawing/2014/main" id="{EE083ADE-442E-49B1-8139-33E292022903}"/>
              </a:ext>
            </a:extLst>
          </p:cNvPr>
          <p:cNvSpPr txBox="1"/>
          <p:nvPr/>
        </p:nvSpPr>
        <p:spPr>
          <a:xfrm>
            <a:off x="1800678" y="4026243"/>
            <a:ext cx="1717855" cy="461665"/>
          </a:xfrm>
          <a:prstGeom prst="rect">
            <a:avLst/>
          </a:prstGeom>
          <a:noFill/>
        </p:spPr>
        <p:txBody>
          <a:bodyPr wrap="square" rtlCol="0">
            <a:spAutoFit/>
          </a:bodyPr>
          <a:lstStyle/>
          <a:p>
            <a:pPr algn="ctr"/>
            <a:r>
              <a:rPr lang="en-US" sz="1200" dirty="0">
                <a:latin typeface="Ebrima" panose="02000000000000000000" pitchFamily="2" charset="0"/>
                <a:ea typeface="Ebrima" panose="02000000000000000000" pitchFamily="2" charset="0"/>
                <a:cs typeface="Ebrima" panose="02000000000000000000" pitchFamily="2" charset="0"/>
              </a:rPr>
              <a:t>Tri-colored bat</a:t>
            </a:r>
          </a:p>
          <a:p>
            <a:pPr algn="ctr"/>
            <a:r>
              <a:rPr lang="en-US" sz="1200" dirty="0">
                <a:latin typeface="Ebrima" panose="02000000000000000000" pitchFamily="2" charset="0"/>
                <a:ea typeface="Ebrima" panose="02000000000000000000" pitchFamily="2" charset="0"/>
                <a:cs typeface="Ebrima" panose="02000000000000000000" pitchFamily="2" charset="0"/>
              </a:rPr>
              <a:t>(</a:t>
            </a:r>
            <a:r>
              <a:rPr lang="en-US" sz="1200" i="1" dirty="0" err="1">
                <a:latin typeface="Ebrima" panose="02000000000000000000" pitchFamily="2" charset="0"/>
                <a:ea typeface="Ebrima" panose="02000000000000000000" pitchFamily="2" charset="0"/>
                <a:cs typeface="Ebrima" panose="02000000000000000000" pitchFamily="2" charset="0"/>
              </a:rPr>
              <a:t>Perimyotis</a:t>
            </a:r>
            <a:r>
              <a:rPr lang="en-US" sz="1200" i="1" dirty="0">
                <a:latin typeface="Ebrima" panose="02000000000000000000" pitchFamily="2" charset="0"/>
                <a:ea typeface="Ebrima" panose="02000000000000000000" pitchFamily="2" charset="0"/>
                <a:cs typeface="Ebrima" panose="02000000000000000000" pitchFamily="2" charset="0"/>
              </a:rPr>
              <a:t> </a:t>
            </a:r>
            <a:r>
              <a:rPr lang="en-US" sz="1200" i="1" dirty="0" err="1">
                <a:latin typeface="Ebrima" panose="02000000000000000000" pitchFamily="2" charset="0"/>
                <a:ea typeface="Ebrima" panose="02000000000000000000" pitchFamily="2" charset="0"/>
                <a:cs typeface="Ebrima" panose="02000000000000000000" pitchFamily="2" charset="0"/>
              </a:rPr>
              <a:t>subflavus</a:t>
            </a:r>
            <a:r>
              <a:rPr lang="en-US" sz="1200" dirty="0">
                <a:latin typeface="Ebrima" panose="02000000000000000000" pitchFamily="2" charset="0"/>
                <a:ea typeface="Ebrima" panose="02000000000000000000" pitchFamily="2" charset="0"/>
                <a:cs typeface="Ebrima" panose="02000000000000000000" pitchFamily="2" charset="0"/>
              </a:rPr>
              <a:t>)</a:t>
            </a:r>
          </a:p>
        </p:txBody>
      </p:sp>
      <p:sp>
        <p:nvSpPr>
          <p:cNvPr id="29" name="TextBox 28">
            <a:extLst>
              <a:ext uri="{FF2B5EF4-FFF2-40B4-BE49-F238E27FC236}">
                <a16:creationId xmlns:a16="http://schemas.microsoft.com/office/drawing/2014/main" id="{F60F0418-1CAD-41B4-8559-D0CB0FB30C09}"/>
              </a:ext>
            </a:extLst>
          </p:cNvPr>
          <p:cNvSpPr txBox="1"/>
          <p:nvPr/>
        </p:nvSpPr>
        <p:spPr>
          <a:xfrm>
            <a:off x="3725363" y="2244769"/>
            <a:ext cx="1463984" cy="461665"/>
          </a:xfrm>
          <a:prstGeom prst="rect">
            <a:avLst/>
          </a:prstGeom>
          <a:noFill/>
        </p:spPr>
        <p:txBody>
          <a:bodyPr wrap="square" rtlCol="0">
            <a:spAutoFit/>
          </a:bodyPr>
          <a:lstStyle/>
          <a:p>
            <a:pPr algn="ctr"/>
            <a:r>
              <a:rPr lang="en-US" sz="1200" dirty="0">
                <a:latin typeface="Ebrima" panose="02000000000000000000" pitchFamily="2" charset="0"/>
                <a:ea typeface="Ebrima" panose="02000000000000000000" pitchFamily="2" charset="0"/>
                <a:cs typeface="Ebrima" panose="02000000000000000000" pitchFamily="2" charset="0"/>
              </a:rPr>
              <a:t>Big brown bat</a:t>
            </a:r>
          </a:p>
          <a:p>
            <a:pPr algn="ctr"/>
            <a:r>
              <a:rPr lang="en-US" sz="1200" dirty="0">
                <a:latin typeface="Ebrima" panose="02000000000000000000" pitchFamily="2" charset="0"/>
                <a:ea typeface="Ebrima" panose="02000000000000000000" pitchFamily="2" charset="0"/>
                <a:cs typeface="Ebrima" panose="02000000000000000000" pitchFamily="2" charset="0"/>
              </a:rPr>
              <a:t>(</a:t>
            </a:r>
            <a:r>
              <a:rPr lang="en-US" sz="1200" i="1" dirty="0" err="1">
                <a:latin typeface="Ebrima" panose="02000000000000000000" pitchFamily="2" charset="0"/>
                <a:ea typeface="Ebrima" panose="02000000000000000000" pitchFamily="2" charset="0"/>
                <a:cs typeface="Ebrima" panose="02000000000000000000" pitchFamily="2" charset="0"/>
              </a:rPr>
              <a:t>Eptesicus</a:t>
            </a:r>
            <a:r>
              <a:rPr lang="en-US" sz="1200" i="1" dirty="0">
                <a:latin typeface="Ebrima" panose="02000000000000000000" pitchFamily="2" charset="0"/>
                <a:ea typeface="Ebrima" panose="02000000000000000000" pitchFamily="2" charset="0"/>
                <a:cs typeface="Ebrima" panose="02000000000000000000" pitchFamily="2" charset="0"/>
              </a:rPr>
              <a:t> </a:t>
            </a:r>
            <a:r>
              <a:rPr lang="en-US" sz="1200" i="1" dirty="0" err="1">
                <a:latin typeface="Ebrima" panose="02000000000000000000" pitchFamily="2" charset="0"/>
                <a:ea typeface="Ebrima" panose="02000000000000000000" pitchFamily="2" charset="0"/>
                <a:cs typeface="Ebrima" panose="02000000000000000000" pitchFamily="2" charset="0"/>
              </a:rPr>
              <a:t>fuscus</a:t>
            </a:r>
            <a:r>
              <a:rPr lang="en-US" sz="1200" dirty="0">
                <a:latin typeface="Ebrima" panose="02000000000000000000" pitchFamily="2" charset="0"/>
                <a:ea typeface="Ebrima" panose="02000000000000000000" pitchFamily="2" charset="0"/>
                <a:cs typeface="Ebrima" panose="02000000000000000000" pitchFamily="2" charset="0"/>
              </a:rPr>
              <a:t>)</a:t>
            </a:r>
          </a:p>
        </p:txBody>
      </p:sp>
      <p:sp>
        <p:nvSpPr>
          <p:cNvPr id="30" name="TextBox 29">
            <a:extLst>
              <a:ext uri="{FF2B5EF4-FFF2-40B4-BE49-F238E27FC236}">
                <a16:creationId xmlns:a16="http://schemas.microsoft.com/office/drawing/2014/main" id="{F89B87E7-BC7A-4A9A-B02C-C104565DA81D}"/>
              </a:ext>
            </a:extLst>
          </p:cNvPr>
          <p:cNvSpPr txBox="1"/>
          <p:nvPr/>
        </p:nvSpPr>
        <p:spPr>
          <a:xfrm>
            <a:off x="3699109" y="4011245"/>
            <a:ext cx="1484358" cy="461665"/>
          </a:xfrm>
          <a:prstGeom prst="rect">
            <a:avLst/>
          </a:prstGeom>
          <a:noFill/>
        </p:spPr>
        <p:txBody>
          <a:bodyPr wrap="square" rtlCol="0">
            <a:spAutoFit/>
          </a:bodyPr>
          <a:lstStyle/>
          <a:p>
            <a:pPr algn="ctr"/>
            <a:r>
              <a:rPr lang="en-US" sz="1200" dirty="0">
                <a:latin typeface="Ebrima" panose="02000000000000000000" pitchFamily="2" charset="0"/>
                <a:ea typeface="Ebrima" panose="02000000000000000000" pitchFamily="2" charset="0"/>
                <a:cs typeface="Ebrima" panose="02000000000000000000" pitchFamily="2" charset="0"/>
              </a:rPr>
              <a:t>Gray bat</a:t>
            </a:r>
          </a:p>
          <a:p>
            <a:pPr algn="ctr"/>
            <a:r>
              <a:rPr lang="en-US" sz="1200" dirty="0">
                <a:latin typeface="Ebrima" panose="02000000000000000000" pitchFamily="2" charset="0"/>
                <a:ea typeface="Ebrima" panose="02000000000000000000" pitchFamily="2" charset="0"/>
                <a:cs typeface="Ebrima" panose="02000000000000000000" pitchFamily="2" charset="0"/>
              </a:rPr>
              <a:t>(</a:t>
            </a:r>
            <a:r>
              <a:rPr lang="en-US" sz="1200" i="1" dirty="0">
                <a:latin typeface="Ebrima" panose="02000000000000000000" pitchFamily="2" charset="0"/>
                <a:ea typeface="Ebrima" panose="02000000000000000000" pitchFamily="2" charset="0"/>
                <a:cs typeface="Ebrima" panose="02000000000000000000" pitchFamily="2" charset="0"/>
              </a:rPr>
              <a:t>Myotis </a:t>
            </a:r>
            <a:r>
              <a:rPr lang="en-US" sz="1200" i="1" dirty="0" err="1">
                <a:latin typeface="Ebrima" panose="02000000000000000000" pitchFamily="2" charset="0"/>
                <a:ea typeface="Ebrima" panose="02000000000000000000" pitchFamily="2" charset="0"/>
                <a:cs typeface="Ebrima" panose="02000000000000000000" pitchFamily="2" charset="0"/>
              </a:rPr>
              <a:t>grisescens</a:t>
            </a:r>
            <a:r>
              <a:rPr lang="en-US" sz="1200" dirty="0">
                <a:latin typeface="Ebrima" panose="02000000000000000000" pitchFamily="2" charset="0"/>
                <a:ea typeface="Ebrima" panose="02000000000000000000" pitchFamily="2" charset="0"/>
                <a:cs typeface="Ebrima" panose="02000000000000000000" pitchFamily="2" charset="0"/>
              </a:rPr>
              <a:t>)</a:t>
            </a:r>
          </a:p>
        </p:txBody>
      </p:sp>
      <p:pic>
        <p:nvPicPr>
          <p:cNvPr id="31" name="Picture 30">
            <a:extLst>
              <a:ext uri="{FF2B5EF4-FFF2-40B4-BE49-F238E27FC236}">
                <a16:creationId xmlns:a16="http://schemas.microsoft.com/office/drawing/2014/main" id="{3795CC81-0632-410F-8A8F-8FAA929DD6F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87273" y="936048"/>
            <a:ext cx="1440276" cy="1342226"/>
          </a:xfrm>
          <a:prstGeom prst="rect">
            <a:avLst/>
          </a:prstGeom>
          <a:ln>
            <a:solidFill>
              <a:schemeClr val="accent2">
                <a:lumMod val="75000"/>
              </a:schemeClr>
            </a:solidFill>
          </a:ln>
        </p:spPr>
      </p:pic>
      <p:sp>
        <p:nvSpPr>
          <p:cNvPr id="32" name="TextBox 31">
            <a:extLst>
              <a:ext uri="{FF2B5EF4-FFF2-40B4-BE49-F238E27FC236}">
                <a16:creationId xmlns:a16="http://schemas.microsoft.com/office/drawing/2014/main" id="{DA08F1C2-8892-4171-B10B-24E99BB0A3B1}"/>
              </a:ext>
            </a:extLst>
          </p:cNvPr>
          <p:cNvSpPr txBox="1"/>
          <p:nvPr/>
        </p:nvSpPr>
        <p:spPr>
          <a:xfrm>
            <a:off x="1602511" y="2234089"/>
            <a:ext cx="2209800" cy="461665"/>
          </a:xfrm>
          <a:prstGeom prst="rect">
            <a:avLst/>
          </a:prstGeom>
          <a:noFill/>
        </p:spPr>
        <p:txBody>
          <a:bodyPr wrap="square" rtlCol="0">
            <a:spAutoFit/>
          </a:bodyPr>
          <a:lstStyle/>
          <a:p>
            <a:pPr algn="ctr"/>
            <a:r>
              <a:rPr lang="en-US" sz="1200" dirty="0">
                <a:latin typeface="Ebrima" panose="02000000000000000000" pitchFamily="2" charset="0"/>
                <a:ea typeface="Ebrima" panose="02000000000000000000" pitchFamily="2" charset="0"/>
                <a:cs typeface="Ebrima" panose="02000000000000000000" pitchFamily="2" charset="0"/>
              </a:rPr>
              <a:t>Yuma myotis</a:t>
            </a:r>
          </a:p>
          <a:p>
            <a:pPr algn="ctr"/>
            <a:r>
              <a:rPr lang="en-US" sz="1200" dirty="0">
                <a:latin typeface="Ebrima" panose="02000000000000000000" pitchFamily="2" charset="0"/>
                <a:ea typeface="Ebrima" panose="02000000000000000000" pitchFamily="2" charset="0"/>
                <a:cs typeface="Ebrima" panose="02000000000000000000" pitchFamily="2" charset="0"/>
              </a:rPr>
              <a:t>(</a:t>
            </a:r>
            <a:r>
              <a:rPr lang="en-US" sz="1200" i="1" dirty="0">
                <a:latin typeface="Ebrima" panose="02000000000000000000" pitchFamily="2" charset="0"/>
                <a:ea typeface="Ebrima" panose="02000000000000000000" pitchFamily="2" charset="0"/>
                <a:cs typeface="Ebrima" panose="02000000000000000000" pitchFamily="2" charset="0"/>
              </a:rPr>
              <a:t>Myotis </a:t>
            </a:r>
            <a:r>
              <a:rPr lang="en-US" sz="1200" i="1" dirty="0" err="1">
                <a:latin typeface="Ebrima" panose="02000000000000000000" pitchFamily="2" charset="0"/>
                <a:ea typeface="Ebrima" panose="02000000000000000000" pitchFamily="2" charset="0"/>
                <a:cs typeface="Ebrima" panose="02000000000000000000" pitchFamily="2" charset="0"/>
              </a:rPr>
              <a:t>yumanensis</a:t>
            </a:r>
            <a:r>
              <a:rPr lang="en-US" sz="1200" dirty="0">
                <a:latin typeface="Ebrima" panose="02000000000000000000" pitchFamily="2" charset="0"/>
                <a:ea typeface="Ebrima" panose="02000000000000000000" pitchFamily="2" charset="0"/>
                <a:cs typeface="Ebrima" panose="02000000000000000000" pitchFamily="2" charset="0"/>
              </a:rPr>
              <a:t>)</a:t>
            </a:r>
          </a:p>
        </p:txBody>
      </p:sp>
      <p:pic>
        <p:nvPicPr>
          <p:cNvPr id="33" name="Picture 32">
            <a:extLst>
              <a:ext uri="{FF2B5EF4-FFF2-40B4-BE49-F238E27FC236}">
                <a16:creationId xmlns:a16="http://schemas.microsoft.com/office/drawing/2014/main" id="{25DC93AE-DECC-42EA-9B62-6A1F08CB257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53184" y="913224"/>
            <a:ext cx="1541192" cy="1372678"/>
          </a:xfrm>
          <a:prstGeom prst="rect">
            <a:avLst/>
          </a:prstGeom>
          <a:ln>
            <a:solidFill>
              <a:schemeClr val="accent2">
                <a:lumMod val="75000"/>
              </a:schemeClr>
            </a:solidFill>
          </a:ln>
        </p:spPr>
      </p:pic>
      <p:sp>
        <p:nvSpPr>
          <p:cNvPr id="34" name="TextBox 33">
            <a:extLst>
              <a:ext uri="{FF2B5EF4-FFF2-40B4-BE49-F238E27FC236}">
                <a16:creationId xmlns:a16="http://schemas.microsoft.com/office/drawing/2014/main" id="{53E67E21-2AAD-4776-8BEE-C8568ED73D0D}"/>
              </a:ext>
            </a:extLst>
          </p:cNvPr>
          <p:cNvSpPr txBox="1"/>
          <p:nvPr/>
        </p:nvSpPr>
        <p:spPr>
          <a:xfrm>
            <a:off x="2779280" y="5814514"/>
            <a:ext cx="1839659" cy="492443"/>
          </a:xfrm>
          <a:prstGeom prst="rect">
            <a:avLst/>
          </a:prstGeom>
          <a:noFill/>
        </p:spPr>
        <p:txBody>
          <a:bodyPr wrap="square" rtlCol="0">
            <a:spAutoFit/>
          </a:bodyPr>
          <a:lstStyle/>
          <a:p>
            <a:pPr algn="ctr"/>
            <a:r>
              <a:rPr lang="en-US" sz="1200" dirty="0">
                <a:latin typeface="Ebrima" panose="02000000000000000000" pitchFamily="2" charset="0"/>
                <a:ea typeface="Ebrima" panose="02000000000000000000" pitchFamily="2" charset="0"/>
                <a:cs typeface="Ebrima" panose="02000000000000000000" pitchFamily="2" charset="0"/>
              </a:rPr>
              <a:t>Southeastern bat</a:t>
            </a:r>
          </a:p>
          <a:p>
            <a:pPr algn="ctr"/>
            <a:r>
              <a:rPr lang="en-US" sz="1200" dirty="0">
                <a:latin typeface="Ebrima" panose="02000000000000000000" pitchFamily="2" charset="0"/>
                <a:ea typeface="Ebrima" panose="02000000000000000000" pitchFamily="2" charset="0"/>
                <a:cs typeface="Ebrima" panose="02000000000000000000" pitchFamily="2" charset="0"/>
              </a:rPr>
              <a:t>(</a:t>
            </a:r>
            <a:r>
              <a:rPr lang="en-US" sz="1200" i="1" dirty="0">
                <a:latin typeface="Ebrima" panose="02000000000000000000" pitchFamily="2" charset="0"/>
                <a:ea typeface="Ebrima" panose="02000000000000000000" pitchFamily="2" charset="0"/>
                <a:cs typeface="Ebrima" panose="02000000000000000000" pitchFamily="2" charset="0"/>
              </a:rPr>
              <a:t>Myotis </a:t>
            </a:r>
            <a:r>
              <a:rPr lang="en-US" sz="1200" i="1" dirty="0" err="1">
                <a:latin typeface="Ebrima" panose="02000000000000000000" pitchFamily="2" charset="0"/>
                <a:ea typeface="Ebrima" panose="02000000000000000000" pitchFamily="2" charset="0"/>
                <a:cs typeface="Ebrima" panose="02000000000000000000" pitchFamily="2" charset="0"/>
              </a:rPr>
              <a:t>austroriparius</a:t>
            </a:r>
            <a:r>
              <a:rPr lang="en-US" sz="1400" dirty="0"/>
              <a:t>)</a:t>
            </a:r>
          </a:p>
        </p:txBody>
      </p:sp>
      <p:pic>
        <p:nvPicPr>
          <p:cNvPr id="35" name="Picture 3">
            <a:extLst>
              <a:ext uri="{FF2B5EF4-FFF2-40B4-BE49-F238E27FC236}">
                <a16:creationId xmlns:a16="http://schemas.microsoft.com/office/drawing/2014/main" id="{FCAF06DA-8F3A-43C8-A3E2-89E5F148470D}"/>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9752"/>
          <a:stretch/>
        </p:blipFill>
        <p:spPr bwMode="auto">
          <a:xfrm>
            <a:off x="7329903" y="2777562"/>
            <a:ext cx="1383276" cy="1239540"/>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extLst>
              <a:ext uri="{FF2B5EF4-FFF2-40B4-BE49-F238E27FC236}">
                <a16:creationId xmlns:a16="http://schemas.microsoft.com/office/drawing/2014/main" id="{D5EB2C3B-86AF-4CAC-8D4F-BFB681F1D560}"/>
              </a:ext>
            </a:extLst>
          </p:cNvPr>
          <p:cNvSpPr txBox="1"/>
          <p:nvPr/>
        </p:nvSpPr>
        <p:spPr>
          <a:xfrm>
            <a:off x="7381430" y="4002570"/>
            <a:ext cx="1196089" cy="461665"/>
          </a:xfrm>
          <a:prstGeom prst="rect">
            <a:avLst/>
          </a:prstGeom>
          <a:noFill/>
        </p:spPr>
        <p:txBody>
          <a:bodyPr wrap="square" rtlCol="0">
            <a:spAutoFit/>
          </a:bodyPr>
          <a:lstStyle/>
          <a:p>
            <a:pPr algn="ctr"/>
            <a:r>
              <a:rPr lang="en-US" sz="1200" dirty="0">
                <a:latin typeface="Ebrima" panose="02000000000000000000" pitchFamily="2" charset="0"/>
                <a:ea typeface="Ebrima" panose="02000000000000000000" pitchFamily="2" charset="0"/>
                <a:cs typeface="Ebrima" panose="02000000000000000000" pitchFamily="2" charset="0"/>
              </a:rPr>
              <a:t>Cave myotis</a:t>
            </a:r>
          </a:p>
          <a:p>
            <a:pPr algn="ctr"/>
            <a:r>
              <a:rPr lang="en-US" sz="1200" dirty="0">
                <a:latin typeface="Ebrima" panose="02000000000000000000" pitchFamily="2" charset="0"/>
                <a:ea typeface="Ebrima" panose="02000000000000000000" pitchFamily="2" charset="0"/>
                <a:cs typeface="Ebrima" panose="02000000000000000000" pitchFamily="2" charset="0"/>
              </a:rPr>
              <a:t>(</a:t>
            </a:r>
            <a:r>
              <a:rPr lang="en-US" sz="1200" i="1" dirty="0">
                <a:latin typeface="Ebrima" panose="02000000000000000000" pitchFamily="2" charset="0"/>
                <a:ea typeface="Ebrima" panose="02000000000000000000" pitchFamily="2" charset="0"/>
                <a:cs typeface="Ebrima" panose="02000000000000000000" pitchFamily="2" charset="0"/>
              </a:rPr>
              <a:t>Myotis </a:t>
            </a:r>
            <a:r>
              <a:rPr lang="en-US" sz="1200" i="1" dirty="0" err="1">
                <a:latin typeface="Ebrima" panose="02000000000000000000" pitchFamily="2" charset="0"/>
                <a:ea typeface="Ebrima" panose="02000000000000000000" pitchFamily="2" charset="0"/>
                <a:cs typeface="Ebrima" panose="02000000000000000000" pitchFamily="2" charset="0"/>
              </a:rPr>
              <a:t>velifer</a:t>
            </a:r>
            <a:r>
              <a:rPr lang="en-US" sz="1200" dirty="0">
                <a:latin typeface="Ebrima" panose="02000000000000000000" pitchFamily="2" charset="0"/>
                <a:ea typeface="Ebrima" panose="02000000000000000000" pitchFamily="2" charset="0"/>
                <a:cs typeface="Ebrima" panose="02000000000000000000" pitchFamily="2" charset="0"/>
              </a:rPr>
              <a:t>)</a:t>
            </a:r>
          </a:p>
        </p:txBody>
      </p:sp>
      <p:sp>
        <p:nvSpPr>
          <p:cNvPr id="37" name="TextBox 36">
            <a:extLst>
              <a:ext uri="{FF2B5EF4-FFF2-40B4-BE49-F238E27FC236}">
                <a16:creationId xmlns:a16="http://schemas.microsoft.com/office/drawing/2014/main" id="{8AA7CA62-F4C2-488F-A301-5111567C0ABF}"/>
              </a:ext>
            </a:extLst>
          </p:cNvPr>
          <p:cNvSpPr txBox="1"/>
          <p:nvPr/>
        </p:nvSpPr>
        <p:spPr>
          <a:xfrm>
            <a:off x="5122624" y="2242967"/>
            <a:ext cx="2057400" cy="461665"/>
          </a:xfrm>
          <a:prstGeom prst="rect">
            <a:avLst/>
          </a:prstGeom>
          <a:noFill/>
        </p:spPr>
        <p:txBody>
          <a:bodyPr wrap="square" rtlCol="0">
            <a:spAutoFit/>
          </a:bodyPr>
          <a:lstStyle/>
          <a:p>
            <a:pPr algn="ctr"/>
            <a:r>
              <a:rPr lang="en-US" sz="1200" dirty="0">
                <a:latin typeface="Ebrima" panose="02000000000000000000" pitchFamily="2" charset="0"/>
                <a:ea typeface="Ebrima" panose="02000000000000000000" pitchFamily="2" charset="0"/>
                <a:cs typeface="Ebrima" panose="02000000000000000000" pitchFamily="2" charset="0"/>
              </a:rPr>
              <a:t>Long-legged myotis</a:t>
            </a:r>
          </a:p>
          <a:p>
            <a:pPr algn="ctr"/>
            <a:r>
              <a:rPr lang="en-US" sz="1200" dirty="0">
                <a:latin typeface="Ebrima" panose="02000000000000000000" pitchFamily="2" charset="0"/>
                <a:ea typeface="Ebrima" panose="02000000000000000000" pitchFamily="2" charset="0"/>
                <a:cs typeface="Ebrima" panose="02000000000000000000" pitchFamily="2" charset="0"/>
              </a:rPr>
              <a:t>(</a:t>
            </a:r>
            <a:r>
              <a:rPr lang="en-US" sz="1200" i="1" dirty="0">
                <a:latin typeface="Ebrima" panose="02000000000000000000" pitchFamily="2" charset="0"/>
                <a:ea typeface="Ebrima" panose="02000000000000000000" pitchFamily="2" charset="0"/>
                <a:cs typeface="Ebrima" panose="02000000000000000000" pitchFamily="2" charset="0"/>
              </a:rPr>
              <a:t>Myotis </a:t>
            </a:r>
            <a:r>
              <a:rPr lang="en-US" sz="1200" i="1" dirty="0" err="1">
                <a:latin typeface="Ebrima" panose="02000000000000000000" pitchFamily="2" charset="0"/>
                <a:ea typeface="Ebrima" panose="02000000000000000000" pitchFamily="2" charset="0"/>
                <a:cs typeface="Ebrima" panose="02000000000000000000" pitchFamily="2" charset="0"/>
              </a:rPr>
              <a:t>volans</a:t>
            </a:r>
            <a:r>
              <a:rPr lang="en-US" sz="1200" dirty="0">
                <a:latin typeface="Ebrima" panose="02000000000000000000" pitchFamily="2" charset="0"/>
                <a:ea typeface="Ebrima" panose="02000000000000000000" pitchFamily="2" charset="0"/>
                <a:cs typeface="Ebrima" panose="02000000000000000000" pitchFamily="2" charset="0"/>
              </a:rPr>
              <a:t>)</a:t>
            </a:r>
          </a:p>
        </p:txBody>
      </p:sp>
      <p:sp>
        <p:nvSpPr>
          <p:cNvPr id="38" name="TextBox 37">
            <a:extLst>
              <a:ext uri="{FF2B5EF4-FFF2-40B4-BE49-F238E27FC236}">
                <a16:creationId xmlns:a16="http://schemas.microsoft.com/office/drawing/2014/main" id="{B8355CFC-B271-4FC9-A749-6868309F1179}"/>
              </a:ext>
            </a:extLst>
          </p:cNvPr>
          <p:cNvSpPr txBox="1"/>
          <p:nvPr/>
        </p:nvSpPr>
        <p:spPr>
          <a:xfrm>
            <a:off x="201438" y="2244995"/>
            <a:ext cx="1463983" cy="461665"/>
          </a:xfrm>
          <a:prstGeom prst="rect">
            <a:avLst/>
          </a:prstGeom>
          <a:noFill/>
        </p:spPr>
        <p:txBody>
          <a:bodyPr wrap="square" rtlCol="0">
            <a:spAutoFit/>
          </a:bodyPr>
          <a:lstStyle/>
          <a:p>
            <a:pPr algn="ctr"/>
            <a:r>
              <a:rPr lang="en-US" sz="1200" dirty="0">
                <a:latin typeface="Ebrima" panose="02000000000000000000" pitchFamily="2" charset="0"/>
                <a:ea typeface="Ebrima" panose="02000000000000000000" pitchFamily="2" charset="0"/>
                <a:cs typeface="Ebrima" panose="02000000000000000000" pitchFamily="2" charset="0"/>
              </a:rPr>
              <a:t>Little brown bat</a:t>
            </a:r>
          </a:p>
          <a:p>
            <a:pPr algn="ctr"/>
            <a:r>
              <a:rPr lang="en-US" sz="1200" dirty="0">
                <a:latin typeface="Ebrima" panose="02000000000000000000" pitchFamily="2" charset="0"/>
                <a:ea typeface="Ebrima" panose="02000000000000000000" pitchFamily="2" charset="0"/>
                <a:cs typeface="Ebrima" panose="02000000000000000000" pitchFamily="2" charset="0"/>
              </a:rPr>
              <a:t>(</a:t>
            </a:r>
            <a:r>
              <a:rPr lang="en-US" sz="1200" i="1" dirty="0">
                <a:latin typeface="Ebrima" panose="02000000000000000000" pitchFamily="2" charset="0"/>
                <a:ea typeface="Ebrima" panose="02000000000000000000" pitchFamily="2" charset="0"/>
                <a:cs typeface="Ebrima" panose="02000000000000000000" pitchFamily="2" charset="0"/>
              </a:rPr>
              <a:t>Myotis </a:t>
            </a:r>
            <a:r>
              <a:rPr lang="en-US" sz="1200" i="1" dirty="0" err="1">
                <a:latin typeface="Ebrima" panose="02000000000000000000" pitchFamily="2" charset="0"/>
                <a:ea typeface="Ebrima" panose="02000000000000000000" pitchFamily="2" charset="0"/>
                <a:cs typeface="Ebrima" panose="02000000000000000000" pitchFamily="2" charset="0"/>
              </a:rPr>
              <a:t>lucifugus</a:t>
            </a:r>
            <a:r>
              <a:rPr lang="en-US" sz="1200" dirty="0">
                <a:latin typeface="Ebrima" panose="02000000000000000000" pitchFamily="2" charset="0"/>
                <a:ea typeface="Ebrima" panose="02000000000000000000" pitchFamily="2" charset="0"/>
                <a:cs typeface="Ebrima" panose="02000000000000000000" pitchFamily="2" charset="0"/>
              </a:rPr>
              <a:t>)</a:t>
            </a:r>
          </a:p>
        </p:txBody>
      </p:sp>
      <p:sp>
        <p:nvSpPr>
          <p:cNvPr id="39" name="TextBox 38">
            <a:extLst>
              <a:ext uri="{FF2B5EF4-FFF2-40B4-BE49-F238E27FC236}">
                <a16:creationId xmlns:a16="http://schemas.microsoft.com/office/drawing/2014/main" id="{B66EFAC8-038D-41EC-BB29-38226B596027}"/>
              </a:ext>
            </a:extLst>
          </p:cNvPr>
          <p:cNvSpPr txBox="1"/>
          <p:nvPr/>
        </p:nvSpPr>
        <p:spPr>
          <a:xfrm>
            <a:off x="1133544" y="5840314"/>
            <a:ext cx="1726266" cy="461665"/>
          </a:xfrm>
          <a:prstGeom prst="rect">
            <a:avLst/>
          </a:prstGeom>
          <a:noFill/>
        </p:spPr>
        <p:txBody>
          <a:bodyPr wrap="square" rtlCol="0">
            <a:spAutoFit/>
          </a:bodyPr>
          <a:lstStyle/>
          <a:p>
            <a:pPr algn="ctr"/>
            <a:r>
              <a:rPr lang="en-US" sz="1100" dirty="0">
                <a:latin typeface="Ebrima" panose="02000000000000000000" pitchFamily="2" charset="0"/>
                <a:ea typeface="Ebrima" panose="02000000000000000000" pitchFamily="2" charset="0"/>
                <a:cs typeface="Ebrima" panose="02000000000000000000" pitchFamily="2" charset="0"/>
              </a:rPr>
              <a:t>Northern long-eared bat</a:t>
            </a:r>
          </a:p>
          <a:p>
            <a:pPr algn="ctr"/>
            <a:r>
              <a:rPr lang="en-US" sz="1100" dirty="0">
                <a:latin typeface="Ebrima" panose="02000000000000000000" pitchFamily="2" charset="0"/>
                <a:ea typeface="Ebrima" panose="02000000000000000000" pitchFamily="2" charset="0"/>
                <a:cs typeface="Ebrima" panose="02000000000000000000" pitchFamily="2" charset="0"/>
              </a:rPr>
              <a:t>(</a:t>
            </a:r>
            <a:r>
              <a:rPr lang="en-US" sz="1100" i="1" dirty="0">
                <a:latin typeface="Ebrima" panose="02000000000000000000" pitchFamily="2" charset="0"/>
                <a:ea typeface="Ebrima" panose="02000000000000000000" pitchFamily="2" charset="0"/>
                <a:cs typeface="Ebrima" panose="02000000000000000000" pitchFamily="2" charset="0"/>
              </a:rPr>
              <a:t>Myotis </a:t>
            </a:r>
            <a:r>
              <a:rPr lang="en-US" sz="1100" i="1" dirty="0" err="1">
                <a:latin typeface="Ebrima" panose="02000000000000000000" pitchFamily="2" charset="0"/>
                <a:ea typeface="Ebrima" panose="02000000000000000000" pitchFamily="2" charset="0"/>
                <a:cs typeface="Ebrima" panose="02000000000000000000" pitchFamily="2" charset="0"/>
              </a:rPr>
              <a:t>septentrionalis</a:t>
            </a:r>
            <a:r>
              <a:rPr lang="en-US" sz="1200" dirty="0">
                <a:latin typeface="Ebrima" panose="02000000000000000000" pitchFamily="2" charset="0"/>
                <a:ea typeface="Ebrima" panose="02000000000000000000" pitchFamily="2" charset="0"/>
                <a:cs typeface="Ebrima" panose="02000000000000000000" pitchFamily="2" charset="0"/>
              </a:rPr>
              <a:t>)</a:t>
            </a:r>
          </a:p>
        </p:txBody>
      </p:sp>
      <p:sp>
        <p:nvSpPr>
          <p:cNvPr id="40" name="TextBox 39">
            <a:extLst>
              <a:ext uri="{FF2B5EF4-FFF2-40B4-BE49-F238E27FC236}">
                <a16:creationId xmlns:a16="http://schemas.microsoft.com/office/drawing/2014/main" id="{53939181-A0F9-42B6-A667-9A0E91C342A6}"/>
              </a:ext>
            </a:extLst>
          </p:cNvPr>
          <p:cNvSpPr txBox="1"/>
          <p:nvPr/>
        </p:nvSpPr>
        <p:spPr>
          <a:xfrm>
            <a:off x="6151324" y="4862124"/>
            <a:ext cx="3004868" cy="1138773"/>
          </a:xfrm>
          <a:prstGeom prst="rect">
            <a:avLst/>
          </a:prstGeom>
          <a:noFill/>
        </p:spPr>
        <p:txBody>
          <a:bodyPr wrap="square" lIns="91440" tIns="45720" rIns="91440" bIns="45720" rtlCol="0" anchor="t">
            <a:spAutoFit/>
          </a:bodyPr>
          <a:lstStyle/>
          <a:p>
            <a:pPr algn="ctr"/>
            <a:r>
              <a:rPr lang="en-US" sz="1700" dirty="0">
                <a:solidFill>
                  <a:schemeClr val="accent1">
                    <a:lumMod val="50000"/>
                  </a:schemeClr>
                </a:solidFill>
                <a:latin typeface="Ebrima"/>
                <a:ea typeface="Ebrima"/>
                <a:cs typeface="Ebrima"/>
              </a:rPr>
              <a:t>It’s unknown what other western bat species will be impacted.</a:t>
            </a:r>
            <a:endParaRPr lang="en-US" sz="17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endParaRPr>
          </a:p>
          <a:p>
            <a:pPr algn="ctr"/>
            <a:endParaRPr lang="en-US" sz="1700" dirty="0">
              <a:solidFill>
                <a:schemeClr val="accent1">
                  <a:lumMod val="50000"/>
                </a:schemeClr>
              </a:solidFill>
              <a:latin typeface="Ebrima"/>
              <a:ea typeface="Ebrima"/>
              <a:cs typeface="Ebrima"/>
            </a:endParaRPr>
          </a:p>
        </p:txBody>
      </p:sp>
      <p:sp>
        <p:nvSpPr>
          <p:cNvPr id="41" name="TextBox 40">
            <a:extLst>
              <a:ext uri="{FF2B5EF4-FFF2-40B4-BE49-F238E27FC236}">
                <a16:creationId xmlns:a16="http://schemas.microsoft.com/office/drawing/2014/main" id="{067B520F-D2F3-426E-847B-76F03B05F598}"/>
              </a:ext>
            </a:extLst>
          </p:cNvPr>
          <p:cNvSpPr txBox="1"/>
          <p:nvPr/>
        </p:nvSpPr>
        <p:spPr>
          <a:xfrm>
            <a:off x="8291860" y="6225690"/>
            <a:ext cx="1219200" cy="215444"/>
          </a:xfrm>
          <a:prstGeom prst="rect">
            <a:avLst/>
          </a:prstGeom>
          <a:noFill/>
        </p:spPr>
        <p:txBody>
          <a:bodyPr wrap="square" rtlCol="0">
            <a:spAutoFit/>
          </a:bodyPr>
          <a:lstStyle/>
          <a:p>
            <a:r>
              <a:rPr lang="en-US" sz="800">
                <a:solidFill>
                  <a:schemeClr val="tx1">
                    <a:lumMod val="65000"/>
                    <a:lumOff val="35000"/>
                  </a:schemeClr>
                </a:solidFill>
              </a:rPr>
              <a:t>Photos: M. Tuttle</a:t>
            </a:r>
          </a:p>
        </p:txBody>
      </p:sp>
      <p:sp>
        <p:nvSpPr>
          <p:cNvPr id="42" name="TextBox 41">
            <a:extLst>
              <a:ext uri="{FF2B5EF4-FFF2-40B4-BE49-F238E27FC236}">
                <a16:creationId xmlns:a16="http://schemas.microsoft.com/office/drawing/2014/main" id="{115E3D7F-4526-4E39-8320-F8A609B83B9B}"/>
              </a:ext>
            </a:extLst>
          </p:cNvPr>
          <p:cNvSpPr txBox="1"/>
          <p:nvPr/>
        </p:nvSpPr>
        <p:spPr>
          <a:xfrm>
            <a:off x="-64745" y="4019317"/>
            <a:ext cx="1839659" cy="492443"/>
          </a:xfrm>
          <a:prstGeom prst="rect">
            <a:avLst/>
          </a:prstGeom>
          <a:noFill/>
        </p:spPr>
        <p:txBody>
          <a:bodyPr wrap="square" rtlCol="0">
            <a:spAutoFit/>
          </a:bodyPr>
          <a:lstStyle/>
          <a:p>
            <a:pPr algn="ctr"/>
            <a:r>
              <a:rPr lang="en-US" sz="1200" dirty="0">
                <a:latin typeface="Ebrima" panose="02000000000000000000" pitchFamily="2" charset="0"/>
                <a:ea typeface="Ebrima" panose="02000000000000000000" pitchFamily="2" charset="0"/>
                <a:cs typeface="Ebrima" panose="02000000000000000000" pitchFamily="2" charset="0"/>
              </a:rPr>
              <a:t>Fringed myotis</a:t>
            </a:r>
          </a:p>
          <a:p>
            <a:pPr algn="ctr"/>
            <a:r>
              <a:rPr lang="en-US" sz="1200" dirty="0">
                <a:latin typeface="Ebrima" panose="02000000000000000000" pitchFamily="2" charset="0"/>
                <a:ea typeface="Ebrima" panose="02000000000000000000" pitchFamily="2" charset="0"/>
                <a:cs typeface="Ebrima" panose="02000000000000000000" pitchFamily="2" charset="0"/>
              </a:rPr>
              <a:t>(</a:t>
            </a:r>
            <a:r>
              <a:rPr lang="en-US" sz="1200" i="1" dirty="0">
                <a:latin typeface="Ebrima" panose="02000000000000000000" pitchFamily="2" charset="0"/>
                <a:ea typeface="Ebrima" panose="02000000000000000000" pitchFamily="2" charset="0"/>
                <a:cs typeface="Ebrima" panose="02000000000000000000" pitchFamily="2" charset="0"/>
              </a:rPr>
              <a:t>Myotis </a:t>
            </a:r>
            <a:r>
              <a:rPr lang="en-US" sz="1200" i="1" dirty="0" err="1">
                <a:latin typeface="Ebrima" panose="02000000000000000000" pitchFamily="2" charset="0"/>
                <a:ea typeface="Ebrima" panose="02000000000000000000" pitchFamily="2" charset="0"/>
                <a:cs typeface="Ebrima" panose="02000000000000000000" pitchFamily="2" charset="0"/>
              </a:rPr>
              <a:t>thysanodes</a:t>
            </a:r>
            <a:r>
              <a:rPr lang="en-US" sz="1400" dirty="0"/>
              <a:t>)</a:t>
            </a:r>
          </a:p>
        </p:txBody>
      </p:sp>
      <p:sp>
        <p:nvSpPr>
          <p:cNvPr id="43" name="TextBox 42">
            <a:extLst>
              <a:ext uri="{FF2B5EF4-FFF2-40B4-BE49-F238E27FC236}">
                <a16:creationId xmlns:a16="http://schemas.microsoft.com/office/drawing/2014/main" id="{972A9D20-F62D-4679-AF62-3D830CC26717}"/>
              </a:ext>
            </a:extLst>
          </p:cNvPr>
          <p:cNvSpPr txBox="1"/>
          <p:nvPr/>
        </p:nvSpPr>
        <p:spPr>
          <a:xfrm>
            <a:off x="6997633" y="2290714"/>
            <a:ext cx="2043742" cy="492443"/>
          </a:xfrm>
          <a:prstGeom prst="rect">
            <a:avLst/>
          </a:prstGeom>
          <a:noFill/>
        </p:spPr>
        <p:txBody>
          <a:bodyPr wrap="square" rtlCol="0">
            <a:spAutoFit/>
          </a:bodyPr>
          <a:lstStyle/>
          <a:p>
            <a:pPr algn="ctr"/>
            <a:r>
              <a:rPr lang="en-US" sz="1200" dirty="0">
                <a:latin typeface="Ebrima" panose="02000000000000000000" pitchFamily="2" charset="0"/>
                <a:ea typeface="Ebrima" panose="02000000000000000000" pitchFamily="2" charset="0"/>
                <a:cs typeface="Ebrima" panose="02000000000000000000" pitchFamily="2" charset="0"/>
              </a:rPr>
              <a:t>Western long-eared myotis</a:t>
            </a:r>
          </a:p>
          <a:p>
            <a:pPr algn="ctr"/>
            <a:r>
              <a:rPr lang="en-US" sz="1200" dirty="0">
                <a:latin typeface="Ebrima" panose="02000000000000000000" pitchFamily="2" charset="0"/>
                <a:ea typeface="Ebrima" panose="02000000000000000000" pitchFamily="2" charset="0"/>
                <a:cs typeface="Ebrima" panose="02000000000000000000" pitchFamily="2" charset="0"/>
              </a:rPr>
              <a:t>(</a:t>
            </a:r>
            <a:r>
              <a:rPr lang="en-US" sz="1200" i="1" dirty="0">
                <a:latin typeface="Ebrima" panose="02000000000000000000" pitchFamily="2" charset="0"/>
                <a:ea typeface="Ebrima" panose="02000000000000000000" pitchFamily="2" charset="0"/>
                <a:cs typeface="Ebrima" panose="02000000000000000000" pitchFamily="2" charset="0"/>
              </a:rPr>
              <a:t>Myotis </a:t>
            </a:r>
            <a:r>
              <a:rPr lang="en-US" sz="1200" i="1" dirty="0" err="1">
                <a:latin typeface="Ebrima" panose="02000000000000000000" pitchFamily="2" charset="0"/>
                <a:ea typeface="Ebrima" panose="02000000000000000000" pitchFamily="2" charset="0"/>
                <a:cs typeface="Ebrima" panose="02000000000000000000" pitchFamily="2" charset="0"/>
              </a:rPr>
              <a:t>evotis</a:t>
            </a:r>
            <a:r>
              <a:rPr lang="en-US" sz="1400" dirty="0"/>
              <a:t>)</a:t>
            </a:r>
          </a:p>
        </p:txBody>
      </p:sp>
      <p:pic>
        <p:nvPicPr>
          <p:cNvPr id="5" name="Picture 4">
            <a:extLst>
              <a:ext uri="{FF2B5EF4-FFF2-40B4-BE49-F238E27FC236}">
                <a16:creationId xmlns:a16="http://schemas.microsoft.com/office/drawing/2014/main" id="{747C3A19-41C5-46FB-88BB-6C5734105D90}"/>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7159" r="27119" b="-1"/>
          <a:stretch/>
        </p:blipFill>
        <p:spPr>
          <a:xfrm>
            <a:off x="304403" y="2722179"/>
            <a:ext cx="1340930" cy="1297138"/>
          </a:xfrm>
          <a:prstGeom prst="rect">
            <a:avLst/>
          </a:prstGeom>
        </p:spPr>
      </p:pic>
      <p:pic>
        <p:nvPicPr>
          <p:cNvPr id="8" name="Picture 7">
            <a:extLst>
              <a:ext uri="{FF2B5EF4-FFF2-40B4-BE49-F238E27FC236}">
                <a16:creationId xmlns:a16="http://schemas.microsoft.com/office/drawing/2014/main" id="{4A9D4F3E-5EF9-4542-8E59-18BA9622E6F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31507" t="12388"/>
          <a:stretch/>
        </p:blipFill>
        <p:spPr>
          <a:xfrm>
            <a:off x="7081788" y="848758"/>
            <a:ext cx="1620500" cy="1428312"/>
          </a:xfrm>
          <a:prstGeom prst="rect">
            <a:avLst/>
          </a:prstGeom>
        </p:spPr>
      </p:pic>
    </p:spTree>
    <p:extLst>
      <p:ext uri="{BB962C8B-B14F-4D97-AF65-F5344CB8AC3E}">
        <p14:creationId xmlns:p14="http://schemas.microsoft.com/office/powerpoint/2010/main" val="152779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5"/>
                                        </p:tgtEl>
                                        <p:attrNameLst>
                                          <p:attrName>style.opacity</p:attrName>
                                        </p:attrNameLst>
                                      </p:cBhvr>
                                      <p:to>
                                        <p:strVal val="0.5"/>
                                      </p:to>
                                    </p:set>
                                    <p:animEffect filter="image" prLst="opacity: 0.5">
                                      <p:cBhvr rctx="IE">
                                        <p:cTn id="7" dur="indefinite"/>
                                        <p:tgtEl>
                                          <p:spTgt spid="35"/>
                                        </p:tgtEl>
                                      </p:cBhvr>
                                    </p:animEffect>
                                  </p:childTnLst>
                                </p:cTn>
                              </p:par>
                              <p:par>
                                <p:cTn id="8" presetID="9" presetClass="emph" presetSubtype="0" grpId="0" nodeType="withEffect">
                                  <p:stCondLst>
                                    <p:cond delay="0"/>
                                  </p:stCondLst>
                                  <p:childTnLst>
                                    <p:set>
                                      <p:cBhvr rctx="PPT">
                                        <p:cTn id="9" dur="indefinite"/>
                                        <p:tgtEl>
                                          <p:spTgt spid="36"/>
                                        </p:tgtEl>
                                        <p:attrNameLst>
                                          <p:attrName>style.opacity</p:attrName>
                                        </p:attrNameLst>
                                      </p:cBhvr>
                                      <p:to>
                                        <p:strVal val="0.5"/>
                                      </p:to>
                                    </p:set>
                                    <p:animEffect filter="image" prLst="opacity: 0.5">
                                      <p:cBhvr rctx="IE">
                                        <p:cTn id="10" dur="indefinite"/>
                                        <p:tgtEl>
                                          <p:spTgt spid="36"/>
                                        </p:tgtEl>
                                      </p:cBhvr>
                                    </p:animEffect>
                                  </p:childTnLst>
                                </p:cTn>
                              </p:par>
                              <p:par>
                                <p:cTn id="11" presetID="9" presetClass="emph" presetSubtype="0" nodeType="withEffect">
                                  <p:stCondLst>
                                    <p:cond delay="0"/>
                                  </p:stCondLst>
                                  <p:childTnLst>
                                    <p:set>
                                      <p:cBhvr rctx="PPT">
                                        <p:cTn id="12" dur="indefinite"/>
                                        <p:tgtEl>
                                          <p:spTgt spid="19"/>
                                        </p:tgtEl>
                                        <p:attrNameLst>
                                          <p:attrName>style.opacity</p:attrName>
                                        </p:attrNameLst>
                                      </p:cBhvr>
                                      <p:to>
                                        <p:strVal val="0.5"/>
                                      </p:to>
                                    </p:set>
                                    <p:animEffect filter="image" prLst="opacity: 0.5">
                                      <p:cBhvr rctx="IE">
                                        <p:cTn id="13" dur="indefinite"/>
                                        <p:tgtEl>
                                          <p:spTgt spid="19"/>
                                        </p:tgtEl>
                                      </p:cBhvr>
                                    </p:animEffect>
                                  </p:childTnLst>
                                </p:cTn>
                              </p:par>
                              <p:par>
                                <p:cTn id="14" presetID="9" presetClass="emph" presetSubtype="0" grpId="0" nodeType="withEffect">
                                  <p:stCondLst>
                                    <p:cond delay="0"/>
                                  </p:stCondLst>
                                  <p:childTnLst>
                                    <p:set>
                                      <p:cBhvr rctx="PPT">
                                        <p:cTn id="15" dur="indefinite"/>
                                        <p:tgtEl>
                                          <p:spTgt spid="27"/>
                                        </p:tgtEl>
                                        <p:attrNameLst>
                                          <p:attrName>style.opacity</p:attrName>
                                        </p:attrNameLst>
                                      </p:cBhvr>
                                      <p:to>
                                        <p:strVal val="0.5"/>
                                      </p:to>
                                    </p:set>
                                    <p:animEffect filter="image" prLst="opacity: 0.5">
                                      <p:cBhvr rctx="IE">
                                        <p:cTn id="16" dur="indefinite"/>
                                        <p:tgtEl>
                                          <p:spTgt spid="27"/>
                                        </p:tgtEl>
                                      </p:cBhvr>
                                    </p:animEffect>
                                  </p:childTnLst>
                                </p:cTn>
                              </p:par>
                              <p:par>
                                <p:cTn id="17" presetID="9" presetClass="emph" presetSubtype="0" grpId="0" nodeType="withEffect">
                                  <p:stCondLst>
                                    <p:cond delay="0"/>
                                  </p:stCondLst>
                                  <p:childTnLst>
                                    <p:set>
                                      <p:cBhvr rctx="PPT">
                                        <p:cTn id="18" dur="indefinite"/>
                                        <p:tgtEl>
                                          <p:spTgt spid="28"/>
                                        </p:tgtEl>
                                        <p:attrNameLst>
                                          <p:attrName>style.opacity</p:attrName>
                                        </p:attrNameLst>
                                      </p:cBhvr>
                                      <p:to>
                                        <p:strVal val="0.5"/>
                                      </p:to>
                                    </p:set>
                                    <p:animEffect filter="image" prLst="opacity: 0.5">
                                      <p:cBhvr rctx="IE">
                                        <p:cTn id="19" dur="indefinite"/>
                                        <p:tgtEl>
                                          <p:spTgt spid="28"/>
                                        </p:tgtEl>
                                      </p:cBhvr>
                                    </p:animEffect>
                                  </p:childTnLst>
                                </p:cTn>
                              </p:par>
                              <p:par>
                                <p:cTn id="20" presetID="9" presetClass="emph" presetSubtype="0" nodeType="withEffect">
                                  <p:stCondLst>
                                    <p:cond delay="0"/>
                                  </p:stCondLst>
                                  <p:childTnLst>
                                    <p:set>
                                      <p:cBhvr rctx="PPT">
                                        <p:cTn id="21" dur="indefinite"/>
                                        <p:tgtEl>
                                          <p:spTgt spid="20"/>
                                        </p:tgtEl>
                                        <p:attrNameLst>
                                          <p:attrName>style.opacity</p:attrName>
                                        </p:attrNameLst>
                                      </p:cBhvr>
                                      <p:to>
                                        <p:strVal val="0.5"/>
                                      </p:to>
                                    </p:set>
                                    <p:animEffect filter="image" prLst="opacity: 0.5">
                                      <p:cBhvr rctx="IE">
                                        <p:cTn id="22" dur="indefinite"/>
                                        <p:tgtEl>
                                          <p:spTgt spid="20"/>
                                        </p:tgtEl>
                                      </p:cBhvr>
                                    </p:animEffect>
                                  </p:childTnLst>
                                </p:cTn>
                              </p:par>
                              <p:par>
                                <p:cTn id="23" presetID="9" presetClass="emph" presetSubtype="0" nodeType="withEffect">
                                  <p:stCondLst>
                                    <p:cond delay="0"/>
                                  </p:stCondLst>
                                  <p:childTnLst>
                                    <p:set>
                                      <p:cBhvr rctx="PPT">
                                        <p:cTn id="24" dur="indefinite"/>
                                        <p:tgtEl>
                                          <p:spTgt spid="25"/>
                                        </p:tgtEl>
                                        <p:attrNameLst>
                                          <p:attrName>style.opacity</p:attrName>
                                        </p:attrNameLst>
                                      </p:cBhvr>
                                      <p:to>
                                        <p:strVal val="0.5"/>
                                      </p:to>
                                    </p:set>
                                    <p:animEffect filter="image" prLst="opacity: 0.5">
                                      <p:cBhvr rctx="IE">
                                        <p:cTn id="25" dur="indefinite"/>
                                        <p:tgtEl>
                                          <p:spTgt spid="25"/>
                                        </p:tgtEl>
                                      </p:cBhvr>
                                    </p:animEffect>
                                  </p:childTnLst>
                                </p:cTn>
                              </p:par>
                              <p:par>
                                <p:cTn id="26" presetID="9" presetClass="emph" presetSubtype="0" grpId="0" nodeType="withEffect">
                                  <p:stCondLst>
                                    <p:cond delay="0"/>
                                  </p:stCondLst>
                                  <p:childTnLst>
                                    <p:set>
                                      <p:cBhvr rctx="PPT">
                                        <p:cTn id="27" dur="indefinite"/>
                                        <p:tgtEl>
                                          <p:spTgt spid="30"/>
                                        </p:tgtEl>
                                        <p:attrNameLst>
                                          <p:attrName>style.opacity</p:attrName>
                                        </p:attrNameLst>
                                      </p:cBhvr>
                                      <p:to>
                                        <p:strVal val="0.5"/>
                                      </p:to>
                                    </p:set>
                                    <p:animEffect filter="image" prLst="opacity: 0.5">
                                      <p:cBhvr rctx="IE">
                                        <p:cTn id="28" dur="indefinite"/>
                                        <p:tgtEl>
                                          <p:spTgt spid="30"/>
                                        </p:tgtEl>
                                      </p:cBhvr>
                                    </p:animEffect>
                                  </p:childTnLst>
                                </p:cTn>
                              </p:par>
                              <p:par>
                                <p:cTn id="29" presetID="9" presetClass="emph" presetSubtype="0" grpId="0" nodeType="withEffect">
                                  <p:stCondLst>
                                    <p:cond delay="0"/>
                                  </p:stCondLst>
                                  <p:childTnLst>
                                    <p:set>
                                      <p:cBhvr rctx="PPT">
                                        <p:cTn id="30" dur="indefinite"/>
                                        <p:tgtEl>
                                          <p:spTgt spid="34"/>
                                        </p:tgtEl>
                                        <p:attrNameLst>
                                          <p:attrName>style.opacity</p:attrName>
                                        </p:attrNameLst>
                                      </p:cBhvr>
                                      <p:to>
                                        <p:strVal val="0.5"/>
                                      </p:to>
                                    </p:set>
                                    <p:animEffect filter="image" prLst="opacity: 0.5">
                                      <p:cBhvr rctx="IE">
                                        <p:cTn id="31" dur="indefinite"/>
                                        <p:tgtEl>
                                          <p:spTgt spid="34"/>
                                        </p:tgtEl>
                                      </p:cBhvr>
                                    </p:animEffect>
                                  </p:childTnLst>
                                </p:cTn>
                              </p:par>
                              <p:par>
                                <p:cTn id="32" presetID="9" presetClass="emph" presetSubtype="0" nodeType="withEffect">
                                  <p:stCondLst>
                                    <p:cond delay="0"/>
                                  </p:stCondLst>
                                  <p:childTnLst>
                                    <p:set>
                                      <p:cBhvr rctx="PPT">
                                        <p:cTn id="33" dur="indefinite"/>
                                        <p:tgtEl>
                                          <p:spTgt spid="17"/>
                                        </p:tgtEl>
                                        <p:attrNameLst>
                                          <p:attrName>style.opacity</p:attrName>
                                        </p:attrNameLst>
                                      </p:cBhvr>
                                      <p:to>
                                        <p:strVal val="0.5"/>
                                      </p:to>
                                    </p:set>
                                    <p:animEffect filter="image" prLst="opacity: 0.5">
                                      <p:cBhvr rctx="IE">
                                        <p:cTn id="34" dur="indefinite"/>
                                        <p:tgtEl>
                                          <p:spTgt spid="17"/>
                                        </p:tgtEl>
                                      </p:cBhvr>
                                    </p:animEffect>
                                  </p:childTnLst>
                                </p:cTn>
                              </p:par>
                              <p:par>
                                <p:cTn id="35" presetID="9" presetClass="emph" presetSubtype="0" grpId="0" nodeType="withEffect">
                                  <p:stCondLst>
                                    <p:cond delay="0"/>
                                  </p:stCondLst>
                                  <p:childTnLst>
                                    <p:set>
                                      <p:cBhvr rctx="PPT">
                                        <p:cTn id="36" dur="indefinite"/>
                                        <p:tgtEl>
                                          <p:spTgt spid="26"/>
                                        </p:tgtEl>
                                        <p:attrNameLst>
                                          <p:attrName>style.opacity</p:attrName>
                                        </p:attrNameLst>
                                      </p:cBhvr>
                                      <p:to>
                                        <p:strVal val="0.5"/>
                                      </p:to>
                                    </p:set>
                                    <p:animEffect filter="image" prLst="opacity: 0.5">
                                      <p:cBhvr rctx="IE">
                                        <p:cTn id="37" dur="indefinite"/>
                                        <p:tgtEl>
                                          <p:spTgt spid="26"/>
                                        </p:tgtEl>
                                      </p:cBhvr>
                                    </p:animEffect>
                                  </p:childTnLst>
                                </p:cTn>
                              </p:par>
                              <p:par>
                                <p:cTn id="38" presetID="9" presetClass="emph" presetSubtype="0" nodeType="withEffect">
                                  <p:stCondLst>
                                    <p:cond delay="0"/>
                                  </p:stCondLst>
                                  <p:childTnLst>
                                    <p:set>
                                      <p:cBhvr rctx="PPT">
                                        <p:cTn id="39" dur="indefinite"/>
                                        <p:tgtEl>
                                          <p:spTgt spid="13"/>
                                        </p:tgtEl>
                                        <p:attrNameLst>
                                          <p:attrName>style.opacity</p:attrName>
                                        </p:attrNameLst>
                                      </p:cBhvr>
                                      <p:to>
                                        <p:strVal val="0.5"/>
                                      </p:to>
                                    </p:set>
                                    <p:animEffect filter="image" prLst="opacity: 0.5">
                                      <p:cBhvr rctx="IE">
                                        <p:cTn id="40" dur="indefinite"/>
                                        <p:tgtEl>
                                          <p:spTgt spid="13"/>
                                        </p:tgtEl>
                                      </p:cBhvr>
                                    </p:animEffect>
                                  </p:childTnLst>
                                </p:cTn>
                              </p:par>
                              <p:par>
                                <p:cTn id="41" presetID="9" presetClass="emph" presetSubtype="0" nodeType="withEffect">
                                  <p:stCondLst>
                                    <p:cond delay="0"/>
                                  </p:stCondLst>
                                  <p:childTnLst>
                                    <p:set>
                                      <p:cBhvr rctx="PPT">
                                        <p:cTn id="42" dur="indefinite"/>
                                        <p:tgtEl>
                                          <p:spTgt spid="16"/>
                                        </p:tgtEl>
                                        <p:attrNameLst>
                                          <p:attrName>style.opacity</p:attrName>
                                        </p:attrNameLst>
                                      </p:cBhvr>
                                      <p:to>
                                        <p:strVal val="0.5"/>
                                      </p:to>
                                    </p:set>
                                    <p:animEffect filter="image" prLst="opacity: 0.5">
                                      <p:cBhvr rctx="IE">
                                        <p:cTn id="43" dur="indefinite"/>
                                        <p:tgtEl>
                                          <p:spTgt spid="16"/>
                                        </p:tgtEl>
                                      </p:cBhvr>
                                    </p:animEffect>
                                  </p:childTnLst>
                                </p:cTn>
                              </p:par>
                              <p:par>
                                <p:cTn id="44" presetID="9" presetClass="emph" presetSubtype="0" grpId="0" nodeType="withEffect">
                                  <p:stCondLst>
                                    <p:cond delay="0"/>
                                  </p:stCondLst>
                                  <p:childTnLst>
                                    <p:set>
                                      <p:cBhvr rctx="PPT">
                                        <p:cTn id="45" dur="indefinite"/>
                                        <p:tgtEl>
                                          <p:spTgt spid="39"/>
                                        </p:tgtEl>
                                        <p:attrNameLst>
                                          <p:attrName>style.opacity</p:attrName>
                                        </p:attrNameLst>
                                      </p:cBhvr>
                                      <p:to>
                                        <p:strVal val="0.5"/>
                                      </p:to>
                                    </p:set>
                                    <p:animEffect filter="image" prLst="opacity: 0.5">
                                      <p:cBhvr rctx="IE">
                                        <p:cTn id="46" dur="indefinite"/>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9" presetClass="emph" presetSubtype="0" grpId="0" nodeType="withEffect">
                                  <p:stCondLst>
                                    <p:cond delay="0"/>
                                  </p:stCondLst>
                                  <p:childTnLst>
                                    <p:set>
                                      <p:cBhvr rctx="PPT">
                                        <p:cTn id="52" dur="indefinite"/>
                                        <p:tgtEl>
                                          <p:spTgt spid="42"/>
                                        </p:tgtEl>
                                        <p:attrNameLst>
                                          <p:attrName>style.opacity</p:attrName>
                                        </p:attrNameLst>
                                      </p:cBhvr>
                                      <p:to>
                                        <p:strVal val="0.5"/>
                                      </p:to>
                                    </p:set>
                                    <p:animEffect filter="image" prLst="opacity: 0.5">
                                      <p:cBhvr rctx="IE">
                                        <p:cTn id="53" dur="indefinite"/>
                                        <p:tgtEl>
                                          <p:spTgt spid="42"/>
                                        </p:tgtEl>
                                      </p:cBhvr>
                                    </p:animEffect>
                                  </p:childTnLst>
                                </p:cTn>
                              </p:par>
                              <p:par>
                                <p:cTn id="54" presetID="9" presetClass="emph" presetSubtype="0" grpId="0" nodeType="withEffect">
                                  <p:stCondLst>
                                    <p:cond delay="0"/>
                                  </p:stCondLst>
                                  <p:childTnLst>
                                    <p:set>
                                      <p:cBhvr rctx="PPT">
                                        <p:cTn id="55" dur="indefinite"/>
                                        <p:tgtEl>
                                          <p:spTgt spid="43"/>
                                        </p:tgtEl>
                                        <p:attrNameLst>
                                          <p:attrName>style.opacity</p:attrName>
                                        </p:attrNameLst>
                                      </p:cBhvr>
                                      <p:to>
                                        <p:strVal val="0.5"/>
                                      </p:to>
                                    </p:set>
                                    <p:animEffect filter="image" prLst="opacity: 0.5">
                                      <p:cBhvr rctx="IE">
                                        <p:cTn id="56" dur="indefinite"/>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0" grpId="0"/>
      <p:bldP spid="34" grpId="0"/>
      <p:bldP spid="36" grpId="0"/>
      <p:bldP spid="39" grpId="0"/>
      <p:bldP spid="40" grpId="0"/>
      <p:bldP spid="42"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27082" y="109783"/>
            <a:ext cx="4851662" cy="914400"/>
          </a:xfrm>
        </p:spPr>
        <p:txBody>
          <a:bodyPr>
            <a:normAutofit fontScale="90000"/>
          </a:bodyPr>
          <a:lstStyle/>
          <a:p>
            <a:r>
              <a:rPr lang="en-US" sz="2800" dirty="0">
                <a:latin typeface="Rockwell"/>
              </a:rPr>
              <a:t>6 Species Confirmed to carry </a:t>
            </a:r>
            <a:r>
              <a:rPr lang="en-US" sz="2800" i="1" dirty="0">
                <a:latin typeface="Rockwell"/>
              </a:rPr>
              <a:t>Pseudogymnoascus </a:t>
            </a:r>
            <a:r>
              <a:rPr lang="en-US" sz="2800" i="1" dirty="0" err="1">
                <a:latin typeface="Rockwell"/>
              </a:rPr>
              <a:t>destructans</a:t>
            </a:r>
            <a:r>
              <a:rPr lang="en-US" sz="4000" dirty="0">
                <a:latin typeface="Rockwell"/>
              </a:rPr>
              <a:t> </a:t>
            </a:r>
            <a:endParaRPr lang="en-US" sz="3900" dirty="0"/>
          </a:p>
        </p:txBody>
      </p:sp>
      <p:sp>
        <p:nvSpPr>
          <p:cNvPr id="43" name="TextBox 42">
            <a:extLst>
              <a:ext uri="{FF2B5EF4-FFF2-40B4-BE49-F238E27FC236}">
                <a16:creationId xmlns:a16="http://schemas.microsoft.com/office/drawing/2014/main" id="{96A70EA0-E54E-4998-8D36-36E6C38B1087}"/>
              </a:ext>
            </a:extLst>
          </p:cNvPr>
          <p:cNvSpPr txBox="1"/>
          <p:nvPr/>
        </p:nvSpPr>
        <p:spPr>
          <a:xfrm>
            <a:off x="278674" y="5378608"/>
            <a:ext cx="3048000" cy="461665"/>
          </a:xfrm>
          <a:prstGeom prst="rect">
            <a:avLst/>
          </a:prstGeom>
          <a:noFill/>
        </p:spPr>
        <p:txBody>
          <a:bodyPr wrap="square" rtlCol="0">
            <a:spAutoFit/>
          </a:bodyPr>
          <a:lstStyle/>
          <a:p>
            <a:pPr algn="ctr"/>
            <a:r>
              <a:rPr lang="en-US" sz="1200">
                <a:latin typeface="Ebrima" panose="02000000000000000000" pitchFamily="2" charset="0"/>
                <a:ea typeface="Ebrima" panose="02000000000000000000" pitchFamily="2" charset="0"/>
                <a:cs typeface="Ebrima" panose="02000000000000000000" pitchFamily="2" charset="0"/>
              </a:rPr>
              <a:t>Western small-footed </a:t>
            </a:r>
            <a:r>
              <a:rPr lang="en-US" sz="1200" err="1">
                <a:latin typeface="Ebrima" panose="02000000000000000000" pitchFamily="2" charset="0"/>
                <a:ea typeface="Ebrima" panose="02000000000000000000" pitchFamily="2" charset="0"/>
                <a:cs typeface="Ebrima" panose="02000000000000000000" pitchFamily="2" charset="0"/>
              </a:rPr>
              <a:t>myotis</a:t>
            </a:r>
            <a:endParaRPr lang="en-US" sz="1200">
              <a:latin typeface="Ebrima" panose="02000000000000000000" pitchFamily="2" charset="0"/>
              <a:ea typeface="Ebrima" panose="02000000000000000000" pitchFamily="2" charset="0"/>
              <a:cs typeface="Ebrima" panose="02000000000000000000" pitchFamily="2" charset="0"/>
            </a:endParaRPr>
          </a:p>
          <a:p>
            <a:pPr algn="ctr"/>
            <a:r>
              <a:rPr lang="en-US" sz="1200">
                <a:latin typeface="Ebrima" panose="02000000000000000000" pitchFamily="2" charset="0"/>
                <a:ea typeface="Ebrima" panose="02000000000000000000" pitchFamily="2" charset="0"/>
                <a:cs typeface="Ebrima" panose="02000000000000000000" pitchFamily="2" charset="0"/>
              </a:rPr>
              <a:t>(</a:t>
            </a:r>
            <a:r>
              <a:rPr lang="en-US" sz="1200" i="1" err="1">
                <a:latin typeface="Ebrima" panose="02000000000000000000" pitchFamily="2" charset="0"/>
                <a:ea typeface="Ebrima" panose="02000000000000000000" pitchFamily="2" charset="0"/>
                <a:cs typeface="Ebrima" panose="02000000000000000000" pitchFamily="2" charset="0"/>
              </a:rPr>
              <a:t>Myotis</a:t>
            </a:r>
            <a:r>
              <a:rPr lang="en-US" sz="1200" i="1">
                <a:latin typeface="Ebrima" panose="02000000000000000000" pitchFamily="2" charset="0"/>
                <a:ea typeface="Ebrima" panose="02000000000000000000" pitchFamily="2" charset="0"/>
                <a:cs typeface="Ebrima" panose="02000000000000000000" pitchFamily="2" charset="0"/>
              </a:rPr>
              <a:t> </a:t>
            </a:r>
            <a:r>
              <a:rPr lang="en-US" sz="1200" i="1" err="1">
                <a:latin typeface="Ebrima" panose="02000000000000000000" pitchFamily="2" charset="0"/>
                <a:ea typeface="Ebrima" panose="02000000000000000000" pitchFamily="2" charset="0"/>
                <a:cs typeface="Ebrima" panose="02000000000000000000" pitchFamily="2" charset="0"/>
              </a:rPr>
              <a:t>ciliolabrum</a:t>
            </a:r>
            <a:r>
              <a:rPr lang="en-US" sz="1200">
                <a:latin typeface="Ebrima" panose="02000000000000000000" pitchFamily="2" charset="0"/>
                <a:ea typeface="Ebrima" panose="02000000000000000000" pitchFamily="2" charset="0"/>
                <a:cs typeface="Ebrima" panose="02000000000000000000" pitchFamily="2" charset="0"/>
              </a:rPr>
              <a:t>)</a:t>
            </a:r>
          </a:p>
        </p:txBody>
      </p:sp>
      <p:sp>
        <p:nvSpPr>
          <p:cNvPr id="44" name="TextBox 43">
            <a:extLst>
              <a:ext uri="{FF2B5EF4-FFF2-40B4-BE49-F238E27FC236}">
                <a16:creationId xmlns:a16="http://schemas.microsoft.com/office/drawing/2014/main" id="{2E10874C-8F11-45DB-B8E4-461A11C1FB1F}"/>
              </a:ext>
            </a:extLst>
          </p:cNvPr>
          <p:cNvSpPr txBox="1"/>
          <p:nvPr/>
        </p:nvSpPr>
        <p:spPr>
          <a:xfrm>
            <a:off x="829625" y="2906392"/>
            <a:ext cx="2057400" cy="461665"/>
          </a:xfrm>
          <a:prstGeom prst="rect">
            <a:avLst/>
          </a:prstGeom>
          <a:noFill/>
        </p:spPr>
        <p:txBody>
          <a:bodyPr wrap="square" rtlCol="0">
            <a:spAutoFit/>
          </a:bodyPr>
          <a:lstStyle/>
          <a:p>
            <a:pPr algn="ctr"/>
            <a:r>
              <a:rPr lang="en-US" sz="1200">
                <a:latin typeface="Ebrima" panose="02000000000000000000" pitchFamily="2" charset="0"/>
                <a:ea typeface="Ebrima" panose="02000000000000000000" pitchFamily="2" charset="0"/>
                <a:cs typeface="Ebrima" panose="02000000000000000000" pitchFamily="2" charset="0"/>
              </a:rPr>
              <a:t>Eastern red bat</a:t>
            </a:r>
          </a:p>
          <a:p>
            <a:pPr algn="ctr"/>
            <a:r>
              <a:rPr lang="en-US" sz="1200">
                <a:latin typeface="Ebrima" panose="02000000000000000000" pitchFamily="2" charset="0"/>
                <a:ea typeface="Ebrima" panose="02000000000000000000" pitchFamily="2" charset="0"/>
                <a:cs typeface="Ebrima" panose="02000000000000000000" pitchFamily="2" charset="0"/>
              </a:rPr>
              <a:t>(</a:t>
            </a:r>
            <a:r>
              <a:rPr lang="en-US" sz="1200" i="1" err="1">
                <a:latin typeface="Ebrima" panose="02000000000000000000" pitchFamily="2" charset="0"/>
                <a:ea typeface="Ebrima" panose="02000000000000000000" pitchFamily="2" charset="0"/>
                <a:cs typeface="Ebrima" panose="02000000000000000000" pitchFamily="2" charset="0"/>
              </a:rPr>
              <a:t>Lasiurus</a:t>
            </a:r>
            <a:r>
              <a:rPr lang="en-US" sz="1200" i="1">
                <a:latin typeface="Ebrima" panose="02000000000000000000" pitchFamily="2" charset="0"/>
                <a:ea typeface="Ebrima" panose="02000000000000000000" pitchFamily="2" charset="0"/>
                <a:cs typeface="Ebrima" panose="02000000000000000000" pitchFamily="2" charset="0"/>
              </a:rPr>
              <a:t> borealis</a:t>
            </a:r>
            <a:r>
              <a:rPr lang="en-US" sz="1200">
                <a:latin typeface="Ebrima" panose="02000000000000000000" pitchFamily="2" charset="0"/>
                <a:ea typeface="Ebrima" panose="02000000000000000000" pitchFamily="2" charset="0"/>
                <a:cs typeface="Ebrima" panose="02000000000000000000" pitchFamily="2" charset="0"/>
              </a:rPr>
              <a:t>)</a:t>
            </a:r>
          </a:p>
        </p:txBody>
      </p:sp>
      <p:sp>
        <p:nvSpPr>
          <p:cNvPr id="45" name="TextBox 44">
            <a:extLst>
              <a:ext uri="{FF2B5EF4-FFF2-40B4-BE49-F238E27FC236}">
                <a16:creationId xmlns:a16="http://schemas.microsoft.com/office/drawing/2014/main" id="{422F9113-27BA-4497-8CAF-B5F8904A2C45}"/>
              </a:ext>
            </a:extLst>
          </p:cNvPr>
          <p:cNvSpPr txBox="1"/>
          <p:nvPr/>
        </p:nvSpPr>
        <p:spPr>
          <a:xfrm>
            <a:off x="3446682" y="5350429"/>
            <a:ext cx="1995909" cy="461665"/>
          </a:xfrm>
          <a:prstGeom prst="rect">
            <a:avLst/>
          </a:prstGeom>
          <a:noFill/>
        </p:spPr>
        <p:txBody>
          <a:bodyPr wrap="square" rtlCol="0">
            <a:spAutoFit/>
          </a:bodyPr>
          <a:lstStyle/>
          <a:p>
            <a:pPr algn="ctr"/>
            <a:r>
              <a:rPr lang="en-US" sz="1200">
                <a:latin typeface="Ebrima" panose="02000000000000000000" pitchFamily="2" charset="0"/>
                <a:ea typeface="Ebrima" panose="02000000000000000000" pitchFamily="2" charset="0"/>
                <a:cs typeface="Ebrima" panose="02000000000000000000" pitchFamily="2" charset="0"/>
              </a:rPr>
              <a:t>Silver-haired bat</a:t>
            </a:r>
          </a:p>
          <a:p>
            <a:pPr algn="ctr"/>
            <a:r>
              <a:rPr lang="en-US" sz="1200">
                <a:latin typeface="Ebrima" panose="02000000000000000000" pitchFamily="2" charset="0"/>
                <a:ea typeface="Ebrima" panose="02000000000000000000" pitchFamily="2" charset="0"/>
                <a:cs typeface="Ebrima" panose="02000000000000000000" pitchFamily="2" charset="0"/>
              </a:rPr>
              <a:t>(</a:t>
            </a:r>
            <a:r>
              <a:rPr lang="en-US" sz="1200" i="1" err="1">
                <a:latin typeface="Ebrima" panose="02000000000000000000" pitchFamily="2" charset="0"/>
                <a:ea typeface="Ebrima" panose="02000000000000000000" pitchFamily="2" charset="0"/>
                <a:cs typeface="Ebrima" panose="02000000000000000000" pitchFamily="2" charset="0"/>
              </a:rPr>
              <a:t>Lasionycteris</a:t>
            </a:r>
            <a:r>
              <a:rPr lang="en-US" sz="1200" i="1">
                <a:latin typeface="Ebrima" panose="02000000000000000000" pitchFamily="2" charset="0"/>
                <a:ea typeface="Ebrima" panose="02000000000000000000" pitchFamily="2" charset="0"/>
                <a:cs typeface="Ebrima" panose="02000000000000000000" pitchFamily="2" charset="0"/>
              </a:rPr>
              <a:t> </a:t>
            </a:r>
            <a:r>
              <a:rPr lang="en-US" sz="1200" i="1" err="1">
                <a:latin typeface="Ebrima" panose="02000000000000000000" pitchFamily="2" charset="0"/>
                <a:ea typeface="Ebrima" panose="02000000000000000000" pitchFamily="2" charset="0"/>
                <a:cs typeface="Ebrima" panose="02000000000000000000" pitchFamily="2" charset="0"/>
              </a:rPr>
              <a:t>noctivagans</a:t>
            </a:r>
            <a:r>
              <a:rPr lang="en-US" sz="1200">
                <a:latin typeface="Ebrima" panose="02000000000000000000" pitchFamily="2" charset="0"/>
                <a:ea typeface="Ebrima" panose="02000000000000000000" pitchFamily="2" charset="0"/>
                <a:cs typeface="Ebrima" panose="02000000000000000000" pitchFamily="2" charset="0"/>
              </a:rPr>
              <a:t>)</a:t>
            </a:r>
          </a:p>
        </p:txBody>
      </p:sp>
      <p:sp>
        <p:nvSpPr>
          <p:cNvPr id="46" name="TextBox 45">
            <a:extLst>
              <a:ext uri="{FF2B5EF4-FFF2-40B4-BE49-F238E27FC236}">
                <a16:creationId xmlns:a16="http://schemas.microsoft.com/office/drawing/2014/main" id="{4492DE28-0F76-4F63-B91D-56C54B3D1707}"/>
              </a:ext>
            </a:extLst>
          </p:cNvPr>
          <p:cNvSpPr txBox="1"/>
          <p:nvPr/>
        </p:nvSpPr>
        <p:spPr>
          <a:xfrm>
            <a:off x="3059345" y="2891135"/>
            <a:ext cx="2694110" cy="461665"/>
          </a:xfrm>
          <a:prstGeom prst="rect">
            <a:avLst/>
          </a:prstGeom>
          <a:noFill/>
        </p:spPr>
        <p:txBody>
          <a:bodyPr wrap="square" rtlCol="0">
            <a:spAutoFit/>
          </a:bodyPr>
          <a:lstStyle/>
          <a:p>
            <a:pPr algn="ctr"/>
            <a:r>
              <a:rPr lang="en-US" sz="1200" err="1">
                <a:latin typeface="Ebrima" panose="02000000000000000000" pitchFamily="2" charset="0"/>
                <a:ea typeface="Ebrima" panose="02000000000000000000" pitchFamily="2" charset="0"/>
                <a:cs typeface="Ebrima" panose="02000000000000000000" pitchFamily="2" charset="0"/>
              </a:rPr>
              <a:t>Rafinesque’s</a:t>
            </a:r>
            <a:r>
              <a:rPr lang="en-US" sz="1200">
                <a:latin typeface="Ebrima" panose="02000000000000000000" pitchFamily="2" charset="0"/>
                <a:ea typeface="Ebrima" panose="02000000000000000000" pitchFamily="2" charset="0"/>
                <a:cs typeface="Ebrima" panose="02000000000000000000" pitchFamily="2" charset="0"/>
              </a:rPr>
              <a:t> big-eared bat</a:t>
            </a:r>
          </a:p>
          <a:p>
            <a:pPr algn="ctr"/>
            <a:r>
              <a:rPr lang="en-US" sz="1200">
                <a:latin typeface="Ebrima" panose="02000000000000000000" pitchFamily="2" charset="0"/>
                <a:ea typeface="Ebrima" panose="02000000000000000000" pitchFamily="2" charset="0"/>
                <a:cs typeface="Ebrima" panose="02000000000000000000" pitchFamily="2" charset="0"/>
              </a:rPr>
              <a:t>(</a:t>
            </a:r>
            <a:r>
              <a:rPr lang="en-US" sz="1200" i="1" err="1">
                <a:latin typeface="Ebrima" panose="02000000000000000000" pitchFamily="2" charset="0"/>
                <a:ea typeface="Ebrima" panose="02000000000000000000" pitchFamily="2" charset="0"/>
                <a:cs typeface="Ebrima" panose="02000000000000000000" pitchFamily="2" charset="0"/>
              </a:rPr>
              <a:t>Corynorhinus</a:t>
            </a:r>
            <a:r>
              <a:rPr lang="en-US" sz="1200" i="1">
                <a:latin typeface="Ebrima" panose="02000000000000000000" pitchFamily="2" charset="0"/>
                <a:ea typeface="Ebrima" panose="02000000000000000000" pitchFamily="2" charset="0"/>
                <a:cs typeface="Ebrima" panose="02000000000000000000" pitchFamily="2" charset="0"/>
              </a:rPr>
              <a:t> </a:t>
            </a:r>
            <a:r>
              <a:rPr lang="en-US" sz="1200" i="1" err="1">
                <a:latin typeface="Ebrima" panose="02000000000000000000" pitchFamily="2" charset="0"/>
                <a:ea typeface="Ebrima" panose="02000000000000000000" pitchFamily="2" charset="0"/>
                <a:cs typeface="Ebrima" panose="02000000000000000000" pitchFamily="2" charset="0"/>
              </a:rPr>
              <a:t>rafinesquii</a:t>
            </a:r>
            <a:r>
              <a:rPr lang="en-US" sz="1200">
                <a:latin typeface="Ebrima" panose="02000000000000000000" pitchFamily="2" charset="0"/>
                <a:ea typeface="Ebrima" panose="02000000000000000000" pitchFamily="2" charset="0"/>
                <a:cs typeface="Ebrima" panose="02000000000000000000" pitchFamily="2" charset="0"/>
              </a:rPr>
              <a:t>)</a:t>
            </a:r>
          </a:p>
        </p:txBody>
      </p:sp>
      <p:sp>
        <p:nvSpPr>
          <p:cNvPr id="48" name="TextBox 47">
            <a:extLst>
              <a:ext uri="{FF2B5EF4-FFF2-40B4-BE49-F238E27FC236}">
                <a16:creationId xmlns:a16="http://schemas.microsoft.com/office/drawing/2014/main" id="{DCD9864C-6A94-41D2-9990-92994BA4A79A}"/>
              </a:ext>
            </a:extLst>
          </p:cNvPr>
          <p:cNvSpPr txBox="1"/>
          <p:nvPr/>
        </p:nvSpPr>
        <p:spPr>
          <a:xfrm>
            <a:off x="5562600" y="5350430"/>
            <a:ext cx="2910309" cy="461665"/>
          </a:xfrm>
          <a:prstGeom prst="rect">
            <a:avLst/>
          </a:prstGeom>
          <a:noFill/>
        </p:spPr>
        <p:txBody>
          <a:bodyPr wrap="square" rtlCol="0">
            <a:spAutoFit/>
          </a:bodyPr>
          <a:lstStyle/>
          <a:p>
            <a:pPr algn="ctr"/>
            <a:r>
              <a:rPr lang="en-US" sz="1200">
                <a:latin typeface="Ebrima" panose="02000000000000000000" pitchFamily="2" charset="0"/>
                <a:ea typeface="Ebrima" panose="02000000000000000000" pitchFamily="2" charset="0"/>
                <a:cs typeface="Ebrima" panose="02000000000000000000" pitchFamily="2" charset="0"/>
              </a:rPr>
              <a:t>Townsend’s big-eared bat</a:t>
            </a:r>
          </a:p>
          <a:p>
            <a:pPr algn="ctr"/>
            <a:r>
              <a:rPr lang="en-US" sz="1200">
                <a:latin typeface="Ebrima" panose="02000000000000000000" pitchFamily="2" charset="0"/>
                <a:ea typeface="Ebrima" panose="02000000000000000000" pitchFamily="2" charset="0"/>
                <a:cs typeface="Ebrima" panose="02000000000000000000" pitchFamily="2" charset="0"/>
              </a:rPr>
              <a:t>(</a:t>
            </a:r>
            <a:r>
              <a:rPr lang="en-US" sz="1200" i="1" err="1">
                <a:latin typeface="Ebrima" panose="02000000000000000000" pitchFamily="2" charset="0"/>
                <a:ea typeface="Ebrima" panose="02000000000000000000" pitchFamily="2" charset="0"/>
                <a:cs typeface="Ebrima" panose="02000000000000000000" pitchFamily="2" charset="0"/>
              </a:rPr>
              <a:t>Corynorhinus</a:t>
            </a:r>
            <a:r>
              <a:rPr lang="en-US" sz="1200" i="1">
                <a:latin typeface="Ebrima" panose="02000000000000000000" pitchFamily="2" charset="0"/>
                <a:ea typeface="Ebrima" panose="02000000000000000000" pitchFamily="2" charset="0"/>
                <a:cs typeface="Ebrima" panose="02000000000000000000" pitchFamily="2" charset="0"/>
              </a:rPr>
              <a:t> </a:t>
            </a:r>
            <a:r>
              <a:rPr lang="en-US" sz="1200" i="1" err="1">
                <a:latin typeface="Ebrima" panose="02000000000000000000" pitchFamily="2" charset="0"/>
                <a:ea typeface="Ebrima" panose="02000000000000000000" pitchFamily="2" charset="0"/>
                <a:cs typeface="Ebrima" panose="02000000000000000000" pitchFamily="2" charset="0"/>
              </a:rPr>
              <a:t>townsendii</a:t>
            </a:r>
            <a:r>
              <a:rPr lang="en-US" sz="1200">
                <a:latin typeface="Ebrima" panose="02000000000000000000" pitchFamily="2" charset="0"/>
                <a:ea typeface="Ebrima" panose="02000000000000000000" pitchFamily="2" charset="0"/>
                <a:cs typeface="Ebrima" panose="02000000000000000000" pitchFamily="2" charset="0"/>
              </a:rPr>
              <a:t>)</a:t>
            </a:r>
          </a:p>
        </p:txBody>
      </p:sp>
      <p:pic>
        <p:nvPicPr>
          <p:cNvPr id="49" name="Picture 48">
            <a:extLst>
              <a:ext uri="{FF2B5EF4-FFF2-40B4-BE49-F238E27FC236}">
                <a16:creationId xmlns:a16="http://schemas.microsoft.com/office/drawing/2014/main" id="{95B395E8-812D-4B84-B362-828EE622BA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82"/>
          <a:stretch/>
        </p:blipFill>
        <p:spPr>
          <a:xfrm>
            <a:off x="1012575" y="3731827"/>
            <a:ext cx="1666375" cy="1526801"/>
          </a:xfrm>
          <a:prstGeom prst="rect">
            <a:avLst/>
          </a:prstGeom>
          <a:ln>
            <a:solidFill>
              <a:schemeClr val="accent2">
                <a:lumMod val="75000"/>
              </a:schemeClr>
            </a:solidFill>
          </a:ln>
        </p:spPr>
      </p:pic>
      <p:sp>
        <p:nvSpPr>
          <p:cNvPr id="50" name="TextBox 49">
            <a:extLst>
              <a:ext uri="{FF2B5EF4-FFF2-40B4-BE49-F238E27FC236}">
                <a16:creationId xmlns:a16="http://schemas.microsoft.com/office/drawing/2014/main" id="{F4435935-2F14-4895-A4FA-AA15172C254D}"/>
              </a:ext>
            </a:extLst>
          </p:cNvPr>
          <p:cNvSpPr txBox="1"/>
          <p:nvPr/>
        </p:nvSpPr>
        <p:spPr>
          <a:xfrm>
            <a:off x="5753455" y="2860357"/>
            <a:ext cx="2222016" cy="492443"/>
          </a:xfrm>
          <a:prstGeom prst="rect">
            <a:avLst/>
          </a:prstGeom>
          <a:noFill/>
        </p:spPr>
        <p:txBody>
          <a:bodyPr wrap="square" rtlCol="0">
            <a:spAutoFit/>
          </a:bodyPr>
          <a:lstStyle/>
          <a:p>
            <a:pPr algn="ctr"/>
            <a:r>
              <a:rPr lang="en-US" sz="1200">
                <a:latin typeface="Ebrima" panose="02000000000000000000" pitchFamily="2" charset="0"/>
                <a:ea typeface="Ebrima" panose="02000000000000000000" pitchFamily="2" charset="0"/>
                <a:cs typeface="Ebrima" panose="02000000000000000000" pitchFamily="2" charset="0"/>
              </a:rPr>
              <a:t>Mexican free-tailed bat</a:t>
            </a:r>
          </a:p>
          <a:p>
            <a:pPr algn="ctr"/>
            <a:r>
              <a:rPr lang="en-US" sz="1200">
                <a:latin typeface="Ebrima" panose="02000000000000000000" pitchFamily="2" charset="0"/>
                <a:ea typeface="Ebrima" panose="02000000000000000000" pitchFamily="2" charset="0"/>
                <a:cs typeface="Ebrima" panose="02000000000000000000" pitchFamily="2" charset="0"/>
              </a:rPr>
              <a:t>(</a:t>
            </a:r>
            <a:r>
              <a:rPr lang="en-US" sz="1200" i="1" err="1">
                <a:latin typeface="Ebrima" panose="02000000000000000000" pitchFamily="2" charset="0"/>
                <a:ea typeface="Ebrima" panose="02000000000000000000" pitchFamily="2" charset="0"/>
                <a:cs typeface="Ebrima" panose="02000000000000000000" pitchFamily="2" charset="0"/>
              </a:rPr>
              <a:t>Tadarida</a:t>
            </a:r>
            <a:r>
              <a:rPr lang="en-US" sz="1200" i="1">
                <a:latin typeface="Ebrima" panose="02000000000000000000" pitchFamily="2" charset="0"/>
                <a:ea typeface="Ebrima" panose="02000000000000000000" pitchFamily="2" charset="0"/>
                <a:cs typeface="Ebrima" panose="02000000000000000000" pitchFamily="2" charset="0"/>
              </a:rPr>
              <a:t> </a:t>
            </a:r>
            <a:r>
              <a:rPr lang="en-US" sz="1200" i="1" err="1">
                <a:latin typeface="Ebrima" panose="02000000000000000000" pitchFamily="2" charset="0"/>
                <a:ea typeface="Ebrima" panose="02000000000000000000" pitchFamily="2" charset="0"/>
                <a:cs typeface="Ebrima" panose="02000000000000000000" pitchFamily="2" charset="0"/>
              </a:rPr>
              <a:t>brasilensis</a:t>
            </a:r>
            <a:r>
              <a:rPr lang="en-US" sz="1400"/>
              <a:t>)</a:t>
            </a:r>
          </a:p>
        </p:txBody>
      </p:sp>
      <p:pic>
        <p:nvPicPr>
          <p:cNvPr id="51" name="Picture 3">
            <a:extLst>
              <a:ext uri="{FF2B5EF4-FFF2-40B4-BE49-F238E27FC236}">
                <a16:creationId xmlns:a16="http://schemas.microsoft.com/office/drawing/2014/main" id="{364126F3-C426-4D6E-9D4B-514D1CDFFCB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043631" y="1134423"/>
            <a:ext cx="1789697" cy="1721600"/>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2" name="Picture 4">
            <a:extLst>
              <a:ext uri="{FF2B5EF4-FFF2-40B4-BE49-F238E27FC236}">
                <a16:creationId xmlns:a16="http://schemas.microsoft.com/office/drawing/2014/main" id="{03C3F89A-04C6-4A28-BB83-BD15C83ABE6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358328" y="1146575"/>
            <a:ext cx="2052808" cy="1721600"/>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3" name="Picture 52">
            <a:extLst>
              <a:ext uri="{FF2B5EF4-FFF2-40B4-BE49-F238E27FC236}">
                <a16:creationId xmlns:a16="http://schemas.microsoft.com/office/drawing/2014/main" id="{565F383F-19E8-4D2F-8433-D3F75DA6B2D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871556" y="1119539"/>
            <a:ext cx="2103915" cy="1736484"/>
          </a:xfrm>
          <a:prstGeom prst="rect">
            <a:avLst/>
          </a:prstGeom>
          <a:ln>
            <a:solidFill>
              <a:schemeClr val="accent2">
                <a:lumMod val="75000"/>
              </a:schemeClr>
            </a:solidFill>
          </a:ln>
        </p:spPr>
      </p:pic>
      <p:sp>
        <p:nvSpPr>
          <p:cNvPr id="54" name="TextBox 53">
            <a:extLst>
              <a:ext uri="{FF2B5EF4-FFF2-40B4-BE49-F238E27FC236}">
                <a16:creationId xmlns:a16="http://schemas.microsoft.com/office/drawing/2014/main" id="{055DFB74-6F48-4F50-A531-EE13615636A0}"/>
              </a:ext>
            </a:extLst>
          </p:cNvPr>
          <p:cNvSpPr txBox="1"/>
          <p:nvPr/>
        </p:nvSpPr>
        <p:spPr>
          <a:xfrm>
            <a:off x="1371600" y="6012392"/>
            <a:ext cx="6894168" cy="400110"/>
          </a:xfrm>
          <a:prstGeom prst="rect">
            <a:avLst/>
          </a:prstGeom>
          <a:noFill/>
        </p:spPr>
        <p:txBody>
          <a:bodyPr wrap="square" rtlCol="0">
            <a:spAutoFit/>
          </a:bodyPr>
          <a:lstStyle/>
          <a:p>
            <a:r>
              <a:rPr lang="en-US" sz="200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Unknown what other western bat species can transmit </a:t>
            </a:r>
            <a:r>
              <a:rPr lang="en-US" sz="2000" err="1">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Pd</a:t>
            </a:r>
            <a:endParaRPr lang="en-US" sz="200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endParaRPr>
          </a:p>
        </p:txBody>
      </p:sp>
      <p:pic>
        <p:nvPicPr>
          <p:cNvPr id="55" name="Picture 5">
            <a:extLst>
              <a:ext uri="{FF2B5EF4-FFF2-40B4-BE49-F238E27FC236}">
                <a16:creationId xmlns:a16="http://schemas.microsoft.com/office/drawing/2014/main" id="{36E79BE4-076F-4B09-BE67-C09A585ADFF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3291127" y="3566682"/>
            <a:ext cx="2157064" cy="1711187"/>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6" name="Picture 2">
            <a:extLst>
              <a:ext uri="{FF2B5EF4-FFF2-40B4-BE49-F238E27FC236}">
                <a16:creationId xmlns:a16="http://schemas.microsoft.com/office/drawing/2014/main" id="{3BC193EA-BE97-457C-A73B-CAF6B33EE23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2180" t="8824"/>
          <a:stretch/>
        </p:blipFill>
        <p:spPr bwMode="auto">
          <a:xfrm>
            <a:off x="6028021" y="3586694"/>
            <a:ext cx="2012031" cy="1728748"/>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7" name="Picture 56">
            <a:extLst>
              <a:ext uri="{FF2B5EF4-FFF2-40B4-BE49-F238E27FC236}">
                <a16:creationId xmlns:a16="http://schemas.microsoft.com/office/drawing/2014/main" id="{39400EFD-88D9-423C-B527-EB4B4E71C3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82"/>
          <a:stretch/>
        </p:blipFill>
        <p:spPr>
          <a:xfrm>
            <a:off x="900637" y="3586694"/>
            <a:ext cx="1890250" cy="1731924"/>
          </a:xfrm>
          <a:prstGeom prst="rect">
            <a:avLst/>
          </a:prstGeom>
          <a:ln>
            <a:solidFill>
              <a:schemeClr val="accent2">
                <a:lumMod val="75000"/>
              </a:schemeClr>
            </a:solidFill>
          </a:ln>
        </p:spPr>
      </p:pic>
      <p:sp>
        <p:nvSpPr>
          <p:cNvPr id="58" name="TextBox 57">
            <a:extLst>
              <a:ext uri="{FF2B5EF4-FFF2-40B4-BE49-F238E27FC236}">
                <a16:creationId xmlns:a16="http://schemas.microsoft.com/office/drawing/2014/main" id="{BE05D4BD-00E0-4922-BE49-1BB6DE129FEB}"/>
              </a:ext>
            </a:extLst>
          </p:cNvPr>
          <p:cNvSpPr txBox="1"/>
          <p:nvPr/>
        </p:nvSpPr>
        <p:spPr>
          <a:xfrm>
            <a:off x="8265768" y="6209090"/>
            <a:ext cx="1219200" cy="215444"/>
          </a:xfrm>
          <a:prstGeom prst="rect">
            <a:avLst/>
          </a:prstGeom>
          <a:noFill/>
        </p:spPr>
        <p:txBody>
          <a:bodyPr wrap="square" rtlCol="0">
            <a:spAutoFit/>
          </a:bodyPr>
          <a:lstStyle/>
          <a:p>
            <a:r>
              <a:rPr lang="en-US" sz="800">
                <a:solidFill>
                  <a:schemeClr val="tx1">
                    <a:lumMod val="65000"/>
                    <a:lumOff val="35000"/>
                  </a:schemeClr>
                </a:solidFill>
              </a:rPr>
              <a:t>Photos: M. Tuttle</a:t>
            </a:r>
          </a:p>
        </p:txBody>
      </p:sp>
    </p:spTree>
    <p:extLst>
      <p:ext uri="{BB962C8B-B14F-4D97-AF65-F5344CB8AC3E}">
        <p14:creationId xmlns:p14="http://schemas.microsoft.com/office/powerpoint/2010/main" val="416628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p:cTn id="6" dur="indefinite"/>
                                        <p:tgtEl>
                                          <p:spTgt spid="44"/>
                                        </p:tgtEl>
                                        <p:attrNameLst>
                                          <p:attrName>style.opacity</p:attrName>
                                        </p:attrNameLst>
                                      </p:cBhvr>
                                      <p:to>
                                        <p:strVal val="0.5"/>
                                      </p:to>
                                    </p:set>
                                    <p:animEffect filter="image" prLst="opacity: 0.5">
                                      <p:cBhvr rctx="IE">
                                        <p:cTn id="7" dur="indefinite"/>
                                        <p:tgtEl>
                                          <p:spTgt spid="44"/>
                                        </p:tgtEl>
                                      </p:cBhvr>
                                    </p:animEffect>
                                  </p:childTnLst>
                                </p:cTn>
                              </p:par>
                              <p:par>
                                <p:cTn id="8" presetID="9" presetClass="emph" presetSubtype="0" grpId="0" nodeType="withEffect">
                                  <p:stCondLst>
                                    <p:cond delay="0"/>
                                  </p:stCondLst>
                                  <p:childTnLst>
                                    <p:set>
                                      <p:cBhvr>
                                        <p:cTn id="9" dur="indefinite"/>
                                        <p:tgtEl>
                                          <p:spTgt spid="46"/>
                                        </p:tgtEl>
                                        <p:attrNameLst>
                                          <p:attrName>style.opacity</p:attrName>
                                        </p:attrNameLst>
                                      </p:cBhvr>
                                      <p:to>
                                        <p:strVal val="0.5"/>
                                      </p:to>
                                    </p:set>
                                    <p:animEffect filter="image" prLst="opacity: 0.5">
                                      <p:cBhvr rctx="IE">
                                        <p:cTn id="10" dur="indefinite"/>
                                        <p:tgtEl>
                                          <p:spTgt spid="46"/>
                                        </p:tgtEl>
                                      </p:cBhvr>
                                    </p:animEffect>
                                  </p:childTnLst>
                                </p:cTn>
                              </p:par>
                              <p:par>
                                <p:cTn id="11" presetID="9" presetClass="emph" presetSubtype="0" nodeType="withEffect">
                                  <p:stCondLst>
                                    <p:cond delay="0"/>
                                  </p:stCondLst>
                                  <p:childTnLst>
                                    <p:set>
                                      <p:cBhvr>
                                        <p:cTn id="12" dur="indefinite"/>
                                        <p:tgtEl>
                                          <p:spTgt spid="51"/>
                                        </p:tgtEl>
                                        <p:attrNameLst>
                                          <p:attrName>style.opacity</p:attrName>
                                        </p:attrNameLst>
                                      </p:cBhvr>
                                      <p:to>
                                        <p:strVal val="0.5"/>
                                      </p:to>
                                    </p:set>
                                    <p:animEffect filter="image" prLst="opacity: 0.5">
                                      <p:cBhvr rctx="IE">
                                        <p:cTn id="13" dur="indefinite"/>
                                        <p:tgtEl>
                                          <p:spTgt spid="51"/>
                                        </p:tgtEl>
                                      </p:cBhvr>
                                    </p:animEffect>
                                  </p:childTnLst>
                                </p:cTn>
                              </p:par>
                              <p:par>
                                <p:cTn id="14" presetID="9" presetClass="emph" presetSubtype="0" nodeType="withEffect">
                                  <p:stCondLst>
                                    <p:cond delay="0"/>
                                  </p:stCondLst>
                                  <p:childTnLst>
                                    <p:set>
                                      <p:cBhvr>
                                        <p:cTn id="15" dur="indefinite"/>
                                        <p:tgtEl>
                                          <p:spTgt spid="52"/>
                                        </p:tgtEl>
                                        <p:attrNameLst>
                                          <p:attrName>style.opacity</p:attrName>
                                        </p:attrNameLst>
                                      </p:cBhvr>
                                      <p:to>
                                        <p:strVal val="0.5"/>
                                      </p:to>
                                    </p:set>
                                    <p:animEffect filter="image" prLst="opacity: 0.5">
                                      <p:cBhvr rctx="IE">
                                        <p:cTn id="16" dur="indefinite"/>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8963" y="133350"/>
            <a:ext cx="8229600" cy="914400"/>
          </a:xfrm>
        </p:spPr>
        <p:txBody>
          <a:bodyPr>
            <a:normAutofit/>
          </a:bodyPr>
          <a:lstStyle/>
          <a:p>
            <a:r>
              <a:rPr lang="en-US" sz="4000" dirty="0"/>
              <a:t>WNS in Washington</a:t>
            </a:r>
            <a:endParaRPr lang="en-US" sz="3900" dirty="0"/>
          </a:p>
        </p:txBody>
      </p:sp>
      <p:sp>
        <p:nvSpPr>
          <p:cNvPr id="5" name="TextBox 4">
            <a:extLst>
              <a:ext uri="{FF2B5EF4-FFF2-40B4-BE49-F238E27FC236}">
                <a16:creationId xmlns:a16="http://schemas.microsoft.com/office/drawing/2014/main" id="{26002916-6686-4669-991D-0D664BF65B77}"/>
              </a:ext>
            </a:extLst>
          </p:cNvPr>
          <p:cNvSpPr txBox="1"/>
          <p:nvPr/>
        </p:nvSpPr>
        <p:spPr>
          <a:xfrm>
            <a:off x="5482366" y="5867400"/>
            <a:ext cx="613634" cy="184666"/>
          </a:xfrm>
          <a:prstGeom prst="rect">
            <a:avLst/>
          </a:prstGeom>
          <a:noFill/>
          <a:ln>
            <a:noFill/>
          </a:ln>
        </p:spPr>
        <p:txBody>
          <a:bodyPr wrap="square" rtlCol="0">
            <a:spAutoFit/>
          </a:bodyPr>
          <a:lstStyle/>
          <a:p>
            <a:r>
              <a:rPr lang="en-US" sz="600">
                <a:solidFill>
                  <a:schemeClr val="bg1">
                    <a:lumMod val="75000"/>
                    <a:lumOff val="25000"/>
                  </a:schemeClr>
                </a:solidFill>
              </a:rPr>
              <a:t>Photo; BCI</a:t>
            </a:r>
          </a:p>
        </p:txBody>
      </p:sp>
      <p:sp>
        <p:nvSpPr>
          <p:cNvPr id="18" name="TextBox 17">
            <a:extLst>
              <a:ext uri="{FF2B5EF4-FFF2-40B4-BE49-F238E27FC236}">
                <a16:creationId xmlns:a16="http://schemas.microsoft.com/office/drawing/2014/main" id="{042797E9-A9AC-4D45-8A59-1FF4D883A4C5}"/>
              </a:ext>
            </a:extLst>
          </p:cNvPr>
          <p:cNvSpPr txBox="1"/>
          <p:nvPr/>
        </p:nvSpPr>
        <p:spPr>
          <a:xfrm>
            <a:off x="7924800" y="1757078"/>
            <a:ext cx="1066800" cy="184666"/>
          </a:xfrm>
          <a:prstGeom prst="rect">
            <a:avLst/>
          </a:prstGeom>
          <a:noFill/>
        </p:spPr>
        <p:txBody>
          <a:bodyPr wrap="square" rtlCol="0">
            <a:spAutoFit/>
          </a:bodyPr>
          <a:lstStyle/>
          <a:p>
            <a:r>
              <a:rPr lang="en-US" sz="600">
                <a:solidFill>
                  <a:schemeClr val="bg1">
                    <a:lumMod val="50000"/>
                    <a:lumOff val="50000"/>
                  </a:schemeClr>
                </a:solidFill>
              </a:rPr>
              <a:t>Photo: Requiem for NH</a:t>
            </a:r>
          </a:p>
        </p:txBody>
      </p:sp>
      <p:pic>
        <p:nvPicPr>
          <p:cNvPr id="10" name="Picture 9">
            <a:extLst>
              <a:ext uri="{FF2B5EF4-FFF2-40B4-BE49-F238E27FC236}">
                <a16:creationId xmlns:a16="http://schemas.microsoft.com/office/drawing/2014/main" id="{C6EB41D2-496F-474F-A111-C4744935A6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366" y="4690229"/>
            <a:ext cx="2146377" cy="1248212"/>
          </a:xfrm>
          <a:prstGeom prst="rect">
            <a:avLst/>
          </a:prstGeom>
          <a:ln>
            <a:solidFill>
              <a:schemeClr val="accent2">
                <a:lumMod val="75000"/>
              </a:schemeClr>
            </a:solidFill>
          </a:ln>
        </p:spPr>
      </p:pic>
      <p:pic>
        <p:nvPicPr>
          <p:cNvPr id="11" name="Picture 10">
            <a:extLst>
              <a:ext uri="{FF2B5EF4-FFF2-40B4-BE49-F238E27FC236}">
                <a16:creationId xmlns:a16="http://schemas.microsoft.com/office/drawing/2014/main" id="{CE26CAAC-ED4A-4066-9FE3-F966988DDB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0675" y="4717418"/>
            <a:ext cx="2146377" cy="1427113"/>
          </a:xfrm>
          <a:prstGeom prst="rect">
            <a:avLst/>
          </a:prstGeom>
          <a:ln>
            <a:solidFill>
              <a:schemeClr val="accent2">
                <a:lumMod val="75000"/>
              </a:schemeClr>
            </a:solidFill>
          </a:ln>
        </p:spPr>
      </p:pic>
      <p:pic>
        <p:nvPicPr>
          <p:cNvPr id="12" name="Picture 2" descr="S:\All Agency\Shared Projects\White Nose\Disease Surveillance\Photos\LANO_27160\2468.jpg">
            <a:extLst>
              <a:ext uri="{FF2B5EF4-FFF2-40B4-BE49-F238E27FC236}">
                <a16:creationId xmlns:a16="http://schemas.microsoft.com/office/drawing/2014/main" id="{6C63541F-3481-4653-954A-BC1CBDD4B2F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4738" y="4690784"/>
            <a:ext cx="2115501" cy="1404692"/>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7E60583-D246-40A7-A8A2-C80BA034153C}"/>
              </a:ext>
            </a:extLst>
          </p:cNvPr>
          <p:cNvSpPr txBox="1"/>
          <p:nvPr/>
        </p:nvSpPr>
        <p:spPr>
          <a:xfrm>
            <a:off x="5588234" y="6122110"/>
            <a:ext cx="2492256" cy="261610"/>
          </a:xfrm>
          <a:prstGeom prst="rect">
            <a:avLst/>
          </a:prstGeom>
          <a:noFill/>
        </p:spPr>
        <p:txBody>
          <a:bodyPr wrap="square" rtlCol="0">
            <a:spAutoFit/>
          </a:bodyPr>
          <a:lstStyle/>
          <a:p>
            <a:r>
              <a:rPr lang="en-US" sz="1100" dirty="0">
                <a:latin typeface="Ebrima" panose="02000000000000000000" pitchFamily="2" charset="0"/>
                <a:ea typeface="Ebrima" panose="02000000000000000000" pitchFamily="2" charset="0"/>
                <a:cs typeface="Ebrima" panose="02000000000000000000" pitchFamily="2" charset="0"/>
              </a:rPr>
              <a:t>Yuma myotis (</a:t>
            </a:r>
            <a:r>
              <a:rPr lang="en-US" sz="1100" i="1" dirty="0">
                <a:latin typeface="Ebrima" panose="02000000000000000000" pitchFamily="2" charset="0"/>
                <a:ea typeface="Ebrima" panose="02000000000000000000" pitchFamily="2" charset="0"/>
                <a:cs typeface="Ebrima" panose="02000000000000000000" pitchFamily="2" charset="0"/>
              </a:rPr>
              <a:t>Myotis </a:t>
            </a:r>
            <a:r>
              <a:rPr lang="en-US" sz="1100" i="1" dirty="0" err="1">
                <a:latin typeface="Ebrima" panose="02000000000000000000" pitchFamily="2" charset="0"/>
                <a:ea typeface="Ebrima" panose="02000000000000000000" pitchFamily="2" charset="0"/>
                <a:cs typeface="Ebrima" panose="02000000000000000000" pitchFamily="2" charset="0"/>
              </a:rPr>
              <a:t>yumanensis</a:t>
            </a:r>
            <a:r>
              <a:rPr lang="en-US" sz="1100" dirty="0">
                <a:latin typeface="Ebrima" panose="02000000000000000000" pitchFamily="2" charset="0"/>
                <a:ea typeface="Ebrima" panose="02000000000000000000" pitchFamily="2" charset="0"/>
                <a:cs typeface="Ebrima" panose="02000000000000000000" pitchFamily="2" charset="0"/>
              </a:rPr>
              <a:t>)</a:t>
            </a:r>
          </a:p>
        </p:txBody>
      </p:sp>
      <p:sp>
        <p:nvSpPr>
          <p:cNvPr id="17" name="TextBox 16">
            <a:extLst>
              <a:ext uri="{FF2B5EF4-FFF2-40B4-BE49-F238E27FC236}">
                <a16:creationId xmlns:a16="http://schemas.microsoft.com/office/drawing/2014/main" id="{C106386B-B0B2-40F4-8498-80217179DD39}"/>
              </a:ext>
            </a:extLst>
          </p:cNvPr>
          <p:cNvSpPr txBox="1"/>
          <p:nvPr/>
        </p:nvSpPr>
        <p:spPr>
          <a:xfrm>
            <a:off x="29451" y="5953668"/>
            <a:ext cx="2555092" cy="261610"/>
          </a:xfrm>
          <a:prstGeom prst="rect">
            <a:avLst/>
          </a:prstGeom>
          <a:noFill/>
        </p:spPr>
        <p:txBody>
          <a:bodyPr wrap="square" rtlCol="0">
            <a:spAutoFit/>
          </a:bodyPr>
          <a:lstStyle/>
          <a:p>
            <a:r>
              <a:rPr lang="en-US" sz="1100" dirty="0">
                <a:latin typeface="Ebrima" panose="02000000000000000000" pitchFamily="2" charset="0"/>
                <a:ea typeface="Ebrima" panose="02000000000000000000" pitchFamily="2" charset="0"/>
                <a:cs typeface="Ebrima" panose="02000000000000000000" pitchFamily="2" charset="0"/>
              </a:rPr>
              <a:t>Little brown bat (</a:t>
            </a:r>
            <a:r>
              <a:rPr lang="en-US" sz="1100" i="1" dirty="0">
                <a:latin typeface="Ebrima" panose="02000000000000000000" pitchFamily="2" charset="0"/>
                <a:ea typeface="Ebrima" panose="02000000000000000000" pitchFamily="2" charset="0"/>
                <a:cs typeface="Ebrima" panose="02000000000000000000" pitchFamily="2" charset="0"/>
              </a:rPr>
              <a:t>Myotis </a:t>
            </a:r>
            <a:r>
              <a:rPr lang="en-US" sz="1100" i="1" dirty="0" err="1">
                <a:latin typeface="Ebrima" panose="02000000000000000000" pitchFamily="2" charset="0"/>
                <a:ea typeface="Ebrima" panose="02000000000000000000" pitchFamily="2" charset="0"/>
                <a:cs typeface="Ebrima" panose="02000000000000000000" pitchFamily="2" charset="0"/>
              </a:rPr>
              <a:t>lucifugus</a:t>
            </a:r>
            <a:r>
              <a:rPr lang="en-US" sz="1100" dirty="0">
                <a:latin typeface="Ebrima" panose="02000000000000000000" pitchFamily="2" charset="0"/>
                <a:ea typeface="Ebrima" panose="02000000000000000000" pitchFamily="2" charset="0"/>
                <a:cs typeface="Ebrima" panose="02000000000000000000" pitchFamily="2" charset="0"/>
              </a:rPr>
              <a:t>)</a:t>
            </a:r>
          </a:p>
        </p:txBody>
      </p:sp>
      <p:sp>
        <p:nvSpPr>
          <p:cNvPr id="16" name="TextBox 15">
            <a:extLst>
              <a:ext uri="{FF2B5EF4-FFF2-40B4-BE49-F238E27FC236}">
                <a16:creationId xmlns:a16="http://schemas.microsoft.com/office/drawing/2014/main" id="{7EBD20AC-0F3B-4C14-9F85-C0EC36F0CD26}"/>
              </a:ext>
            </a:extLst>
          </p:cNvPr>
          <p:cNvSpPr txBox="1"/>
          <p:nvPr/>
        </p:nvSpPr>
        <p:spPr>
          <a:xfrm>
            <a:off x="2450452" y="6127096"/>
            <a:ext cx="2895599" cy="261610"/>
          </a:xfrm>
          <a:prstGeom prst="rect">
            <a:avLst/>
          </a:prstGeom>
          <a:noFill/>
        </p:spPr>
        <p:txBody>
          <a:bodyPr wrap="square" rtlCol="0">
            <a:spAutoFit/>
          </a:bodyPr>
          <a:lstStyle/>
          <a:p>
            <a:r>
              <a:rPr lang="en-US" sz="1100" dirty="0">
                <a:latin typeface="Ebrima" panose="02000000000000000000" pitchFamily="2" charset="0"/>
                <a:ea typeface="Ebrima" panose="02000000000000000000" pitchFamily="2" charset="0"/>
                <a:cs typeface="Ebrima" panose="02000000000000000000" pitchFamily="2" charset="0"/>
              </a:rPr>
              <a:t>Silver-haired bat (</a:t>
            </a:r>
            <a:r>
              <a:rPr lang="en-US" sz="1100" i="1" dirty="0" err="1">
                <a:latin typeface="Ebrima" panose="02000000000000000000" pitchFamily="2" charset="0"/>
                <a:ea typeface="Ebrima" panose="02000000000000000000" pitchFamily="2" charset="0"/>
                <a:cs typeface="Ebrima" panose="02000000000000000000" pitchFamily="2" charset="0"/>
              </a:rPr>
              <a:t>Lasionycteris</a:t>
            </a:r>
            <a:r>
              <a:rPr lang="en-US" sz="1100" i="1" dirty="0">
                <a:latin typeface="Ebrima" panose="02000000000000000000" pitchFamily="2" charset="0"/>
                <a:ea typeface="Ebrima" panose="02000000000000000000" pitchFamily="2" charset="0"/>
                <a:cs typeface="Ebrima" panose="02000000000000000000" pitchFamily="2" charset="0"/>
              </a:rPr>
              <a:t> </a:t>
            </a:r>
            <a:r>
              <a:rPr lang="en-US" sz="1100" i="1" dirty="0" err="1">
                <a:latin typeface="Ebrima" panose="02000000000000000000" pitchFamily="2" charset="0"/>
                <a:ea typeface="Ebrima" panose="02000000000000000000" pitchFamily="2" charset="0"/>
                <a:cs typeface="Ebrima" panose="02000000000000000000" pitchFamily="2" charset="0"/>
              </a:rPr>
              <a:t>noctivagans</a:t>
            </a:r>
            <a:r>
              <a:rPr lang="en-US" sz="1100" dirty="0"/>
              <a:t>)</a:t>
            </a:r>
          </a:p>
        </p:txBody>
      </p:sp>
      <p:sp>
        <p:nvSpPr>
          <p:cNvPr id="3" name="Rectangle 2">
            <a:extLst>
              <a:ext uri="{FF2B5EF4-FFF2-40B4-BE49-F238E27FC236}">
                <a16:creationId xmlns:a16="http://schemas.microsoft.com/office/drawing/2014/main" id="{7F0A1D1B-7CF0-4DCB-A3C8-D82EA867236B}"/>
              </a:ext>
            </a:extLst>
          </p:cNvPr>
          <p:cNvSpPr/>
          <p:nvPr/>
        </p:nvSpPr>
        <p:spPr>
          <a:xfrm>
            <a:off x="7785214" y="4659392"/>
            <a:ext cx="963349" cy="1338828"/>
          </a:xfrm>
          <a:prstGeom prst="rect">
            <a:avLst/>
          </a:prstGeom>
        </p:spPr>
        <p:txBody>
          <a:bodyPr wrap="square" lIns="91440" tIns="45720" rIns="91440" bIns="45720" anchor="t">
            <a:spAutoFit/>
          </a:bodyPr>
          <a:lstStyle/>
          <a:p>
            <a:r>
              <a:rPr lang="en-US" sz="900" i="1" dirty="0">
                <a:latin typeface="Ebrima"/>
                <a:ea typeface="Ebrima"/>
                <a:cs typeface="Ebrima"/>
              </a:rPr>
              <a:t>The presence of the fungus on the bat's wing illuminates a bright orange color when put under a UV light.</a:t>
            </a:r>
          </a:p>
        </p:txBody>
      </p:sp>
      <p:pic>
        <p:nvPicPr>
          <p:cNvPr id="6" name="Picture 5">
            <a:extLst>
              <a:ext uri="{FF2B5EF4-FFF2-40B4-BE49-F238E27FC236}">
                <a16:creationId xmlns:a16="http://schemas.microsoft.com/office/drawing/2014/main" id="{6B3ABE58-EEFC-4460-8C38-79A3D9C9B7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85" y="952271"/>
            <a:ext cx="9027830" cy="3613314"/>
          </a:xfrm>
          <a:prstGeom prst="rect">
            <a:avLst/>
          </a:prstGeom>
        </p:spPr>
      </p:pic>
    </p:spTree>
    <p:extLst>
      <p:ext uri="{BB962C8B-B14F-4D97-AF65-F5344CB8AC3E}">
        <p14:creationId xmlns:p14="http://schemas.microsoft.com/office/powerpoint/2010/main" val="87925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8963" y="133350"/>
            <a:ext cx="8229600" cy="914400"/>
          </a:xfrm>
        </p:spPr>
        <p:txBody>
          <a:bodyPr>
            <a:normAutofit/>
          </a:bodyPr>
          <a:lstStyle/>
          <a:p>
            <a:r>
              <a:rPr lang="en-US" sz="4000"/>
              <a:t>WNS in Washington</a:t>
            </a:r>
            <a:endParaRPr lang="en-US" sz="3900"/>
          </a:p>
        </p:txBody>
      </p:sp>
      <p:sp>
        <p:nvSpPr>
          <p:cNvPr id="5" name="TextBox 4">
            <a:extLst>
              <a:ext uri="{FF2B5EF4-FFF2-40B4-BE49-F238E27FC236}">
                <a16:creationId xmlns:a16="http://schemas.microsoft.com/office/drawing/2014/main" id="{26002916-6686-4669-991D-0D664BF65B77}"/>
              </a:ext>
            </a:extLst>
          </p:cNvPr>
          <p:cNvSpPr txBox="1"/>
          <p:nvPr/>
        </p:nvSpPr>
        <p:spPr>
          <a:xfrm>
            <a:off x="5482366" y="5867400"/>
            <a:ext cx="613634" cy="184666"/>
          </a:xfrm>
          <a:prstGeom prst="rect">
            <a:avLst/>
          </a:prstGeom>
          <a:noFill/>
          <a:ln>
            <a:noFill/>
          </a:ln>
        </p:spPr>
        <p:txBody>
          <a:bodyPr wrap="square" rtlCol="0">
            <a:spAutoFit/>
          </a:bodyPr>
          <a:lstStyle/>
          <a:p>
            <a:r>
              <a:rPr lang="en-US" sz="600">
                <a:solidFill>
                  <a:schemeClr val="bg1">
                    <a:lumMod val="75000"/>
                    <a:lumOff val="25000"/>
                  </a:schemeClr>
                </a:solidFill>
              </a:rPr>
              <a:t>Photo; BCI</a:t>
            </a:r>
          </a:p>
        </p:txBody>
      </p:sp>
      <p:sp>
        <p:nvSpPr>
          <p:cNvPr id="3" name="Rectangle 2">
            <a:extLst>
              <a:ext uri="{FF2B5EF4-FFF2-40B4-BE49-F238E27FC236}">
                <a16:creationId xmlns:a16="http://schemas.microsoft.com/office/drawing/2014/main" id="{82FA4AB8-E201-4372-A8E0-6B177A787C88}"/>
              </a:ext>
            </a:extLst>
          </p:cNvPr>
          <p:cNvSpPr/>
          <p:nvPr/>
        </p:nvSpPr>
        <p:spPr>
          <a:xfrm>
            <a:off x="522973" y="1219200"/>
            <a:ext cx="8225589" cy="2677656"/>
          </a:xfrm>
          <a:prstGeom prst="rect">
            <a:avLst/>
          </a:prstGeom>
        </p:spPr>
        <p:txBody>
          <a:bodyPr wrap="square">
            <a:spAutoFit/>
          </a:bodyPr>
          <a:lstStyle/>
          <a:p>
            <a:pPr marL="342900" indent="-342900">
              <a:buFont typeface="Arial" panose="020B0604020202020204" pitchFamily="34" charset="0"/>
              <a:buChar char="•"/>
            </a:pPr>
            <a:r>
              <a:rPr lang="en-US" sz="22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What are the potential impacts on Washington’s bat populations?</a:t>
            </a:r>
          </a:p>
          <a:p>
            <a:endParaRPr lang="en-US" sz="22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r>
              <a:rPr lang="en-US" sz="22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Roosting ecology for Washington bat species unclear</a:t>
            </a:r>
          </a:p>
          <a:p>
            <a:pPr marL="800100" lvl="1" indent="-342900">
              <a:buFont typeface="Arial" panose="020B0604020202020204" pitchFamily="34" charset="0"/>
              <a:buChar char="•"/>
            </a:pPr>
            <a:r>
              <a:rPr lang="en-US" sz="20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Use of hibernation</a:t>
            </a:r>
          </a:p>
          <a:p>
            <a:pPr marL="800100" lvl="1" indent="-342900">
              <a:buFont typeface="Arial" panose="020B0604020202020204" pitchFamily="34" charset="0"/>
              <a:buChar char="•"/>
            </a:pPr>
            <a:r>
              <a:rPr lang="en-US" sz="20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Winter roost selection</a:t>
            </a:r>
          </a:p>
          <a:p>
            <a:pPr marL="800100" lvl="1" indent="-342900">
              <a:buFont typeface="Arial" panose="020B0604020202020204" pitchFamily="34" charset="0"/>
              <a:buChar char="•"/>
            </a:pPr>
            <a:r>
              <a:rPr lang="en-US" sz="20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Roost conditions</a:t>
            </a:r>
          </a:p>
          <a:p>
            <a:pPr marL="800100" lvl="1" indent="-342900">
              <a:buFont typeface="Arial" panose="020B0604020202020204" pitchFamily="34" charset="0"/>
              <a:buChar char="•"/>
            </a:pPr>
            <a:r>
              <a:rPr lang="en-US" sz="20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Maternity roosts</a:t>
            </a:r>
          </a:p>
        </p:txBody>
      </p:sp>
      <p:pic>
        <p:nvPicPr>
          <p:cNvPr id="21" name="Picture 2">
            <a:extLst>
              <a:ext uri="{FF2B5EF4-FFF2-40B4-BE49-F238E27FC236}">
                <a16:creationId xmlns:a16="http://schemas.microsoft.com/office/drawing/2014/main" id="{4E4AC733-F33B-4977-A7D2-6E3CCF4AD7C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657600" y="3928940"/>
            <a:ext cx="5215417" cy="2299629"/>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2" name="TextBox 21">
            <a:extLst>
              <a:ext uri="{FF2B5EF4-FFF2-40B4-BE49-F238E27FC236}">
                <a16:creationId xmlns:a16="http://schemas.microsoft.com/office/drawing/2014/main" id="{9FD81149-E362-4012-8056-F4C71B0C3A03}"/>
              </a:ext>
            </a:extLst>
          </p:cNvPr>
          <p:cNvSpPr txBox="1"/>
          <p:nvPr/>
        </p:nvSpPr>
        <p:spPr>
          <a:xfrm>
            <a:off x="8001000" y="6045209"/>
            <a:ext cx="1219200" cy="215444"/>
          </a:xfrm>
          <a:prstGeom prst="rect">
            <a:avLst/>
          </a:prstGeom>
          <a:noFill/>
        </p:spPr>
        <p:txBody>
          <a:bodyPr wrap="square" rtlCol="0">
            <a:spAutoFit/>
          </a:bodyPr>
          <a:lstStyle/>
          <a:p>
            <a:r>
              <a:rPr lang="en-US" sz="800">
                <a:solidFill>
                  <a:schemeClr val="tx1">
                    <a:lumMod val="75000"/>
                    <a:lumOff val="25000"/>
                  </a:schemeClr>
                </a:solidFill>
              </a:rPr>
              <a:t>Photo: M. Tuttle</a:t>
            </a:r>
          </a:p>
        </p:txBody>
      </p:sp>
    </p:spTree>
    <p:extLst>
      <p:ext uri="{BB962C8B-B14F-4D97-AF65-F5344CB8AC3E}">
        <p14:creationId xmlns:p14="http://schemas.microsoft.com/office/powerpoint/2010/main" val="5372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C168-BB3C-488E-886F-451DC57A5A2D}"/>
              </a:ext>
            </a:extLst>
          </p:cNvPr>
          <p:cNvSpPr>
            <a:spLocks noGrp="1"/>
          </p:cNvSpPr>
          <p:nvPr>
            <p:ph type="title"/>
          </p:nvPr>
        </p:nvSpPr>
        <p:spPr/>
        <p:txBody>
          <a:bodyPr/>
          <a:lstStyle/>
          <a:p>
            <a:r>
              <a:rPr lang="en-US" dirty="0">
                <a:latin typeface="Rockwell"/>
              </a:rPr>
              <a:t>How are bat biologists helping?</a:t>
            </a:r>
          </a:p>
        </p:txBody>
      </p:sp>
      <p:pic>
        <p:nvPicPr>
          <p:cNvPr id="6" name="Picture 5">
            <a:extLst>
              <a:ext uri="{FF2B5EF4-FFF2-40B4-BE49-F238E27FC236}">
                <a16:creationId xmlns:a16="http://schemas.microsoft.com/office/drawing/2014/main" id="{32BC47A7-13D4-44F0-B7B9-15361050093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67" t="17552" r="6773" b="844"/>
          <a:stretch/>
        </p:blipFill>
        <p:spPr bwMode="auto">
          <a:xfrm>
            <a:off x="5008327" y="3116506"/>
            <a:ext cx="2133618" cy="1620492"/>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7" name="Content Placeholder 3">
            <a:extLst>
              <a:ext uri="{FF2B5EF4-FFF2-40B4-BE49-F238E27FC236}">
                <a16:creationId xmlns:a16="http://schemas.microsoft.com/office/drawing/2014/main" id="{F617D2C0-1E71-4B48-9C72-0BD9ACC905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8" y="3116507"/>
            <a:ext cx="2656795" cy="1992596"/>
          </a:xfrm>
          <a:prstGeom prst="rect">
            <a:avLst/>
          </a:prstGeom>
          <a:ln>
            <a:solidFill>
              <a:schemeClr val="accent2">
                <a:lumMod val="75000"/>
              </a:schemeClr>
            </a:solidFill>
          </a:ln>
        </p:spPr>
      </p:pic>
      <p:pic>
        <p:nvPicPr>
          <p:cNvPr id="12" name="Picture 11">
            <a:extLst>
              <a:ext uri="{FF2B5EF4-FFF2-40B4-BE49-F238E27FC236}">
                <a16:creationId xmlns:a16="http://schemas.microsoft.com/office/drawing/2014/main" id="{41118EEC-24CF-4E5E-8CE8-D35CB84A1B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410362" y="3469889"/>
            <a:ext cx="2827056" cy="2120292"/>
          </a:xfrm>
          <a:prstGeom prst="rect">
            <a:avLst/>
          </a:prstGeom>
          <a:ln>
            <a:solidFill>
              <a:schemeClr val="accent2">
                <a:lumMod val="75000"/>
              </a:schemeClr>
            </a:solidFill>
          </a:ln>
        </p:spPr>
      </p:pic>
      <p:pic>
        <p:nvPicPr>
          <p:cNvPr id="14" name="Picture 13">
            <a:extLst>
              <a:ext uri="{FF2B5EF4-FFF2-40B4-BE49-F238E27FC236}">
                <a16:creationId xmlns:a16="http://schemas.microsoft.com/office/drawing/2014/main" id="{08A405E0-3B76-483F-85C8-2A84E4A6FC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6236" y="3116506"/>
            <a:ext cx="1877686" cy="2503582"/>
          </a:xfrm>
          <a:prstGeom prst="rect">
            <a:avLst/>
          </a:prstGeom>
          <a:ln>
            <a:solidFill>
              <a:schemeClr val="accent2">
                <a:lumMod val="75000"/>
              </a:schemeClr>
            </a:solidFill>
          </a:ln>
        </p:spPr>
      </p:pic>
      <p:sp>
        <p:nvSpPr>
          <p:cNvPr id="15" name="Rectangle 14">
            <a:extLst>
              <a:ext uri="{FF2B5EF4-FFF2-40B4-BE49-F238E27FC236}">
                <a16:creationId xmlns:a16="http://schemas.microsoft.com/office/drawing/2014/main" id="{6F83F3CC-34CB-4DE5-874A-DDD1D85F1976}"/>
              </a:ext>
            </a:extLst>
          </p:cNvPr>
          <p:cNvSpPr/>
          <p:nvPr/>
        </p:nvSpPr>
        <p:spPr>
          <a:xfrm>
            <a:off x="114080" y="1031929"/>
            <a:ext cx="8572720" cy="2277547"/>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US" sz="20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rPr>
              <a:t>WDFW biologists have partnered with federal wildlife agencies and local organizations to survey and monitor the spread of WNS. </a:t>
            </a:r>
          </a:p>
          <a:p>
            <a:pPr marL="342900" indent="-342900">
              <a:buFont typeface="Arial" panose="020B0604020202020204" pitchFamily="34" charset="0"/>
              <a:buChar char="•"/>
            </a:pPr>
            <a:endParaRPr lang="en-US" sz="20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r>
              <a:rPr lang="en-US" sz="2000" dirty="0">
                <a:solidFill>
                  <a:schemeClr val="accent1">
                    <a:lumMod val="50000"/>
                  </a:schemeClr>
                </a:solidFill>
                <a:latin typeface="Ebrima"/>
                <a:ea typeface="Ebrima"/>
                <a:cs typeface="Ebrima"/>
              </a:rPr>
              <a:t>This includes swabbing bats for WNS, doing regular bat counts, monitoring hibernacula, tracking bats, and educating the public about WNS and the importance of bats</a:t>
            </a:r>
            <a:r>
              <a:rPr lang="en-US" sz="2200" dirty="0">
                <a:solidFill>
                  <a:schemeClr val="accent1">
                    <a:lumMod val="50000"/>
                  </a:schemeClr>
                </a:solidFill>
                <a:latin typeface="Ebrima"/>
                <a:ea typeface="Ebrima"/>
                <a:cs typeface="Ebrima"/>
              </a:rPr>
              <a:t>. </a:t>
            </a:r>
            <a:endParaRPr lang="en-US" sz="22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endParaRPr>
          </a:p>
          <a:p>
            <a:endParaRPr lang="en-US" sz="20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10847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8963" y="133350"/>
            <a:ext cx="8229600" cy="914400"/>
          </a:xfrm>
        </p:spPr>
        <p:txBody>
          <a:bodyPr>
            <a:normAutofit/>
          </a:bodyPr>
          <a:lstStyle/>
          <a:p>
            <a:r>
              <a:rPr lang="en-US" sz="4000" dirty="0"/>
              <a:t>What about bats and COVID-19?</a:t>
            </a:r>
            <a:endParaRPr lang="en-US" sz="3900" dirty="0"/>
          </a:p>
        </p:txBody>
      </p:sp>
      <p:sp>
        <p:nvSpPr>
          <p:cNvPr id="5" name="TextBox 4">
            <a:extLst>
              <a:ext uri="{FF2B5EF4-FFF2-40B4-BE49-F238E27FC236}">
                <a16:creationId xmlns:a16="http://schemas.microsoft.com/office/drawing/2014/main" id="{26002916-6686-4669-991D-0D664BF65B77}"/>
              </a:ext>
            </a:extLst>
          </p:cNvPr>
          <p:cNvSpPr txBox="1"/>
          <p:nvPr/>
        </p:nvSpPr>
        <p:spPr>
          <a:xfrm>
            <a:off x="5482366" y="5867400"/>
            <a:ext cx="613634" cy="184666"/>
          </a:xfrm>
          <a:prstGeom prst="rect">
            <a:avLst/>
          </a:prstGeom>
          <a:noFill/>
          <a:ln>
            <a:noFill/>
          </a:ln>
        </p:spPr>
        <p:txBody>
          <a:bodyPr wrap="square" rtlCol="0">
            <a:spAutoFit/>
          </a:bodyPr>
          <a:lstStyle/>
          <a:p>
            <a:r>
              <a:rPr lang="en-US" sz="600">
                <a:solidFill>
                  <a:schemeClr val="bg1">
                    <a:lumMod val="75000"/>
                    <a:lumOff val="25000"/>
                  </a:schemeClr>
                </a:solidFill>
              </a:rPr>
              <a:t>Photo; BCI</a:t>
            </a:r>
          </a:p>
        </p:txBody>
      </p:sp>
      <p:sp>
        <p:nvSpPr>
          <p:cNvPr id="3" name="Rectangle 2">
            <a:extLst>
              <a:ext uri="{FF2B5EF4-FFF2-40B4-BE49-F238E27FC236}">
                <a16:creationId xmlns:a16="http://schemas.microsoft.com/office/drawing/2014/main" id="{82FA4AB8-E201-4372-A8E0-6B177A787C88}"/>
              </a:ext>
            </a:extLst>
          </p:cNvPr>
          <p:cNvSpPr/>
          <p:nvPr/>
        </p:nvSpPr>
        <p:spPr>
          <a:xfrm>
            <a:off x="212255" y="1219200"/>
            <a:ext cx="8225589" cy="5201424"/>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US" sz="2000" dirty="0">
                <a:latin typeface="Ebrima"/>
                <a:ea typeface="+mn-lt"/>
                <a:cs typeface="+mn-lt"/>
              </a:rPr>
              <a:t>Scientists are still investigating the origins of how the virus responsible for the COVID-19 pandemic got into the human population. </a:t>
            </a:r>
            <a:endParaRPr lang="en-US" sz="2000" b="1">
              <a:latin typeface="Ebrima"/>
              <a:ea typeface="Ebrima" panose="02000000000000000000" pitchFamily="2" charset="0"/>
              <a:cs typeface="+mn-lt"/>
            </a:endParaRPr>
          </a:p>
          <a:p>
            <a:pPr marL="342900" indent="-342900">
              <a:buFont typeface="Arial" panose="020B0604020202020204" pitchFamily="34" charset="0"/>
              <a:buChar char="•"/>
            </a:pPr>
            <a:r>
              <a:rPr lang="en-US" sz="2000" dirty="0">
                <a:latin typeface="Ebrima"/>
                <a:ea typeface="+mn-lt"/>
                <a:cs typeface="+mn-lt"/>
              </a:rPr>
              <a:t>Regardless of the viral origins, COVID-19 is now a human disease and the risk of getting sick is from another person, not from wildlife. </a:t>
            </a:r>
            <a:r>
              <a:rPr lang="en-US" sz="2000" b="1" dirty="0">
                <a:latin typeface="Ebrima"/>
                <a:ea typeface="+mn-lt"/>
                <a:cs typeface="+mn-lt"/>
              </a:rPr>
              <a:t>You cannot catch COVID-19 from a bat.</a:t>
            </a:r>
            <a:endParaRPr lang="en-US" sz="2000" b="1">
              <a:solidFill>
                <a:srgbClr val="000000"/>
              </a:solidFill>
              <a:latin typeface="Ebrima"/>
              <a:ea typeface="Ebrima" panose="02000000000000000000" pitchFamily="2" charset="0"/>
              <a:cs typeface="Calibri"/>
            </a:endParaRPr>
          </a:p>
          <a:p>
            <a:endParaRPr lang="en-US" sz="22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endParaRPr>
          </a:p>
          <a:p>
            <a:endParaRPr lang="en-US" sz="22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endParaRPr lang="en-US" sz="22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endParaRPr lang="en-US" sz="22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endParaRPr lang="en-US" sz="22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endParaRPr>
          </a:p>
          <a:p>
            <a:r>
              <a:rPr lang="en-US" sz="2200" dirty="0">
                <a:solidFill>
                  <a:schemeClr val="accent1">
                    <a:lumMod val="50000"/>
                  </a:schemeClr>
                </a:solidFill>
                <a:latin typeface="Ebrima"/>
                <a:ea typeface="Ebrima"/>
                <a:cs typeface="Ebrima"/>
              </a:rPr>
              <a:t>According to Bat Conservation International: </a:t>
            </a:r>
            <a:endParaRPr lang="en-US" sz="2200" dirty="0">
              <a:solidFill>
                <a:schemeClr val="accent1">
                  <a:lumMod val="50000"/>
                </a:schemeClr>
              </a:solidFill>
              <a:latin typeface="Ebrima" panose="02000000000000000000" pitchFamily="2" charset="0"/>
              <a:ea typeface="Ebrima" panose="02000000000000000000" pitchFamily="2" charset="0"/>
              <a:cs typeface="Ebrima" panose="02000000000000000000" pitchFamily="2" charset="0"/>
            </a:endParaRPr>
          </a:p>
          <a:p>
            <a:r>
              <a:rPr lang="en-US" sz="1600" dirty="0">
                <a:latin typeface="Ebrima"/>
                <a:ea typeface="Ebrima"/>
                <a:cs typeface="Ebrima"/>
              </a:rPr>
              <a:t>“Bats are natural hosts to coronaviruses, including some that are closely related to the SARS-CoV-2 virus that caused COVID-19. Other wildlife can also be hosts to coronaviruses. </a:t>
            </a:r>
            <a:r>
              <a:rPr lang="en-US" sz="1600" b="1" dirty="0">
                <a:latin typeface="Ebrima"/>
                <a:ea typeface="Ebrima"/>
                <a:cs typeface="Ebrima"/>
              </a:rPr>
              <a:t>Bats with coronaviruses in the wild are not a threat to human health if protected and left undisturbed. Bats and other wildlife do not spread the disease among humans—only humans spread COVID-19 to other humans</a:t>
            </a:r>
            <a:r>
              <a:rPr lang="en-US" sz="1600" dirty="0">
                <a:latin typeface="Ebrima"/>
                <a:ea typeface="Ebrima"/>
                <a:cs typeface="Ebrima"/>
              </a:rPr>
              <a:t>.”</a:t>
            </a:r>
            <a:endParaRPr lang="en-US" sz="1600" dirty="0">
              <a:solidFill>
                <a:schemeClr val="accent1">
                  <a:lumMod val="50000"/>
                </a:schemeClr>
              </a:solidFill>
              <a:latin typeface="Ebrima"/>
              <a:ea typeface="Ebrima"/>
              <a:cs typeface="Ebrima"/>
            </a:endParaRPr>
          </a:p>
        </p:txBody>
      </p:sp>
      <p:pic>
        <p:nvPicPr>
          <p:cNvPr id="4" name="Picture 3">
            <a:extLst>
              <a:ext uri="{FF2B5EF4-FFF2-40B4-BE49-F238E27FC236}">
                <a16:creationId xmlns:a16="http://schemas.microsoft.com/office/drawing/2014/main" id="{50DA0BFC-2054-4925-9FEA-24F7B9ECB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028" y="3205203"/>
            <a:ext cx="2332775" cy="1306354"/>
          </a:xfrm>
          <a:prstGeom prst="rect">
            <a:avLst/>
          </a:prstGeom>
        </p:spPr>
      </p:pic>
    </p:spTree>
    <p:extLst>
      <p:ext uri="{BB962C8B-B14F-4D97-AF65-F5344CB8AC3E}">
        <p14:creationId xmlns:p14="http://schemas.microsoft.com/office/powerpoint/2010/main" val="197024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955A5-E9A7-4430-AC6F-9254E0282E05}"/>
              </a:ext>
            </a:extLst>
          </p:cNvPr>
          <p:cNvSpPr>
            <a:spLocks noGrp="1"/>
          </p:cNvSpPr>
          <p:nvPr>
            <p:ph type="title"/>
          </p:nvPr>
        </p:nvSpPr>
        <p:spPr/>
        <p:txBody>
          <a:bodyPr/>
          <a:lstStyle/>
          <a:p>
            <a:r>
              <a:rPr lang="en-US" dirty="0"/>
              <a:t>Other batty myths</a:t>
            </a:r>
          </a:p>
        </p:txBody>
      </p:sp>
      <p:sp>
        <p:nvSpPr>
          <p:cNvPr id="4" name="Rectangle 3">
            <a:extLst>
              <a:ext uri="{FF2B5EF4-FFF2-40B4-BE49-F238E27FC236}">
                <a16:creationId xmlns:a16="http://schemas.microsoft.com/office/drawing/2014/main" id="{741490A9-6E84-4A74-94DA-AED1745B7EE5}"/>
              </a:ext>
            </a:extLst>
          </p:cNvPr>
          <p:cNvSpPr/>
          <p:nvPr/>
        </p:nvSpPr>
        <p:spPr>
          <a:xfrm>
            <a:off x="226380" y="1228397"/>
            <a:ext cx="4958180" cy="4708981"/>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US" sz="2000" dirty="0">
                <a:solidFill>
                  <a:srgbClr val="222222"/>
                </a:solidFill>
                <a:latin typeface="Ebrima"/>
                <a:ea typeface="Ebrima"/>
                <a:cs typeface="Ebrima"/>
              </a:rPr>
              <a:t>Contrary to some popular belief, bats are not blind. Bats have excellent hearing and good eyesight.</a:t>
            </a:r>
          </a:p>
          <a:p>
            <a:pPr marL="342900" indent="-342900">
              <a:buFont typeface="Arial" panose="020B0604020202020204" pitchFamily="34" charset="0"/>
              <a:buChar char="•"/>
            </a:pPr>
            <a:endParaRPr lang="en-US" sz="2000" dirty="0">
              <a:solidFill>
                <a:srgbClr val="222222"/>
              </a:solidFill>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r>
              <a:rPr lang="en-US" sz="2000" dirty="0">
                <a:solidFill>
                  <a:srgbClr val="222222"/>
                </a:solidFill>
                <a:latin typeface="Ebrima"/>
                <a:ea typeface="Ebrima"/>
                <a:cs typeface="Ebrima"/>
              </a:rPr>
              <a:t>Bats do not become entangled in peoples' hair. If a flying bat comes close to your head, it's probably because it is hunting insects that have been attracted to your body heat.</a:t>
            </a:r>
          </a:p>
          <a:p>
            <a:pPr marL="342900" indent="-342900">
              <a:buFont typeface="Arial" panose="020B0604020202020204" pitchFamily="34" charset="0"/>
              <a:buChar char="•"/>
            </a:pPr>
            <a:endParaRPr lang="en-US" sz="2000" dirty="0">
              <a:solidFill>
                <a:srgbClr val="222222"/>
              </a:solidFill>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r>
              <a:rPr lang="en-US" sz="2000" dirty="0">
                <a:solidFill>
                  <a:srgbClr val="222222"/>
                </a:solidFill>
                <a:latin typeface="Ebrima"/>
                <a:ea typeface="Ebrima"/>
                <a:cs typeface="Ebrima"/>
              </a:rPr>
              <a:t>All bats don't have rabies. In fact, it's estimated that less than 1% of bats get rabies. </a:t>
            </a:r>
            <a:endParaRPr lang="en-US" sz="2000" dirty="0">
              <a:solidFill>
                <a:srgbClr val="222222"/>
              </a:solidFill>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endParaRPr lang="en-US" sz="2000" dirty="0">
              <a:solidFill>
                <a:srgbClr val="222222"/>
              </a:solidFill>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r>
              <a:rPr lang="en-US" sz="2000" dirty="0">
                <a:solidFill>
                  <a:srgbClr val="222222"/>
                </a:solidFill>
                <a:latin typeface="Ebrima" panose="02000000000000000000" pitchFamily="2" charset="0"/>
                <a:ea typeface="Ebrima" panose="02000000000000000000" pitchFamily="2" charset="0"/>
                <a:cs typeface="Ebrima" panose="02000000000000000000" pitchFamily="2" charset="0"/>
              </a:rPr>
              <a:t>No Washington bats feed on blood.</a:t>
            </a: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6" name="Picture 5">
            <a:extLst>
              <a:ext uri="{FF2B5EF4-FFF2-40B4-BE49-F238E27FC236}">
                <a16:creationId xmlns:a16="http://schemas.microsoft.com/office/drawing/2014/main" id="{508A3B05-08B6-470D-9EB4-6DABDE172A22}"/>
              </a:ext>
            </a:extLst>
          </p:cNvPr>
          <p:cNvPicPr>
            <a:picLocks noChangeAspect="1"/>
          </p:cNvPicPr>
          <p:nvPr/>
        </p:nvPicPr>
        <p:blipFill rotWithShape="1">
          <a:blip r:embed="rId3">
            <a:extLst>
              <a:ext uri="{28A0092B-C50C-407E-A947-70E740481C1C}">
                <a14:useLocalDpi xmlns:a14="http://schemas.microsoft.com/office/drawing/2010/main" val="0"/>
              </a:ext>
            </a:extLst>
          </a:blip>
          <a:srcRect l="12526" r="17240"/>
          <a:stretch/>
        </p:blipFill>
        <p:spPr>
          <a:xfrm>
            <a:off x="5344356" y="887767"/>
            <a:ext cx="3417903" cy="5082466"/>
          </a:xfrm>
          <a:prstGeom prst="rect">
            <a:avLst/>
          </a:prstGeom>
        </p:spPr>
      </p:pic>
    </p:spTree>
    <p:extLst>
      <p:ext uri="{BB962C8B-B14F-4D97-AF65-F5344CB8AC3E}">
        <p14:creationId xmlns:p14="http://schemas.microsoft.com/office/powerpoint/2010/main" val="82310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5486E-F250-4504-AC04-626D0ED7CBC1}"/>
              </a:ext>
            </a:extLst>
          </p:cNvPr>
          <p:cNvSpPr>
            <a:spLocks noGrp="1"/>
          </p:cNvSpPr>
          <p:nvPr>
            <p:ph type="title"/>
          </p:nvPr>
        </p:nvSpPr>
        <p:spPr>
          <a:xfrm>
            <a:off x="367875" y="1930002"/>
            <a:ext cx="8229600" cy="914400"/>
          </a:xfrm>
        </p:spPr>
        <p:txBody>
          <a:bodyPr>
            <a:normAutofit fontScale="90000"/>
          </a:bodyPr>
          <a:lstStyle/>
          <a:p>
            <a:br>
              <a:rPr lang="en-US" sz="1700" dirty="0">
                <a:latin typeface="Ebrima" panose="02000000000000000000" pitchFamily="2" charset="0"/>
                <a:ea typeface="Ebrima" panose="02000000000000000000" pitchFamily="2" charset="0"/>
                <a:cs typeface="Ebrima" panose="02000000000000000000" pitchFamily="2" charset="0"/>
              </a:rPr>
            </a:br>
            <a:r>
              <a:rPr lang="en-US" sz="1700" b="1" dirty="0">
                <a:solidFill>
                  <a:schemeClr val="tx1"/>
                </a:solidFill>
                <a:latin typeface="Ebrima"/>
                <a:ea typeface="Ebrima"/>
                <a:cs typeface="Ebrima"/>
              </a:rPr>
              <a:t>Report groups of bats</a:t>
            </a:r>
            <a:r>
              <a:rPr lang="en-US" sz="1700" dirty="0">
                <a:solidFill>
                  <a:schemeClr val="tx1"/>
                </a:solidFill>
                <a:latin typeface="Ebrima"/>
                <a:ea typeface="Ebrima"/>
                <a:cs typeface="Ebrima"/>
              </a:rPr>
              <a:t> you see using the </a:t>
            </a:r>
            <a:r>
              <a:rPr lang="en-US" sz="1700" u="sng" dirty="0">
                <a:solidFill>
                  <a:schemeClr val="tx1"/>
                </a:solidFill>
                <a:latin typeface="Ebrima"/>
                <a:ea typeface="Ebrima"/>
                <a:cs typeface="Ebrima"/>
                <a:hlinkClick r:id="rId2" tooltip="https://survey123.arcgis.com/share/dda6a0f6a2034c4b997ca108884a5c8c%20">
                  <a:extLst>
                    <a:ext uri="{A12FA001-AC4F-418D-AE19-62706E023703}">
                      <ahyp:hlinkClr xmlns:ahyp="http://schemas.microsoft.com/office/drawing/2018/hyperlinkcolor" val="tx"/>
                    </a:ext>
                  </a:extLst>
                </a:hlinkClick>
              </a:rPr>
              <a:t>online observation reporting form</a:t>
            </a:r>
            <a:r>
              <a:rPr lang="en-US" sz="1700" dirty="0">
                <a:solidFill>
                  <a:schemeClr val="tx1"/>
                </a:solidFill>
                <a:latin typeface="Ebrima"/>
                <a:ea typeface="Ebrima"/>
                <a:cs typeface="Ebrima"/>
              </a:rPr>
              <a:t>. This information will help WDFW understand our bat populations and monitor white-nose syndrome in Washington. </a:t>
            </a:r>
            <a:br>
              <a:rPr lang="en-US" sz="1700" dirty="0">
                <a:latin typeface="Ebrima" panose="02000000000000000000" pitchFamily="2" charset="0"/>
                <a:ea typeface="Ebrima" panose="02000000000000000000" pitchFamily="2" charset="0"/>
                <a:cs typeface="Ebrima" panose="02000000000000000000" pitchFamily="2" charset="0"/>
              </a:rPr>
            </a:br>
            <a:br>
              <a:rPr lang="en-US" sz="1700" dirty="0">
                <a:latin typeface="Ebrima" panose="02000000000000000000" pitchFamily="2" charset="0"/>
                <a:ea typeface="Ebrima" panose="02000000000000000000" pitchFamily="2" charset="0"/>
                <a:cs typeface="Ebrima" panose="02000000000000000000" pitchFamily="2" charset="0"/>
              </a:rPr>
            </a:br>
            <a:r>
              <a:rPr lang="en-US" sz="1700" b="1" dirty="0">
                <a:solidFill>
                  <a:schemeClr val="tx1"/>
                </a:solidFill>
                <a:latin typeface="Ebrima"/>
                <a:ea typeface="Ebrima"/>
                <a:cs typeface="Ebrima"/>
              </a:rPr>
              <a:t>Do not handle live bats. </a:t>
            </a:r>
            <a:r>
              <a:rPr lang="en-US" sz="1700" dirty="0">
                <a:solidFill>
                  <a:schemeClr val="tx1"/>
                </a:solidFill>
                <a:latin typeface="Ebrima"/>
                <a:ea typeface="Ebrima"/>
                <a:cs typeface="Ebrima"/>
              </a:rPr>
              <a:t>If you have found a sick or dead bat, please report it using the </a:t>
            </a:r>
            <a:r>
              <a:rPr lang="en-US" sz="1700" u="sng" dirty="0">
                <a:solidFill>
                  <a:schemeClr val="tx1"/>
                </a:solidFill>
                <a:latin typeface="Ebrima"/>
                <a:ea typeface="Ebrima"/>
                <a:cs typeface="Ebrima"/>
                <a:hlinkClick r:id="rId3">
                  <a:extLst>
                    <a:ext uri="{A12FA001-AC4F-418D-AE19-62706E023703}">
                      <ahyp:hlinkClr xmlns:ahyp="http://schemas.microsoft.com/office/drawing/2018/hyperlinkcolor" val="tx"/>
                    </a:ext>
                  </a:extLst>
                </a:hlinkClick>
              </a:rPr>
              <a:t>online reporting form</a:t>
            </a:r>
            <a:r>
              <a:rPr lang="en-US" sz="1700" dirty="0">
                <a:latin typeface="Ebrima"/>
                <a:ea typeface="Ebrima"/>
                <a:cs typeface="Ebrima"/>
              </a:rPr>
              <a:t>.</a:t>
            </a:r>
            <a:br>
              <a:rPr lang="en-US" sz="1700" dirty="0">
                <a:latin typeface="Ebrima" panose="02000000000000000000" pitchFamily="2" charset="0"/>
                <a:ea typeface="Ebrima" panose="02000000000000000000" pitchFamily="2" charset="0"/>
                <a:cs typeface="Ebrima" panose="02000000000000000000" pitchFamily="2" charset="0"/>
              </a:rPr>
            </a:br>
            <a:br>
              <a:rPr lang="en-US" sz="1700" dirty="0">
                <a:latin typeface="Ebrima" panose="02000000000000000000" pitchFamily="2" charset="0"/>
                <a:ea typeface="Ebrima" panose="02000000000000000000" pitchFamily="2" charset="0"/>
                <a:cs typeface="Ebrima" panose="02000000000000000000" pitchFamily="2" charset="0"/>
              </a:rPr>
            </a:br>
            <a:r>
              <a:rPr lang="en-US" sz="1700" b="1" dirty="0">
                <a:solidFill>
                  <a:schemeClr val="tx1"/>
                </a:solidFill>
                <a:latin typeface="Ebrima"/>
                <a:ea typeface="Ebrima"/>
                <a:cs typeface="Ebrima"/>
              </a:rPr>
              <a:t>Avoid entering areas where bats may be living </a:t>
            </a:r>
            <a:r>
              <a:rPr lang="en-US" sz="1700" dirty="0">
                <a:solidFill>
                  <a:schemeClr val="tx1"/>
                </a:solidFill>
                <a:latin typeface="Ebrima"/>
                <a:ea typeface="Ebrima"/>
                <a:cs typeface="Ebrima"/>
              </a:rPr>
              <a:t>to limit the potential of transmitting the fungus that causes the disease and disturbing vulnerable bats. Do not allow pets to access areas where bats may be roosting or overwintering as they may carry the fungus to new sites.</a:t>
            </a:r>
            <a:br>
              <a:rPr lang="en-US" sz="1700" dirty="0">
                <a:latin typeface="Ebrima" panose="02000000000000000000" pitchFamily="2" charset="0"/>
                <a:ea typeface="Ebrima" panose="02000000000000000000" pitchFamily="2" charset="0"/>
                <a:cs typeface="Ebrima" panose="02000000000000000000" pitchFamily="2" charset="0"/>
              </a:rPr>
            </a:br>
            <a:br>
              <a:rPr lang="en-US" sz="1700" dirty="0">
                <a:latin typeface="Ebrima" panose="02000000000000000000" pitchFamily="2" charset="0"/>
                <a:ea typeface="Ebrima" panose="02000000000000000000" pitchFamily="2" charset="0"/>
                <a:cs typeface="Ebrima" panose="02000000000000000000" pitchFamily="2" charset="0"/>
              </a:rPr>
            </a:br>
            <a:endParaRPr lang="en-US" dirty="0">
              <a:solidFill>
                <a:schemeClr val="tx1"/>
              </a:solidFill>
              <a:latin typeface="Ebrima" panose="02000000000000000000" pitchFamily="2" charset="0"/>
              <a:ea typeface="Ebrima" panose="02000000000000000000" pitchFamily="2" charset="0"/>
              <a:cs typeface="Ebrima" panose="02000000000000000000" pitchFamily="2" charset="0"/>
            </a:endParaRPr>
          </a:p>
        </p:txBody>
      </p:sp>
      <p:sp>
        <p:nvSpPr>
          <p:cNvPr id="4" name="Title 6">
            <a:extLst>
              <a:ext uri="{FF2B5EF4-FFF2-40B4-BE49-F238E27FC236}">
                <a16:creationId xmlns:a16="http://schemas.microsoft.com/office/drawing/2014/main" id="{6B5BE3D9-9DBD-43CF-8F23-F35F7A8FF4CB}"/>
              </a:ext>
            </a:extLst>
          </p:cNvPr>
          <p:cNvSpPr txBox="1">
            <a:spLocks/>
          </p:cNvSpPr>
          <p:nvPr/>
        </p:nvSpPr>
        <p:spPr>
          <a:xfrm>
            <a:off x="518963" y="133350"/>
            <a:ext cx="8229600" cy="914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200" b="0" kern="1200">
                <a:solidFill>
                  <a:srgbClr val="067B54"/>
                </a:solidFill>
                <a:latin typeface="Rockwell" panose="02060603020205020403" pitchFamily="18" charset="0"/>
                <a:ea typeface="Roboto Slab" pitchFamily="2" charset="0"/>
                <a:cs typeface="+mj-cs"/>
              </a:defRPr>
            </a:lvl1pPr>
          </a:lstStyle>
          <a:p>
            <a:r>
              <a:rPr lang="en-US" sz="4000" dirty="0">
                <a:latin typeface="Rockwell"/>
              </a:rPr>
              <a:t>Don</a:t>
            </a:r>
            <a:r>
              <a:rPr lang="en-US" sz="3900" dirty="0">
                <a:latin typeface="Rockwell"/>
              </a:rPr>
              <a:t>’t forget:</a:t>
            </a:r>
            <a:endParaRPr lang="en-US" sz="4000" dirty="0">
              <a:latin typeface="Rockwell"/>
            </a:endParaRPr>
          </a:p>
        </p:txBody>
      </p:sp>
      <p:pic>
        <p:nvPicPr>
          <p:cNvPr id="8" name="Picture 7">
            <a:extLst>
              <a:ext uri="{FF2B5EF4-FFF2-40B4-BE49-F238E27FC236}">
                <a16:creationId xmlns:a16="http://schemas.microsoft.com/office/drawing/2014/main" id="{FDBE7E2D-8041-41E5-B565-3556E6FD34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5207" y="3341939"/>
            <a:ext cx="5448692" cy="3062164"/>
          </a:xfrm>
          <a:prstGeom prst="rect">
            <a:avLst/>
          </a:prstGeom>
        </p:spPr>
      </p:pic>
    </p:spTree>
    <p:extLst>
      <p:ext uri="{BB962C8B-B14F-4D97-AF65-F5344CB8AC3E}">
        <p14:creationId xmlns:p14="http://schemas.microsoft.com/office/powerpoint/2010/main" val="1287646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6B5BE3D9-9DBD-43CF-8F23-F35F7A8FF4CB}"/>
              </a:ext>
            </a:extLst>
          </p:cNvPr>
          <p:cNvSpPr txBox="1">
            <a:spLocks/>
          </p:cNvSpPr>
          <p:nvPr/>
        </p:nvSpPr>
        <p:spPr>
          <a:xfrm>
            <a:off x="518963" y="133350"/>
            <a:ext cx="8229600" cy="9144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200" b="0" kern="1200">
                <a:solidFill>
                  <a:srgbClr val="067B54"/>
                </a:solidFill>
                <a:latin typeface="Rockwell" panose="02060603020205020403" pitchFamily="18" charset="0"/>
                <a:ea typeface="Roboto Slab" pitchFamily="2" charset="0"/>
                <a:cs typeface="+mj-cs"/>
              </a:defRPr>
            </a:lvl1pPr>
          </a:lstStyle>
          <a:p>
            <a:r>
              <a:rPr lang="en-US" sz="4000" dirty="0">
                <a:latin typeface="Rockwell"/>
                <a:ea typeface="Ebrima"/>
                <a:cs typeface="Ebrima"/>
              </a:rPr>
              <a:t>If you find a bat:</a:t>
            </a:r>
          </a:p>
        </p:txBody>
      </p:sp>
      <p:sp>
        <p:nvSpPr>
          <p:cNvPr id="7" name="Rectangle 6">
            <a:extLst>
              <a:ext uri="{FF2B5EF4-FFF2-40B4-BE49-F238E27FC236}">
                <a16:creationId xmlns:a16="http://schemas.microsoft.com/office/drawing/2014/main" id="{84A98385-373F-442E-A723-842A27C88AAA}"/>
              </a:ext>
            </a:extLst>
          </p:cNvPr>
          <p:cNvSpPr/>
          <p:nvPr/>
        </p:nvSpPr>
        <p:spPr>
          <a:xfrm>
            <a:off x="395437" y="833310"/>
            <a:ext cx="4176563" cy="4062651"/>
          </a:xfrm>
          <a:prstGeom prst="rect">
            <a:avLst/>
          </a:prstGeom>
        </p:spPr>
        <p:txBody>
          <a:bodyPr wrap="square" lIns="91440" tIns="45720" rIns="91440" bIns="45720" anchor="t">
            <a:spAutoFit/>
          </a:bodyPr>
          <a:lstStyle/>
          <a:p>
            <a:br>
              <a:rPr lang="en-US" sz="1500" b="1" dirty="0">
                <a:latin typeface="Ebrima" panose="02000000000000000000" pitchFamily="2" charset="0"/>
                <a:ea typeface="Ebrima" panose="02000000000000000000" pitchFamily="2" charset="0"/>
                <a:cs typeface="Ebrima" panose="02000000000000000000" pitchFamily="2" charset="0"/>
              </a:rPr>
            </a:br>
            <a:r>
              <a:rPr lang="en-US" sz="1500" b="1" dirty="0">
                <a:latin typeface="Ebrima"/>
                <a:ea typeface="Ebrima"/>
                <a:cs typeface="Ebrima"/>
              </a:rPr>
              <a:t>Outdoors</a:t>
            </a:r>
            <a:br>
              <a:rPr lang="en-US" sz="1500" b="1" dirty="0">
                <a:latin typeface="Ebrima" panose="02000000000000000000" pitchFamily="2" charset="0"/>
                <a:ea typeface="Ebrima" panose="02000000000000000000" pitchFamily="2" charset="0"/>
                <a:cs typeface="Ebrima" panose="02000000000000000000" pitchFamily="2" charset="0"/>
              </a:rPr>
            </a:br>
            <a:r>
              <a:rPr lang="en-US" sz="1500" dirty="0">
                <a:latin typeface="Ebrima"/>
                <a:ea typeface="Ebrima"/>
                <a:cs typeface="Ebrima"/>
              </a:rPr>
              <a:t>1. Do </a:t>
            </a:r>
            <a:r>
              <a:rPr lang="en-US" sz="1500" b="1" dirty="0">
                <a:latin typeface="Ebrima"/>
                <a:ea typeface="Ebrima"/>
                <a:cs typeface="Ebrima"/>
              </a:rPr>
              <a:t>not </a:t>
            </a:r>
            <a:r>
              <a:rPr lang="en-US" sz="1500" dirty="0">
                <a:latin typeface="Ebrima"/>
                <a:ea typeface="Ebrima"/>
                <a:cs typeface="Ebrima"/>
              </a:rPr>
              <a:t>touch the bat. Leave it in place. </a:t>
            </a:r>
            <a:br>
              <a:rPr lang="en-US" sz="1500" dirty="0">
                <a:latin typeface="Ebrima" panose="02000000000000000000" pitchFamily="2" charset="0"/>
                <a:ea typeface="Ebrima" panose="02000000000000000000" pitchFamily="2" charset="0"/>
                <a:cs typeface="Ebrima" panose="02000000000000000000" pitchFamily="2" charset="0"/>
              </a:rPr>
            </a:br>
            <a:r>
              <a:rPr lang="en-US" sz="1500" dirty="0">
                <a:latin typeface="Ebrima"/>
                <a:ea typeface="Ebrima"/>
                <a:cs typeface="Ebrima"/>
              </a:rPr>
              <a:t>2. For the bat's protection, practice physical distancing and keep 6 feet away from the bat. </a:t>
            </a:r>
            <a:br>
              <a:rPr lang="en-US" sz="1500" dirty="0">
                <a:latin typeface="Ebrima" panose="02000000000000000000" pitchFamily="2" charset="0"/>
                <a:ea typeface="Ebrima" panose="02000000000000000000" pitchFamily="2" charset="0"/>
                <a:cs typeface="Ebrima" panose="02000000000000000000" pitchFamily="2" charset="0"/>
              </a:rPr>
            </a:br>
            <a:r>
              <a:rPr lang="en-US" sz="1500" dirty="0">
                <a:latin typeface="Ebrima"/>
                <a:ea typeface="Ebrima"/>
                <a:cs typeface="Ebrima"/>
              </a:rPr>
              <a:t>3. If the bat must be moved, use a shovel or long-handled tool to pick it up and move it.</a:t>
            </a:r>
            <a:br>
              <a:rPr lang="en-US" sz="1500" dirty="0">
                <a:latin typeface="Ebrima" panose="02000000000000000000" pitchFamily="2" charset="0"/>
                <a:ea typeface="Ebrima" panose="02000000000000000000" pitchFamily="2" charset="0"/>
                <a:cs typeface="Ebrima" panose="02000000000000000000" pitchFamily="2" charset="0"/>
              </a:rPr>
            </a:br>
            <a:r>
              <a:rPr lang="en-US" sz="1500" dirty="0">
                <a:latin typeface="Ebrima"/>
                <a:ea typeface="Ebrima"/>
                <a:cs typeface="Ebrima"/>
              </a:rPr>
              <a:t>4. </a:t>
            </a:r>
            <a:r>
              <a:rPr lang="en-US" sz="1500" u="sng" dirty="0">
                <a:latin typeface="Ebrima"/>
                <a:ea typeface="Ebrima"/>
                <a:cs typeface="Ebrima"/>
                <a:hlinkClick r:id="rId2" tooltip="https://survey123.arcgis.com/share/47c26e282e244367b9920249626c666d">
                  <a:extLst>
                    <a:ext uri="{A12FA001-AC4F-418D-AE19-62706E023703}">
                      <ahyp:hlinkClr xmlns:ahyp="http://schemas.microsoft.com/office/drawing/2018/hyperlinkcolor" val="tx"/>
                    </a:ext>
                  </a:extLst>
                </a:hlinkClick>
              </a:rPr>
              <a:t>Report sick, injured, or dead bats online</a:t>
            </a:r>
            <a:r>
              <a:rPr lang="en-US" sz="1500" dirty="0">
                <a:latin typeface="Ebrima"/>
                <a:ea typeface="Ebrima"/>
                <a:cs typeface="Ebrima"/>
              </a:rPr>
              <a:t>. Please also </a:t>
            </a:r>
            <a:r>
              <a:rPr lang="en-US" sz="1500" u="sng" dirty="0">
                <a:latin typeface="Ebrima"/>
                <a:ea typeface="Ebrima"/>
                <a:cs typeface="Ebrima"/>
                <a:hlinkClick r:id="rId3" tooltip="https://survey123.arcgis.com/share/dda6a0f6a2034c4b997ca108884a5c8c%20">
                  <a:extLst>
                    <a:ext uri="{A12FA001-AC4F-418D-AE19-62706E023703}">
                      <ahyp:hlinkClr xmlns:ahyp="http://schemas.microsoft.com/office/drawing/2018/hyperlinkcolor" val="tx"/>
                    </a:ext>
                  </a:extLst>
                </a:hlinkClick>
              </a:rPr>
              <a:t>report groups of bats</a:t>
            </a:r>
            <a:r>
              <a:rPr lang="en-US" sz="1500" dirty="0">
                <a:latin typeface="Ebrima"/>
                <a:ea typeface="Ebrima"/>
                <a:cs typeface="Ebrima"/>
              </a:rPr>
              <a:t>. These reports provide valuable information to track bat populations in Washington.</a:t>
            </a:r>
            <a:br>
              <a:rPr lang="en-US" sz="1500" dirty="0">
                <a:latin typeface="Ebrima" panose="02000000000000000000" pitchFamily="2" charset="0"/>
                <a:ea typeface="Ebrima" panose="02000000000000000000" pitchFamily="2" charset="0"/>
                <a:cs typeface="Ebrima" panose="02000000000000000000" pitchFamily="2" charset="0"/>
              </a:rPr>
            </a:br>
            <a:r>
              <a:rPr lang="en-US" sz="1500" dirty="0">
                <a:latin typeface="Ebrima"/>
                <a:ea typeface="Ebrima"/>
                <a:cs typeface="Ebrima"/>
              </a:rPr>
              <a:t>5. Remember - a small percentage of bats can carry rabies. </a:t>
            </a:r>
            <a:r>
              <a:rPr lang="en-US" sz="1500" i="1" dirty="0">
                <a:latin typeface="Ebrima"/>
                <a:ea typeface="Ebrima"/>
                <a:cs typeface="Ebrima"/>
              </a:rPr>
              <a:t>If you have touched a bat or suspect exposure, contact your local </a:t>
            </a:r>
            <a:r>
              <a:rPr lang="en-US" sz="1500" i="1" u="sng" dirty="0">
                <a:latin typeface="Ebrima"/>
                <a:ea typeface="Ebrima"/>
                <a:cs typeface="Ebrima"/>
                <a:hlinkClick r:id="rId4" tooltip="https://www.doh.wa.gov/forpublichealthandhealthcareproviders/publichealthsystemresourcesandservices/lhjandtribaldirectories">
                  <a:extLst>
                    <a:ext uri="{A12FA001-AC4F-418D-AE19-62706E023703}">
                      <ahyp:hlinkClr xmlns:ahyp="http://schemas.microsoft.com/office/drawing/2018/hyperlinkcolor" val="tx"/>
                    </a:ext>
                  </a:extLst>
                </a:hlinkClick>
              </a:rPr>
              <a:t>Department of Health</a:t>
            </a:r>
            <a:r>
              <a:rPr lang="en-US" sz="1500" i="1" dirty="0">
                <a:latin typeface="Ebrima"/>
                <a:ea typeface="Ebrima"/>
                <a:cs typeface="Ebrima"/>
              </a:rPr>
              <a:t> immediately. </a:t>
            </a:r>
            <a:br>
              <a:rPr lang="en-US" sz="1500" i="1" dirty="0">
                <a:latin typeface="Ebrima" panose="02000000000000000000" pitchFamily="2" charset="0"/>
                <a:ea typeface="Ebrima" panose="02000000000000000000" pitchFamily="2" charset="0"/>
                <a:cs typeface="Ebrima" panose="02000000000000000000" pitchFamily="2" charset="0"/>
              </a:rPr>
            </a:br>
            <a:br>
              <a:rPr lang="en-US" sz="1500" dirty="0">
                <a:latin typeface="Ebrima" panose="02000000000000000000" pitchFamily="2" charset="0"/>
                <a:ea typeface="Ebrima" panose="02000000000000000000" pitchFamily="2" charset="0"/>
                <a:cs typeface="Ebrima" panose="02000000000000000000" pitchFamily="2" charset="0"/>
              </a:rPr>
            </a:br>
            <a:endParaRPr lang="en-US" dirty="0"/>
          </a:p>
        </p:txBody>
      </p:sp>
      <p:pic>
        <p:nvPicPr>
          <p:cNvPr id="9" name="Picture 8">
            <a:extLst>
              <a:ext uri="{FF2B5EF4-FFF2-40B4-BE49-F238E27FC236}">
                <a16:creationId xmlns:a16="http://schemas.microsoft.com/office/drawing/2014/main" id="{5AC20F95-DE85-4044-BC40-B079C6A802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4719" y="1138297"/>
            <a:ext cx="4064000" cy="3048000"/>
          </a:xfrm>
          <a:prstGeom prst="rect">
            <a:avLst/>
          </a:prstGeom>
        </p:spPr>
      </p:pic>
      <p:sp>
        <p:nvSpPr>
          <p:cNvPr id="10" name="Rectangle 9">
            <a:extLst>
              <a:ext uri="{FF2B5EF4-FFF2-40B4-BE49-F238E27FC236}">
                <a16:creationId xmlns:a16="http://schemas.microsoft.com/office/drawing/2014/main" id="{FAB56832-EFDB-4BA6-AABA-A4F86A1D9387}"/>
              </a:ext>
            </a:extLst>
          </p:cNvPr>
          <p:cNvSpPr/>
          <p:nvPr/>
        </p:nvSpPr>
        <p:spPr>
          <a:xfrm>
            <a:off x="395437" y="4496390"/>
            <a:ext cx="8533282" cy="1985159"/>
          </a:xfrm>
          <a:prstGeom prst="rect">
            <a:avLst/>
          </a:prstGeom>
        </p:spPr>
        <p:txBody>
          <a:bodyPr wrap="square" lIns="91440" tIns="45720" rIns="91440" bIns="45720" anchor="t">
            <a:spAutoFit/>
          </a:bodyPr>
          <a:lstStyle/>
          <a:p>
            <a:endParaRPr lang="en-US" sz="1500" b="1" dirty="0">
              <a:latin typeface="Ebrima"/>
              <a:ea typeface="Ebrima"/>
              <a:cs typeface="Ebrima"/>
            </a:endParaRPr>
          </a:p>
          <a:p>
            <a:r>
              <a:rPr lang="en-US" sz="1500" b="1" dirty="0">
                <a:latin typeface="Ebrima"/>
                <a:ea typeface="Ebrima"/>
                <a:cs typeface="Ebrima"/>
              </a:rPr>
              <a:t>In your home</a:t>
            </a:r>
            <a:br>
              <a:rPr lang="en-US" sz="1500" b="1" dirty="0">
                <a:latin typeface="Ebrima" panose="02000000000000000000" pitchFamily="2" charset="0"/>
                <a:ea typeface="Ebrima" panose="02000000000000000000" pitchFamily="2" charset="0"/>
                <a:cs typeface="Ebrima" panose="02000000000000000000" pitchFamily="2" charset="0"/>
              </a:rPr>
            </a:br>
            <a:r>
              <a:rPr lang="en-US" sz="1500" dirty="0">
                <a:latin typeface="Ebrima"/>
                <a:ea typeface="Ebrima"/>
                <a:cs typeface="Ebrima"/>
              </a:rPr>
              <a:t>1. If you have touched a bat or suspect exposure, contact your local </a:t>
            </a:r>
            <a:r>
              <a:rPr lang="en-US" sz="1500" u="sng" dirty="0">
                <a:latin typeface="Ebrima"/>
                <a:ea typeface="Ebrima"/>
                <a:cs typeface="Ebrima"/>
                <a:hlinkClick r:id="rId4" tooltip="https://www.doh.wa.gov/forpublichealthandhealthcareproviders/publichealthsystemresourcesandservices/lhjandtribaldirectories">
                  <a:extLst>
                    <a:ext uri="{A12FA001-AC4F-418D-AE19-62706E023703}">
                      <ahyp:hlinkClr xmlns:ahyp="http://schemas.microsoft.com/office/drawing/2018/hyperlinkcolor" val="tx"/>
                    </a:ext>
                  </a:extLst>
                </a:hlinkClick>
              </a:rPr>
              <a:t>Department of Health</a:t>
            </a:r>
            <a:r>
              <a:rPr lang="en-US" sz="1500" dirty="0">
                <a:latin typeface="Ebrima"/>
                <a:ea typeface="Ebrima"/>
                <a:cs typeface="Ebrima"/>
              </a:rPr>
              <a:t> immediately. </a:t>
            </a:r>
            <a:endParaRPr lang="en-US">
              <a:latin typeface="Ebrima"/>
              <a:ea typeface="Ebrima"/>
              <a:cs typeface="Ebrima"/>
            </a:endParaRPr>
          </a:p>
          <a:p>
            <a:r>
              <a:rPr lang="en-US" sz="1500" dirty="0">
                <a:latin typeface="Ebrima" panose="02000000000000000000" pitchFamily="2" charset="0"/>
                <a:ea typeface="Ebrima" panose="02000000000000000000" pitchFamily="2" charset="0"/>
                <a:cs typeface="Ebrima" panose="02000000000000000000" pitchFamily="2" charset="0"/>
              </a:rPr>
              <a:t> </a:t>
            </a:r>
            <a:br>
              <a:rPr lang="en-US" sz="1500" dirty="0">
                <a:latin typeface="Ebrima" panose="02000000000000000000" pitchFamily="2" charset="0"/>
                <a:ea typeface="Ebrima" panose="02000000000000000000" pitchFamily="2" charset="0"/>
                <a:cs typeface="Ebrima" panose="02000000000000000000" pitchFamily="2" charset="0"/>
              </a:rPr>
            </a:br>
            <a:r>
              <a:rPr lang="en-US" sz="1500" b="1" dirty="0">
                <a:latin typeface="Ebrima" panose="02000000000000000000" pitchFamily="2" charset="0"/>
                <a:ea typeface="Ebrima" panose="02000000000000000000" pitchFamily="2" charset="0"/>
                <a:cs typeface="Ebrima" panose="02000000000000000000" pitchFamily="2" charset="0"/>
              </a:rPr>
              <a:t>For more information on bats in Washington and how to exclude them from buildings, visit our </a:t>
            </a:r>
            <a:r>
              <a:rPr lang="en-US" sz="1500" b="1" u="sng" dirty="0">
                <a:latin typeface="Ebrima" panose="02000000000000000000" pitchFamily="2" charset="0"/>
                <a:ea typeface="Ebrima" panose="02000000000000000000" pitchFamily="2" charset="0"/>
                <a:cs typeface="Ebrima" panose="02000000000000000000" pitchFamily="2" charset="0"/>
                <a:hlinkClick r:id="rId6" tooltip="https://wdfw.wa.gov/species-habitats/living/species-facts/bats">
                  <a:extLst>
                    <a:ext uri="{A12FA001-AC4F-418D-AE19-62706E023703}">
                      <ahyp:hlinkClr xmlns:ahyp="http://schemas.microsoft.com/office/drawing/2018/hyperlinkcolor" val="tx"/>
                    </a:ext>
                  </a:extLst>
                </a:hlinkClick>
              </a:rPr>
              <a:t>Living with Wildlife webpage</a:t>
            </a:r>
            <a:r>
              <a:rPr lang="en-US" sz="1500" b="1" dirty="0">
                <a:latin typeface="Ebrima" panose="02000000000000000000" pitchFamily="2" charset="0"/>
                <a:ea typeface="Ebrima" panose="02000000000000000000" pitchFamily="2" charset="0"/>
                <a:cs typeface="Ebrima" panose="02000000000000000000" pitchFamily="2" charset="0"/>
              </a:rPr>
              <a:t>. </a:t>
            </a:r>
            <a:br>
              <a:rPr lang="en-US" dirty="0">
                <a:latin typeface="Ebrima" panose="02000000000000000000" pitchFamily="2" charset="0"/>
                <a:ea typeface="Ebrima" panose="02000000000000000000" pitchFamily="2" charset="0"/>
                <a:cs typeface="Ebrima" panose="02000000000000000000" pitchFamily="2" charset="0"/>
              </a:rPr>
            </a:br>
            <a:endParaRPr lang="en-US" dirty="0"/>
          </a:p>
        </p:txBody>
      </p:sp>
    </p:spTree>
    <p:extLst>
      <p:ext uri="{BB962C8B-B14F-4D97-AF65-F5344CB8AC3E}">
        <p14:creationId xmlns:p14="http://schemas.microsoft.com/office/powerpoint/2010/main" val="4010754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914400"/>
          </a:xfrm>
        </p:spPr>
        <p:txBody>
          <a:bodyPr>
            <a:normAutofit/>
          </a:bodyPr>
          <a:lstStyle/>
          <a:p>
            <a:r>
              <a:rPr lang="en-US" sz="3900"/>
              <a:t>Why are bats important?</a:t>
            </a:r>
          </a:p>
        </p:txBody>
      </p:sp>
      <p:sp>
        <p:nvSpPr>
          <p:cNvPr id="8" name="Content Placeholder 7"/>
          <p:cNvSpPr>
            <a:spLocks noGrp="1"/>
          </p:cNvSpPr>
          <p:nvPr>
            <p:ph idx="1"/>
          </p:nvPr>
        </p:nvSpPr>
        <p:spPr>
          <a:xfrm>
            <a:off x="457200" y="1143000"/>
            <a:ext cx="8229600" cy="4914900"/>
          </a:xfrm>
        </p:spPr>
        <p:txBody>
          <a:bodyPr vert="horz" lIns="91440" tIns="45720" rIns="91440" bIns="45720" rtlCol="0" anchor="t">
            <a:normAutofit/>
          </a:bodyPr>
          <a:lstStyle/>
          <a:p>
            <a:r>
              <a:rPr lang="en-US" sz="2200" dirty="0"/>
              <a:t>Provide essential ecosystem services:</a:t>
            </a:r>
          </a:p>
          <a:p>
            <a:pPr marL="342900" indent="-342900">
              <a:buFont typeface="Arial" panose="020B0604020202020204" pitchFamily="34" charset="0"/>
              <a:buChar char="•"/>
            </a:pPr>
            <a:r>
              <a:rPr lang="en-US" sz="2200" dirty="0"/>
              <a:t>Pest control – save billions of dollars </a:t>
            </a:r>
          </a:p>
          <a:p>
            <a:pPr marL="342900" indent="-342900">
              <a:buFont typeface="Arial" panose="020B0604020202020204" pitchFamily="34" charset="0"/>
              <a:buChar char="•"/>
            </a:pPr>
            <a:r>
              <a:rPr lang="en-US" sz="2200" dirty="0"/>
              <a:t>Feed on pesky insects (e.g., mosquitos)</a:t>
            </a:r>
          </a:p>
          <a:p>
            <a:pPr marL="342900" indent="-342900">
              <a:buFont typeface="Arial" panose="020B0604020202020204" pitchFamily="34" charset="0"/>
              <a:buChar char="•"/>
            </a:pPr>
            <a:r>
              <a:rPr lang="en-US" sz="2200" dirty="0">
                <a:latin typeface="Ebrima"/>
                <a:ea typeface="Ebrima"/>
                <a:cs typeface="Ebrima"/>
              </a:rPr>
              <a:t>Pollinators (e.g., bananas, agave, cactus)</a:t>
            </a:r>
          </a:p>
          <a:p>
            <a:pPr marL="342900" indent="-342900">
              <a:buFont typeface="Arial" panose="020B0604020202020204" pitchFamily="34" charset="0"/>
              <a:buChar char="•"/>
            </a:pPr>
            <a:r>
              <a:rPr lang="en-US" sz="2200" dirty="0"/>
              <a:t>Disperse seeds – especially in tropics</a:t>
            </a:r>
          </a:p>
          <a:p>
            <a:pPr marL="0" indent="0">
              <a:buNone/>
            </a:pPr>
            <a:endParaRPr lang="en-US" sz="2400" dirty="0"/>
          </a:p>
        </p:txBody>
      </p:sp>
      <p:pic>
        <p:nvPicPr>
          <p:cNvPr id="4" name="Picture 3">
            <a:extLst>
              <a:ext uri="{FF2B5EF4-FFF2-40B4-BE49-F238E27FC236}">
                <a16:creationId xmlns:a16="http://schemas.microsoft.com/office/drawing/2014/main" id="{3D714B6F-F750-4ED8-A02D-8480B6D352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963" y="3745738"/>
            <a:ext cx="5426654" cy="2306328"/>
          </a:xfrm>
          <a:prstGeom prst="rect">
            <a:avLst/>
          </a:prstGeom>
          <a:solidFill>
            <a:schemeClr val="bg1"/>
          </a:solidFill>
          <a:ln>
            <a:solidFill>
              <a:schemeClr val="accent2">
                <a:lumMod val="75000"/>
              </a:schemeClr>
            </a:solidFill>
          </a:ln>
        </p:spPr>
      </p:pic>
      <p:sp>
        <p:nvSpPr>
          <p:cNvPr id="5" name="TextBox 4">
            <a:extLst>
              <a:ext uri="{FF2B5EF4-FFF2-40B4-BE49-F238E27FC236}">
                <a16:creationId xmlns:a16="http://schemas.microsoft.com/office/drawing/2014/main" id="{26002916-6686-4669-991D-0D664BF65B77}"/>
              </a:ext>
            </a:extLst>
          </p:cNvPr>
          <p:cNvSpPr txBox="1"/>
          <p:nvPr/>
        </p:nvSpPr>
        <p:spPr>
          <a:xfrm>
            <a:off x="5482366" y="5867400"/>
            <a:ext cx="613634" cy="184666"/>
          </a:xfrm>
          <a:prstGeom prst="rect">
            <a:avLst/>
          </a:prstGeom>
          <a:noFill/>
          <a:ln>
            <a:noFill/>
          </a:ln>
        </p:spPr>
        <p:txBody>
          <a:bodyPr wrap="square" rtlCol="0">
            <a:spAutoFit/>
          </a:bodyPr>
          <a:lstStyle/>
          <a:p>
            <a:r>
              <a:rPr lang="en-US" sz="600">
                <a:solidFill>
                  <a:schemeClr val="bg1">
                    <a:lumMod val="75000"/>
                    <a:lumOff val="25000"/>
                  </a:schemeClr>
                </a:solidFill>
              </a:rPr>
              <a:t>Photo; BCI</a:t>
            </a:r>
          </a:p>
        </p:txBody>
      </p:sp>
      <p:pic>
        <p:nvPicPr>
          <p:cNvPr id="6" name="Picture 5">
            <a:extLst>
              <a:ext uri="{FF2B5EF4-FFF2-40B4-BE49-F238E27FC236}">
                <a16:creationId xmlns:a16="http://schemas.microsoft.com/office/drawing/2014/main" id="{FD2883B4-6837-45AB-9A38-863DE69DD22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341334" y="3514854"/>
            <a:ext cx="2652284" cy="2561416"/>
          </a:xfrm>
          <a:prstGeom prst="rect">
            <a:avLst/>
          </a:prstGeom>
          <a:solidFill>
            <a:schemeClr val="bg1"/>
          </a:solidFill>
          <a:ln>
            <a:solidFill>
              <a:schemeClr val="accent2">
                <a:lumMod val="75000"/>
              </a:schemeClr>
            </a:solidFill>
          </a:ln>
        </p:spPr>
      </p:pic>
      <p:pic>
        <p:nvPicPr>
          <p:cNvPr id="9" name="Picture 4" descr="Image result for bat feeding on insect">
            <a:extLst>
              <a:ext uri="{FF2B5EF4-FFF2-40B4-BE49-F238E27FC236}">
                <a16:creationId xmlns:a16="http://schemas.microsoft.com/office/drawing/2014/main" id="{C0C18375-DAFD-4007-9D65-BCBA577092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7450" y="662348"/>
            <a:ext cx="2654150" cy="2561256"/>
          </a:xfrm>
          <a:prstGeom prst="rect">
            <a:avLst/>
          </a:prstGeom>
          <a:solidFill>
            <a:schemeClr val="bg1"/>
          </a:solidFill>
          <a:ln>
            <a:solidFill>
              <a:schemeClr val="accent2">
                <a:lumMod val="75000"/>
              </a:schemeClr>
            </a:solidFill>
          </a:ln>
        </p:spPr>
      </p:pic>
      <p:sp>
        <p:nvSpPr>
          <p:cNvPr id="10" name="TextBox 9">
            <a:extLst>
              <a:ext uri="{FF2B5EF4-FFF2-40B4-BE49-F238E27FC236}">
                <a16:creationId xmlns:a16="http://schemas.microsoft.com/office/drawing/2014/main" id="{0FD059D5-6D2F-45CB-80EB-9C3C28AF82BA}"/>
              </a:ext>
            </a:extLst>
          </p:cNvPr>
          <p:cNvSpPr txBox="1"/>
          <p:nvPr/>
        </p:nvSpPr>
        <p:spPr>
          <a:xfrm>
            <a:off x="8305800" y="3015734"/>
            <a:ext cx="838200" cy="184666"/>
          </a:xfrm>
          <a:prstGeom prst="rect">
            <a:avLst/>
          </a:prstGeom>
          <a:noFill/>
        </p:spPr>
        <p:txBody>
          <a:bodyPr wrap="square" rtlCol="0">
            <a:spAutoFit/>
          </a:bodyPr>
          <a:lstStyle/>
          <a:p>
            <a:r>
              <a:rPr lang="en-US" sz="600">
                <a:solidFill>
                  <a:schemeClr val="tx1">
                    <a:lumMod val="65000"/>
                    <a:lumOff val="35000"/>
                  </a:schemeClr>
                </a:solidFill>
              </a:rPr>
              <a:t>Photo: M. Tuttle</a:t>
            </a:r>
          </a:p>
        </p:txBody>
      </p:sp>
      <p:sp>
        <p:nvSpPr>
          <p:cNvPr id="11" name="TextBox 10">
            <a:extLst>
              <a:ext uri="{FF2B5EF4-FFF2-40B4-BE49-F238E27FC236}">
                <a16:creationId xmlns:a16="http://schemas.microsoft.com/office/drawing/2014/main" id="{DF3C3A52-D395-4992-BCE3-BC4D7EF26763}"/>
              </a:ext>
            </a:extLst>
          </p:cNvPr>
          <p:cNvSpPr txBox="1"/>
          <p:nvPr/>
        </p:nvSpPr>
        <p:spPr>
          <a:xfrm>
            <a:off x="7889719" y="5867400"/>
            <a:ext cx="1524000" cy="184666"/>
          </a:xfrm>
          <a:prstGeom prst="rect">
            <a:avLst/>
          </a:prstGeom>
          <a:noFill/>
        </p:spPr>
        <p:txBody>
          <a:bodyPr wrap="square" rtlCol="0">
            <a:spAutoFit/>
          </a:bodyPr>
          <a:lstStyle/>
          <a:p>
            <a:r>
              <a:rPr lang="en-US" sz="600">
                <a:solidFill>
                  <a:schemeClr val="tx1">
                    <a:lumMod val="65000"/>
                    <a:lumOff val="35000"/>
                  </a:schemeClr>
                </a:solidFill>
              </a:rPr>
              <a:t>Photo: NE Ecological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914400"/>
          </a:xfrm>
        </p:spPr>
        <p:txBody>
          <a:bodyPr>
            <a:normAutofit/>
          </a:bodyPr>
          <a:lstStyle/>
          <a:p>
            <a:r>
              <a:rPr lang="en-US" sz="3900" dirty="0"/>
              <a:t>Bats in Washington</a:t>
            </a:r>
          </a:p>
        </p:txBody>
      </p:sp>
      <p:sp>
        <p:nvSpPr>
          <p:cNvPr id="8" name="Content Placeholder 7"/>
          <p:cNvSpPr>
            <a:spLocks noGrp="1"/>
          </p:cNvSpPr>
          <p:nvPr>
            <p:ph idx="1"/>
          </p:nvPr>
        </p:nvSpPr>
        <p:spPr>
          <a:xfrm>
            <a:off x="457200" y="1143000"/>
            <a:ext cx="8748944" cy="5486400"/>
          </a:xfrm>
        </p:spPr>
        <p:txBody>
          <a:bodyPr vert="horz" lIns="91440" tIns="45720" rIns="91440" bIns="45720" rtlCol="0" anchor="t">
            <a:normAutofit fontScale="40000" lnSpcReduction="20000"/>
          </a:bodyPr>
          <a:lstStyle/>
          <a:p>
            <a:r>
              <a:rPr lang="en-US" sz="4500" dirty="0"/>
              <a:t>Washington has 15 of the 32 species who reside in North America. </a:t>
            </a:r>
          </a:p>
          <a:p>
            <a:r>
              <a:rPr lang="en-US" sz="4500" dirty="0"/>
              <a:t>The list includes: </a:t>
            </a:r>
            <a:endParaRPr lang="en-US" u="sng" dirty="0">
              <a:hlinkClick r:id="rId3"/>
            </a:endParaRPr>
          </a:p>
          <a:p>
            <a:endParaRPr lang="en-US" u="sng" dirty="0">
              <a:hlinkClick r:id="rId3"/>
            </a:endParaRPr>
          </a:p>
          <a:p>
            <a:pPr marL="822960" lvl="1" indent="-457200">
              <a:buFont typeface="Arial" panose="020B0604020202020204" pitchFamily="34" charset="0"/>
              <a:buChar char="•"/>
            </a:pPr>
            <a:r>
              <a:rPr lang="en-US" sz="3300" u="sng" dirty="0">
                <a:hlinkClick r:id="rId3"/>
              </a:rPr>
              <a:t>Big brown bat</a:t>
            </a:r>
            <a:endParaRPr lang="en-US" sz="3300" dirty="0"/>
          </a:p>
          <a:p>
            <a:pPr marL="822960" lvl="1" indent="-457200">
              <a:buFont typeface="Arial" panose="020B0604020202020204" pitchFamily="34" charset="0"/>
              <a:buChar char="•"/>
            </a:pPr>
            <a:r>
              <a:rPr lang="en-US" sz="3300" u="sng" dirty="0">
                <a:hlinkClick r:id="rId4"/>
              </a:rPr>
              <a:t>California myotis (bat)</a:t>
            </a:r>
            <a:endParaRPr lang="en-US" sz="3300" dirty="0"/>
          </a:p>
          <a:p>
            <a:pPr marL="822960" lvl="1" indent="-457200">
              <a:buFont typeface="Arial" panose="020B0604020202020204" pitchFamily="34" charset="0"/>
              <a:buChar char="•"/>
            </a:pPr>
            <a:r>
              <a:rPr lang="en-US" sz="3300" u="sng" dirty="0">
                <a:hlinkClick r:id="rId5"/>
              </a:rPr>
              <a:t>Canyon Bat</a:t>
            </a:r>
            <a:r>
              <a:rPr lang="en-US" sz="3300" dirty="0"/>
              <a:t> </a:t>
            </a:r>
          </a:p>
          <a:p>
            <a:pPr marL="822960" lvl="1" indent="-457200">
              <a:buFont typeface="Arial" panose="020B0604020202020204" pitchFamily="34" charset="0"/>
              <a:buChar char="•"/>
            </a:pPr>
            <a:r>
              <a:rPr lang="en-US" sz="3300" u="sng" dirty="0">
                <a:hlinkClick r:id="rId6"/>
              </a:rPr>
              <a:t>Fringed myotis (bat)</a:t>
            </a:r>
            <a:endParaRPr lang="en-US" sz="3300" dirty="0"/>
          </a:p>
          <a:p>
            <a:pPr marL="822960" lvl="1" indent="-457200">
              <a:buFont typeface="Arial" panose="020B0604020202020204" pitchFamily="34" charset="0"/>
              <a:buChar char="•"/>
            </a:pPr>
            <a:r>
              <a:rPr lang="en-US" sz="3300" u="sng" dirty="0">
                <a:hlinkClick r:id="rId7"/>
              </a:rPr>
              <a:t>Hoary Bat</a:t>
            </a:r>
            <a:endParaRPr lang="en-US" sz="3300" dirty="0"/>
          </a:p>
          <a:p>
            <a:pPr marL="822960" lvl="1" indent="-457200">
              <a:buFont typeface="Arial" panose="020B0604020202020204" pitchFamily="34" charset="0"/>
              <a:buChar char="•"/>
            </a:pPr>
            <a:r>
              <a:rPr lang="en-US" sz="3300" u="sng" dirty="0">
                <a:hlinkClick r:id="rId8"/>
              </a:rPr>
              <a:t>Little brown bat</a:t>
            </a:r>
            <a:endParaRPr lang="en-US" sz="3300" dirty="0"/>
          </a:p>
          <a:p>
            <a:pPr marL="822960" lvl="1" indent="-457200">
              <a:buFont typeface="Arial" panose="020B0604020202020204" pitchFamily="34" charset="0"/>
              <a:buChar char="•"/>
            </a:pPr>
            <a:r>
              <a:rPr lang="en-US" sz="3300" u="sng" dirty="0">
                <a:hlinkClick r:id="rId9"/>
              </a:rPr>
              <a:t>Long-legged myotis (bat)</a:t>
            </a:r>
            <a:endParaRPr lang="en-US" sz="3300" dirty="0"/>
          </a:p>
          <a:p>
            <a:pPr marL="822960" lvl="1" indent="-457200">
              <a:buFont typeface="Arial" panose="020B0604020202020204" pitchFamily="34" charset="0"/>
              <a:buChar char="•"/>
            </a:pPr>
            <a:r>
              <a:rPr lang="en-US" sz="3300" u="sng" dirty="0">
                <a:hlinkClick r:id="rId10"/>
              </a:rPr>
              <a:t>Pallid bat</a:t>
            </a:r>
            <a:endParaRPr lang="en-US" sz="3300" dirty="0"/>
          </a:p>
          <a:p>
            <a:pPr marL="822960" lvl="1" indent="-457200">
              <a:buFont typeface="Arial" panose="020B0604020202020204" pitchFamily="34" charset="0"/>
              <a:buChar char="•"/>
            </a:pPr>
            <a:r>
              <a:rPr lang="en-US" sz="3300" u="sng" dirty="0">
                <a:hlinkClick r:id="rId11"/>
              </a:rPr>
              <a:t>Red bat</a:t>
            </a:r>
            <a:endParaRPr lang="en-US" sz="3300" dirty="0"/>
          </a:p>
          <a:p>
            <a:pPr marL="822960" lvl="1" indent="-457200">
              <a:buFont typeface="Arial" panose="020B0604020202020204" pitchFamily="34" charset="0"/>
              <a:buChar char="•"/>
            </a:pPr>
            <a:r>
              <a:rPr lang="en-US" sz="3300" u="sng" dirty="0">
                <a:hlinkClick r:id="rId12"/>
              </a:rPr>
              <a:t>Silver-haired bat</a:t>
            </a:r>
            <a:endParaRPr lang="en-US" sz="3300" dirty="0"/>
          </a:p>
          <a:p>
            <a:pPr marL="822960" lvl="1" indent="-457200">
              <a:buFont typeface="Arial" panose="020B0604020202020204" pitchFamily="34" charset="0"/>
              <a:buChar char="•"/>
            </a:pPr>
            <a:r>
              <a:rPr lang="en-US" sz="3300" u="sng" dirty="0">
                <a:hlinkClick r:id="rId13"/>
              </a:rPr>
              <a:t>Spotted bat</a:t>
            </a:r>
            <a:endParaRPr lang="en-US" sz="3300" dirty="0"/>
          </a:p>
          <a:p>
            <a:pPr marL="822960" lvl="1" indent="-457200">
              <a:buFont typeface="Arial" panose="020B0604020202020204" pitchFamily="34" charset="0"/>
              <a:buChar char="•"/>
            </a:pPr>
            <a:r>
              <a:rPr lang="en-US" sz="3300" u="sng" dirty="0">
                <a:hlinkClick r:id="rId14"/>
              </a:rPr>
              <a:t>Townsend’s big-eared bat</a:t>
            </a:r>
            <a:endParaRPr lang="en-US" sz="3300" dirty="0"/>
          </a:p>
          <a:p>
            <a:pPr marL="822960" lvl="1" indent="-457200">
              <a:buFont typeface="Arial" panose="020B0604020202020204" pitchFamily="34" charset="0"/>
              <a:buChar char="•"/>
            </a:pPr>
            <a:r>
              <a:rPr lang="en-US" sz="3300" u="sng" dirty="0">
                <a:hlinkClick r:id="rId15"/>
              </a:rPr>
              <a:t>Western Long-eared bat</a:t>
            </a:r>
            <a:endParaRPr lang="en-US" sz="3300" dirty="0"/>
          </a:p>
          <a:p>
            <a:pPr marL="822960" lvl="1" indent="-457200">
              <a:buFont typeface="Arial" panose="020B0604020202020204" pitchFamily="34" charset="0"/>
              <a:buChar char="•"/>
            </a:pPr>
            <a:r>
              <a:rPr lang="en-US" sz="3300" u="sng" dirty="0">
                <a:hlinkClick r:id="rId16"/>
              </a:rPr>
              <a:t>Western small-footed myotis (bat)</a:t>
            </a:r>
            <a:endParaRPr lang="en-US" sz="3300" dirty="0"/>
          </a:p>
          <a:p>
            <a:pPr marL="822960" lvl="1" indent="-457200">
              <a:buFont typeface="Arial" panose="020B0604020202020204" pitchFamily="34" charset="0"/>
              <a:buChar char="•"/>
            </a:pPr>
            <a:r>
              <a:rPr lang="en-US" sz="3300" u="sng" dirty="0">
                <a:hlinkClick r:id="rId17"/>
              </a:rPr>
              <a:t>Yuma myotis (bat)</a:t>
            </a:r>
            <a:endParaRPr lang="en-US" sz="3300" dirty="0"/>
          </a:p>
          <a:p>
            <a:pPr marL="0" indent="0">
              <a:buNone/>
            </a:pPr>
            <a:endParaRPr lang="en-US" sz="3300" dirty="0"/>
          </a:p>
          <a:p>
            <a:pPr marL="0" indent="0">
              <a:buNone/>
            </a:pPr>
            <a:endParaRPr lang="en-US" sz="4500" dirty="0"/>
          </a:p>
          <a:p>
            <a:r>
              <a:rPr lang="en-US" sz="4500" dirty="0">
                <a:latin typeface="Ebrima"/>
                <a:ea typeface="Ebrima"/>
                <a:cs typeface="Ebrima"/>
              </a:rPr>
              <a:t>Washington bats are </a:t>
            </a:r>
            <a:r>
              <a:rPr lang="en-US" sz="4500" dirty="0" err="1">
                <a:latin typeface="Ebrima"/>
                <a:ea typeface="Ebrima"/>
                <a:cs typeface="Ebrima"/>
              </a:rPr>
              <a:t>microchiroptera</a:t>
            </a:r>
            <a:r>
              <a:rPr lang="en-US" sz="4500" dirty="0">
                <a:latin typeface="Ebrima"/>
                <a:ea typeface="Ebrima"/>
                <a:cs typeface="Ebrima"/>
              </a:rPr>
              <a:t> meaning “small hand.” They are strictly insectivorous and use echolocation to find their prey. </a:t>
            </a:r>
            <a:endParaRPr lang="en-US" sz="4500" dirty="0"/>
          </a:p>
        </p:txBody>
      </p:sp>
      <p:sp>
        <p:nvSpPr>
          <p:cNvPr id="5" name="TextBox 4">
            <a:extLst>
              <a:ext uri="{FF2B5EF4-FFF2-40B4-BE49-F238E27FC236}">
                <a16:creationId xmlns:a16="http://schemas.microsoft.com/office/drawing/2014/main" id="{26002916-6686-4669-991D-0D664BF65B77}"/>
              </a:ext>
            </a:extLst>
          </p:cNvPr>
          <p:cNvSpPr txBox="1"/>
          <p:nvPr/>
        </p:nvSpPr>
        <p:spPr>
          <a:xfrm>
            <a:off x="5482366" y="5867400"/>
            <a:ext cx="613634" cy="184666"/>
          </a:xfrm>
          <a:prstGeom prst="rect">
            <a:avLst/>
          </a:prstGeom>
          <a:noFill/>
          <a:ln>
            <a:noFill/>
          </a:ln>
        </p:spPr>
        <p:txBody>
          <a:bodyPr wrap="square" rtlCol="0">
            <a:spAutoFit/>
          </a:bodyPr>
          <a:lstStyle/>
          <a:p>
            <a:r>
              <a:rPr lang="en-US" sz="600">
                <a:solidFill>
                  <a:schemeClr val="bg1">
                    <a:lumMod val="75000"/>
                    <a:lumOff val="25000"/>
                  </a:schemeClr>
                </a:solidFill>
              </a:rPr>
              <a:t>Photo; BCI</a:t>
            </a:r>
          </a:p>
        </p:txBody>
      </p:sp>
      <p:pic>
        <p:nvPicPr>
          <p:cNvPr id="3" name="Picture 2">
            <a:extLst>
              <a:ext uri="{FF2B5EF4-FFF2-40B4-BE49-F238E27FC236}">
                <a16:creationId xmlns:a16="http://schemas.microsoft.com/office/drawing/2014/main" id="{52C66131-068E-4637-9DAF-9D2BF0B5EC2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57095" y="1761047"/>
            <a:ext cx="4864964" cy="3371420"/>
          </a:xfrm>
          <a:prstGeom prst="rect">
            <a:avLst/>
          </a:prstGeom>
        </p:spPr>
      </p:pic>
    </p:spTree>
    <p:extLst>
      <p:ext uri="{BB962C8B-B14F-4D97-AF65-F5344CB8AC3E}">
        <p14:creationId xmlns:p14="http://schemas.microsoft.com/office/powerpoint/2010/main" val="71288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500"/>
                                        <p:tgtEl>
                                          <p:spTgt spid="8">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fade">
                                      <p:cBhvr>
                                        <p:cTn id="23" dur="500"/>
                                        <p:tgtEl>
                                          <p:spTgt spid="8">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fade">
                                      <p:cBhvr>
                                        <p:cTn id="26" dur="500"/>
                                        <p:tgtEl>
                                          <p:spTgt spid="8">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Effect transition="in" filter="fade">
                                      <p:cBhvr>
                                        <p:cTn id="29" dur="500"/>
                                        <p:tgtEl>
                                          <p:spTgt spid="8">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fade">
                                      <p:cBhvr>
                                        <p:cTn id="32" dur="500"/>
                                        <p:tgtEl>
                                          <p:spTgt spid="8">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animEffect transition="in" filter="fade">
                                      <p:cBhvr>
                                        <p:cTn id="35" dur="500"/>
                                        <p:tgtEl>
                                          <p:spTgt spid="8">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8">
                                            <p:txEl>
                                              <p:pRg st="10" end="10"/>
                                            </p:txEl>
                                          </p:spTgt>
                                        </p:tgtEl>
                                        <p:attrNameLst>
                                          <p:attrName>style.visibility</p:attrName>
                                        </p:attrNameLst>
                                      </p:cBhvr>
                                      <p:to>
                                        <p:strVal val="visible"/>
                                      </p:to>
                                    </p:set>
                                    <p:animEffect transition="in" filter="fade">
                                      <p:cBhvr>
                                        <p:cTn id="38" dur="500"/>
                                        <p:tgtEl>
                                          <p:spTgt spid="8">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8">
                                            <p:txEl>
                                              <p:pRg st="11" end="11"/>
                                            </p:txEl>
                                          </p:spTgt>
                                        </p:tgtEl>
                                        <p:attrNameLst>
                                          <p:attrName>style.visibility</p:attrName>
                                        </p:attrNameLst>
                                      </p:cBhvr>
                                      <p:to>
                                        <p:strVal val="visible"/>
                                      </p:to>
                                    </p:set>
                                    <p:animEffect transition="in" filter="fade">
                                      <p:cBhvr>
                                        <p:cTn id="41" dur="500"/>
                                        <p:tgtEl>
                                          <p:spTgt spid="8">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8">
                                            <p:txEl>
                                              <p:pRg st="12" end="12"/>
                                            </p:txEl>
                                          </p:spTgt>
                                        </p:tgtEl>
                                        <p:attrNameLst>
                                          <p:attrName>style.visibility</p:attrName>
                                        </p:attrNameLst>
                                      </p:cBhvr>
                                      <p:to>
                                        <p:strVal val="visible"/>
                                      </p:to>
                                    </p:set>
                                    <p:animEffect transition="in" filter="fade">
                                      <p:cBhvr>
                                        <p:cTn id="44" dur="500"/>
                                        <p:tgtEl>
                                          <p:spTgt spid="8">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8">
                                            <p:txEl>
                                              <p:pRg st="13" end="13"/>
                                            </p:txEl>
                                          </p:spTgt>
                                        </p:tgtEl>
                                        <p:attrNameLst>
                                          <p:attrName>style.visibility</p:attrName>
                                        </p:attrNameLst>
                                      </p:cBhvr>
                                      <p:to>
                                        <p:strVal val="visible"/>
                                      </p:to>
                                    </p:set>
                                    <p:animEffect transition="in" filter="fade">
                                      <p:cBhvr>
                                        <p:cTn id="47" dur="500"/>
                                        <p:tgtEl>
                                          <p:spTgt spid="8">
                                            <p:txEl>
                                              <p:pRg st="13" end="1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8">
                                            <p:txEl>
                                              <p:pRg st="14" end="14"/>
                                            </p:txEl>
                                          </p:spTgt>
                                        </p:tgtEl>
                                        <p:attrNameLst>
                                          <p:attrName>style.visibility</p:attrName>
                                        </p:attrNameLst>
                                      </p:cBhvr>
                                      <p:to>
                                        <p:strVal val="visible"/>
                                      </p:to>
                                    </p:set>
                                    <p:animEffect transition="in" filter="fade">
                                      <p:cBhvr>
                                        <p:cTn id="50" dur="500"/>
                                        <p:tgtEl>
                                          <p:spTgt spid="8">
                                            <p:txEl>
                                              <p:pRg st="14" end="1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8">
                                            <p:txEl>
                                              <p:pRg st="15" end="15"/>
                                            </p:txEl>
                                          </p:spTgt>
                                        </p:tgtEl>
                                        <p:attrNameLst>
                                          <p:attrName>style.visibility</p:attrName>
                                        </p:attrNameLst>
                                      </p:cBhvr>
                                      <p:to>
                                        <p:strVal val="visible"/>
                                      </p:to>
                                    </p:set>
                                    <p:animEffect transition="in" filter="fade">
                                      <p:cBhvr>
                                        <p:cTn id="53" dur="500"/>
                                        <p:tgtEl>
                                          <p:spTgt spid="8">
                                            <p:txEl>
                                              <p:pRg st="15" end="15"/>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8">
                                            <p:txEl>
                                              <p:pRg st="16" end="16"/>
                                            </p:txEl>
                                          </p:spTgt>
                                        </p:tgtEl>
                                        <p:attrNameLst>
                                          <p:attrName>style.visibility</p:attrName>
                                        </p:attrNameLst>
                                      </p:cBhvr>
                                      <p:to>
                                        <p:strVal val="visible"/>
                                      </p:to>
                                    </p:set>
                                    <p:animEffect transition="in" filter="fade">
                                      <p:cBhvr>
                                        <p:cTn id="56" dur="500"/>
                                        <p:tgtEl>
                                          <p:spTgt spid="8">
                                            <p:txEl>
                                              <p:pRg st="16" end="16"/>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8">
                                            <p:txEl>
                                              <p:pRg st="17" end="17"/>
                                            </p:txEl>
                                          </p:spTgt>
                                        </p:tgtEl>
                                        <p:attrNameLst>
                                          <p:attrName>style.visibility</p:attrName>
                                        </p:attrNameLst>
                                      </p:cBhvr>
                                      <p:to>
                                        <p:strVal val="visible"/>
                                      </p:to>
                                    </p:set>
                                    <p:animEffect transition="in" filter="fade">
                                      <p:cBhvr>
                                        <p:cTn id="59" dur="500"/>
                                        <p:tgtEl>
                                          <p:spTgt spid="8">
                                            <p:txEl>
                                              <p:pRg st="17" end="1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
                                            <p:txEl>
                                              <p:pRg st="20" end="20"/>
                                            </p:txEl>
                                          </p:spTgt>
                                        </p:tgtEl>
                                        <p:attrNameLst>
                                          <p:attrName>style.visibility</p:attrName>
                                        </p:attrNameLst>
                                      </p:cBhvr>
                                      <p:to>
                                        <p:strVal val="visible"/>
                                      </p:to>
                                    </p:set>
                                    <p:animEffect transition="in" filter="fade">
                                      <p:cBhvr>
                                        <p:cTn id="64" dur="500"/>
                                        <p:tgtEl>
                                          <p:spTgt spid="8">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8963" y="133350"/>
            <a:ext cx="8229600" cy="914400"/>
          </a:xfrm>
        </p:spPr>
        <p:txBody>
          <a:bodyPr>
            <a:normAutofit/>
          </a:bodyPr>
          <a:lstStyle/>
          <a:p>
            <a:r>
              <a:rPr lang="en-US" sz="3900"/>
              <a:t>Threats to Bats </a:t>
            </a:r>
          </a:p>
        </p:txBody>
      </p:sp>
      <p:sp>
        <p:nvSpPr>
          <p:cNvPr id="5" name="TextBox 4">
            <a:extLst>
              <a:ext uri="{FF2B5EF4-FFF2-40B4-BE49-F238E27FC236}">
                <a16:creationId xmlns:a16="http://schemas.microsoft.com/office/drawing/2014/main" id="{26002916-6686-4669-991D-0D664BF65B77}"/>
              </a:ext>
            </a:extLst>
          </p:cNvPr>
          <p:cNvSpPr txBox="1"/>
          <p:nvPr/>
        </p:nvSpPr>
        <p:spPr>
          <a:xfrm>
            <a:off x="5482366" y="5867400"/>
            <a:ext cx="613634" cy="184666"/>
          </a:xfrm>
          <a:prstGeom prst="rect">
            <a:avLst/>
          </a:prstGeom>
          <a:noFill/>
          <a:ln>
            <a:noFill/>
          </a:ln>
        </p:spPr>
        <p:txBody>
          <a:bodyPr wrap="square" rtlCol="0">
            <a:spAutoFit/>
          </a:bodyPr>
          <a:lstStyle/>
          <a:p>
            <a:r>
              <a:rPr lang="en-US" sz="600">
                <a:solidFill>
                  <a:schemeClr val="bg1">
                    <a:lumMod val="75000"/>
                    <a:lumOff val="25000"/>
                  </a:schemeClr>
                </a:solidFill>
              </a:rPr>
              <a:t>Photo; BCI</a:t>
            </a:r>
          </a:p>
        </p:txBody>
      </p:sp>
      <p:sp>
        <p:nvSpPr>
          <p:cNvPr id="15" name="Content Placeholder 2">
            <a:extLst>
              <a:ext uri="{FF2B5EF4-FFF2-40B4-BE49-F238E27FC236}">
                <a16:creationId xmlns:a16="http://schemas.microsoft.com/office/drawing/2014/main" id="{6A9E434E-F663-4C9D-8207-6B89EFB81ED1}"/>
              </a:ext>
            </a:extLst>
          </p:cNvPr>
          <p:cNvSpPr txBox="1">
            <a:spLocks/>
          </p:cNvSpPr>
          <p:nvPr/>
        </p:nvSpPr>
        <p:spPr>
          <a:xfrm>
            <a:off x="528107" y="1219200"/>
            <a:ext cx="4775199" cy="5181600"/>
          </a:xfrm>
          <a:prstGeom prst="rect">
            <a:avLst/>
          </a:prstGeom>
        </p:spPr>
        <p:txBody>
          <a:bodyPr vert="horz" lIns="91440" tIns="45720" rIns="91440" bIns="45720" rtlCol="0" anchor="t">
            <a:normAutofit fontScale="92500"/>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200" dirty="0"/>
              <a:t>Degraded or loss of roosting and foraging habitat</a:t>
            </a:r>
          </a:p>
          <a:p>
            <a:endParaRPr lang="en-US" sz="2200" dirty="0"/>
          </a:p>
          <a:p>
            <a:pPr marL="342900" indent="-342900">
              <a:buFont typeface="Arial" panose="020B0604020202020204" pitchFamily="34" charset="0"/>
              <a:buChar char="•"/>
            </a:pPr>
            <a:r>
              <a:rPr lang="en-US" sz="2200" dirty="0"/>
              <a:t>Disturbances at roosts</a:t>
            </a:r>
          </a:p>
          <a:p>
            <a:endParaRPr lang="en-US" sz="2200" dirty="0"/>
          </a:p>
          <a:p>
            <a:pPr marL="342900" indent="-342900">
              <a:buChar char="•"/>
            </a:pPr>
            <a:r>
              <a:rPr lang="en-US" sz="2200" dirty="0"/>
              <a:t>Wind Energy</a:t>
            </a:r>
          </a:p>
          <a:p>
            <a:pPr lvl="1"/>
            <a:r>
              <a:rPr lang="en-US" sz="2000" dirty="0"/>
              <a:t>About 600,000 bats per year killed</a:t>
            </a:r>
          </a:p>
          <a:p>
            <a:pPr lvl="1"/>
            <a:endParaRPr lang="en-US" sz="2000" dirty="0"/>
          </a:p>
          <a:p>
            <a:pPr marL="342900" indent="-342900">
              <a:buFont typeface="Arial" panose="020B0604020202020204" pitchFamily="34" charset="0"/>
              <a:buChar char="•"/>
            </a:pPr>
            <a:r>
              <a:rPr lang="en-US" sz="2200" dirty="0"/>
              <a:t>Emerging infectious disease, e.g., white-nose syndrome (WNS)</a:t>
            </a:r>
          </a:p>
          <a:p>
            <a:pPr marL="342900" indent="-342900">
              <a:buChar char="•"/>
            </a:pPr>
            <a:endParaRPr lang="en-US" sz="2200" dirty="0"/>
          </a:p>
          <a:p>
            <a:pPr marL="342900" indent="-342900">
              <a:buChar char="•"/>
            </a:pPr>
            <a:r>
              <a:rPr lang="en-US" sz="2200" dirty="0">
                <a:latin typeface="Ebrima"/>
                <a:ea typeface="Ebrima"/>
                <a:cs typeface="Ebrima"/>
              </a:rPr>
              <a:t>Persecution and/or disturbance by humans</a:t>
            </a:r>
          </a:p>
          <a:p>
            <a:pPr lvl="1"/>
            <a:r>
              <a:rPr lang="en-US" sz="1800" dirty="0">
                <a:latin typeface="Ebrima"/>
                <a:ea typeface="Ebrima"/>
                <a:cs typeface="Ebrima"/>
              </a:rPr>
              <a:t>Exterminating in homes, disturbance of hibernacula, bushmeat trade, guano mining</a:t>
            </a:r>
          </a:p>
          <a:p>
            <a:endParaRPr lang="en-US" sz="2200" dirty="0"/>
          </a:p>
          <a:p>
            <a:endParaRPr lang="en-US" sz="2000" dirty="0"/>
          </a:p>
        </p:txBody>
      </p:sp>
      <p:pic>
        <p:nvPicPr>
          <p:cNvPr id="16" name="Picture 15">
            <a:extLst>
              <a:ext uri="{FF2B5EF4-FFF2-40B4-BE49-F238E27FC236}">
                <a16:creationId xmlns:a16="http://schemas.microsoft.com/office/drawing/2014/main" id="{A24507F5-701B-46A9-A1C7-05D185D1094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a:xfrm>
            <a:off x="5306354" y="2160975"/>
            <a:ext cx="3606799" cy="1816555"/>
          </a:xfrm>
          <a:prstGeom prst="rect">
            <a:avLst/>
          </a:prstGeom>
          <a:solidFill>
            <a:schemeClr val="bg1"/>
          </a:solidFill>
          <a:ln>
            <a:solidFill>
              <a:schemeClr val="accent2">
                <a:lumMod val="75000"/>
              </a:schemeClr>
            </a:solidFill>
          </a:ln>
        </p:spPr>
      </p:pic>
      <p:pic>
        <p:nvPicPr>
          <p:cNvPr id="17" name="Picture 4" descr="Image result for old  barn with bats">
            <a:extLst>
              <a:ext uri="{FF2B5EF4-FFF2-40B4-BE49-F238E27FC236}">
                <a16:creationId xmlns:a16="http://schemas.microsoft.com/office/drawing/2014/main" id="{5A46D62D-4491-4A9D-A4E9-A12170B45A7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306357" y="151638"/>
            <a:ext cx="3606800" cy="1790106"/>
          </a:xfrm>
          <a:prstGeom prst="rect">
            <a:avLst/>
          </a:prstGeom>
          <a:solidFill>
            <a:schemeClr val="bg1"/>
          </a:solidFill>
          <a:ln>
            <a:solidFill>
              <a:schemeClr val="accent2">
                <a:lumMod val="75000"/>
              </a:schemeClr>
            </a:solidFill>
          </a:ln>
        </p:spPr>
      </p:pic>
      <p:sp>
        <p:nvSpPr>
          <p:cNvPr id="18" name="TextBox 17">
            <a:extLst>
              <a:ext uri="{FF2B5EF4-FFF2-40B4-BE49-F238E27FC236}">
                <a16:creationId xmlns:a16="http://schemas.microsoft.com/office/drawing/2014/main" id="{042797E9-A9AC-4D45-8A59-1FF4D883A4C5}"/>
              </a:ext>
            </a:extLst>
          </p:cNvPr>
          <p:cNvSpPr txBox="1"/>
          <p:nvPr/>
        </p:nvSpPr>
        <p:spPr>
          <a:xfrm>
            <a:off x="7924800" y="1757078"/>
            <a:ext cx="1066800" cy="184666"/>
          </a:xfrm>
          <a:prstGeom prst="rect">
            <a:avLst/>
          </a:prstGeom>
          <a:noFill/>
        </p:spPr>
        <p:txBody>
          <a:bodyPr wrap="square" rtlCol="0">
            <a:spAutoFit/>
          </a:bodyPr>
          <a:lstStyle/>
          <a:p>
            <a:r>
              <a:rPr lang="en-US" sz="600">
                <a:solidFill>
                  <a:schemeClr val="bg1">
                    <a:lumMod val="50000"/>
                    <a:lumOff val="50000"/>
                  </a:schemeClr>
                </a:solidFill>
              </a:rPr>
              <a:t>Photo: Requiem for NH</a:t>
            </a:r>
          </a:p>
        </p:txBody>
      </p:sp>
      <p:pic>
        <p:nvPicPr>
          <p:cNvPr id="19" name="Picture 4" descr="Image result for how are bats killed by wind turbines">
            <a:extLst>
              <a:ext uri="{FF2B5EF4-FFF2-40B4-BE49-F238E27FC236}">
                <a16:creationId xmlns:a16="http://schemas.microsoft.com/office/drawing/2014/main" id="{85F982A4-458A-414D-BB33-631525663BF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2228" r="1199"/>
          <a:stretch/>
        </p:blipFill>
        <p:spPr bwMode="auto">
          <a:xfrm>
            <a:off x="5306356" y="4174493"/>
            <a:ext cx="3606800" cy="2134791"/>
          </a:xfrm>
          <a:prstGeom prst="rect">
            <a:avLst/>
          </a:prstGeom>
          <a:noFill/>
          <a:ln>
            <a:solidFill>
              <a:schemeClr val="accent2">
                <a:lumMod val="75000"/>
              </a:schemeClr>
            </a:solidFill>
          </a:ln>
        </p:spPr>
      </p:pic>
      <p:sp>
        <p:nvSpPr>
          <p:cNvPr id="20" name="TextBox 19">
            <a:extLst>
              <a:ext uri="{FF2B5EF4-FFF2-40B4-BE49-F238E27FC236}">
                <a16:creationId xmlns:a16="http://schemas.microsoft.com/office/drawing/2014/main" id="{E029815B-30CD-415B-B739-588D9E3F52AB}"/>
              </a:ext>
            </a:extLst>
          </p:cNvPr>
          <p:cNvSpPr txBox="1"/>
          <p:nvPr/>
        </p:nvSpPr>
        <p:spPr>
          <a:xfrm>
            <a:off x="8305800" y="6124618"/>
            <a:ext cx="914400" cy="184666"/>
          </a:xfrm>
          <a:prstGeom prst="rect">
            <a:avLst/>
          </a:prstGeom>
          <a:noFill/>
        </p:spPr>
        <p:txBody>
          <a:bodyPr wrap="square" rtlCol="0">
            <a:spAutoFit/>
          </a:bodyPr>
          <a:lstStyle/>
          <a:p>
            <a:r>
              <a:rPr lang="en-US" sz="600">
                <a:solidFill>
                  <a:schemeClr val="tx1">
                    <a:lumMod val="65000"/>
                    <a:lumOff val="35000"/>
                  </a:schemeClr>
                </a:solidFill>
              </a:rPr>
              <a:t>Photo:  USGS</a:t>
            </a:r>
          </a:p>
        </p:txBody>
      </p:sp>
    </p:spTree>
    <p:extLst>
      <p:ext uri="{BB962C8B-B14F-4D97-AF65-F5344CB8AC3E}">
        <p14:creationId xmlns:p14="http://schemas.microsoft.com/office/powerpoint/2010/main" val="249059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fade">
                                      <p:cBhvr>
                                        <p:cTn id="17" dur="500"/>
                                        <p:tgtEl>
                                          <p:spTgt spid="15">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xEl>
                                              <p:pRg st="5" end="5"/>
                                            </p:txEl>
                                          </p:spTgt>
                                        </p:tgtEl>
                                        <p:attrNameLst>
                                          <p:attrName>style.visibility</p:attrName>
                                        </p:attrNameLst>
                                      </p:cBhvr>
                                      <p:to>
                                        <p:strVal val="visible"/>
                                      </p:to>
                                    </p:set>
                                    <p:animEffect transition="in" filter="fade">
                                      <p:cBhvr>
                                        <p:cTn id="20" dur="500"/>
                                        <p:tgtEl>
                                          <p:spTgt spid="15">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xEl>
                                              <p:pRg st="7" end="7"/>
                                            </p:txEl>
                                          </p:spTgt>
                                        </p:tgtEl>
                                        <p:attrNameLst>
                                          <p:attrName>style.visibility</p:attrName>
                                        </p:attrNameLst>
                                      </p:cBhvr>
                                      <p:to>
                                        <p:strVal val="visible"/>
                                      </p:to>
                                    </p:set>
                                    <p:animEffect transition="in" filter="fade">
                                      <p:cBhvr>
                                        <p:cTn id="25" dur="500"/>
                                        <p:tgtEl>
                                          <p:spTgt spid="15">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xEl>
                                              <p:pRg st="9" end="9"/>
                                            </p:txEl>
                                          </p:spTgt>
                                        </p:tgtEl>
                                        <p:attrNameLst>
                                          <p:attrName>style.visibility</p:attrName>
                                        </p:attrNameLst>
                                      </p:cBhvr>
                                      <p:to>
                                        <p:strVal val="visible"/>
                                      </p:to>
                                    </p:set>
                                    <p:animEffect transition="in" filter="fade">
                                      <p:cBhvr>
                                        <p:cTn id="30" dur="500"/>
                                        <p:tgtEl>
                                          <p:spTgt spid="15">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xEl>
                                              <p:pRg st="10" end="10"/>
                                            </p:txEl>
                                          </p:spTgt>
                                        </p:tgtEl>
                                        <p:attrNameLst>
                                          <p:attrName>style.visibility</p:attrName>
                                        </p:attrNameLst>
                                      </p:cBhvr>
                                      <p:to>
                                        <p:strVal val="visible"/>
                                      </p:to>
                                    </p:set>
                                    <p:animEffect transition="in" filter="fade">
                                      <p:cBhvr>
                                        <p:cTn id="35" dur="500"/>
                                        <p:tgtEl>
                                          <p:spTgt spid="15">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4" presetClass="emph" presetSubtype="0" fill="hold" nodeType="clickEffect">
                                  <p:stCondLst>
                                    <p:cond delay="0"/>
                                  </p:stCondLst>
                                  <p:childTnLst>
                                    <p:animClr clrSpc="hsl" dir="cw">
                                      <p:cBhvr override="childStyle">
                                        <p:cTn id="39" dur="500" fill="hold"/>
                                        <p:tgtEl>
                                          <p:spTgt spid="15">
                                            <p:txEl>
                                              <p:pRg st="7" end="7"/>
                                            </p:txEl>
                                          </p:spTgt>
                                        </p:tgtEl>
                                        <p:attrNameLst>
                                          <p:attrName>style.color</p:attrName>
                                        </p:attrNameLst>
                                      </p:cBhvr>
                                      <p:by>
                                        <p:hsl h="0" s="-12549" l="-25098"/>
                                      </p:by>
                                    </p:animClr>
                                    <p:animClr clrSpc="hsl" dir="cw">
                                      <p:cBhvr>
                                        <p:cTn id="40" dur="500" fill="hold"/>
                                        <p:tgtEl>
                                          <p:spTgt spid="15">
                                            <p:txEl>
                                              <p:pRg st="7" end="7"/>
                                            </p:txEl>
                                          </p:spTgt>
                                        </p:tgtEl>
                                        <p:attrNameLst>
                                          <p:attrName>fillcolor</p:attrName>
                                        </p:attrNameLst>
                                      </p:cBhvr>
                                      <p:by>
                                        <p:hsl h="0" s="-12549" l="-25098"/>
                                      </p:by>
                                    </p:animClr>
                                    <p:animClr clrSpc="hsl" dir="cw">
                                      <p:cBhvr>
                                        <p:cTn id="41" dur="500" fill="hold"/>
                                        <p:tgtEl>
                                          <p:spTgt spid="15">
                                            <p:txEl>
                                              <p:pRg st="7" end="7"/>
                                            </p:txEl>
                                          </p:spTgt>
                                        </p:tgtEl>
                                        <p:attrNameLst>
                                          <p:attrName>stroke.color</p:attrName>
                                        </p:attrNameLst>
                                      </p:cBhvr>
                                      <p:by>
                                        <p:hsl h="0" s="-12549" l="-25098"/>
                                      </p:by>
                                    </p:animClr>
                                    <p:set>
                                      <p:cBhvr>
                                        <p:cTn id="42" dur="500" fill="hold"/>
                                        <p:tgtEl>
                                          <p:spTgt spid="15">
                                            <p:txEl>
                                              <p:pRg st="7" end="7"/>
                                            </p:txEl>
                                          </p:spTgt>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4" presetClass="emph" presetSubtype="0" fill="hold" nodeType="clickEffect">
                                  <p:stCondLst>
                                    <p:cond delay="0"/>
                                  </p:stCondLst>
                                  <p:childTnLst>
                                    <p:animClr clrSpc="hsl" dir="cw">
                                      <p:cBhvr override="childStyle">
                                        <p:cTn id="46" dur="500" fill="hold"/>
                                        <p:tgtEl>
                                          <p:spTgt spid="15">
                                            <p:txEl>
                                              <p:pRg st="9" end="9"/>
                                            </p:txEl>
                                          </p:spTgt>
                                        </p:tgtEl>
                                        <p:attrNameLst>
                                          <p:attrName>style.color</p:attrName>
                                        </p:attrNameLst>
                                      </p:cBhvr>
                                      <p:by>
                                        <p:hsl h="0" s="-12549" l="-25098"/>
                                      </p:by>
                                    </p:animClr>
                                    <p:animClr clrSpc="hsl" dir="cw">
                                      <p:cBhvr>
                                        <p:cTn id="47" dur="500" fill="hold"/>
                                        <p:tgtEl>
                                          <p:spTgt spid="15">
                                            <p:txEl>
                                              <p:pRg st="9" end="9"/>
                                            </p:txEl>
                                          </p:spTgt>
                                        </p:tgtEl>
                                        <p:attrNameLst>
                                          <p:attrName>fillcolor</p:attrName>
                                        </p:attrNameLst>
                                      </p:cBhvr>
                                      <p:by>
                                        <p:hsl h="0" s="-12549" l="-25098"/>
                                      </p:by>
                                    </p:animClr>
                                    <p:animClr clrSpc="hsl" dir="cw">
                                      <p:cBhvr>
                                        <p:cTn id="48" dur="500" fill="hold"/>
                                        <p:tgtEl>
                                          <p:spTgt spid="15">
                                            <p:txEl>
                                              <p:pRg st="9" end="9"/>
                                            </p:txEl>
                                          </p:spTgt>
                                        </p:tgtEl>
                                        <p:attrNameLst>
                                          <p:attrName>stroke.color</p:attrName>
                                        </p:attrNameLst>
                                      </p:cBhvr>
                                      <p:by>
                                        <p:hsl h="0" s="-12549" l="-25098"/>
                                      </p:by>
                                    </p:animClr>
                                    <p:set>
                                      <p:cBhvr>
                                        <p:cTn id="49" dur="500" fill="hold"/>
                                        <p:tgtEl>
                                          <p:spTgt spid="15">
                                            <p:txEl>
                                              <p:pRg st="9" end="9"/>
                                            </p:tx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4" presetClass="emph" presetSubtype="0" fill="hold" nodeType="clickEffect">
                                  <p:stCondLst>
                                    <p:cond delay="0"/>
                                  </p:stCondLst>
                                  <p:childTnLst>
                                    <p:animClr clrSpc="hsl" dir="cw">
                                      <p:cBhvr override="childStyle">
                                        <p:cTn id="53" dur="500" fill="hold"/>
                                        <p:tgtEl>
                                          <p:spTgt spid="15">
                                            <p:txEl>
                                              <p:pRg st="10" end="10"/>
                                            </p:txEl>
                                          </p:spTgt>
                                        </p:tgtEl>
                                        <p:attrNameLst>
                                          <p:attrName>style.color</p:attrName>
                                        </p:attrNameLst>
                                      </p:cBhvr>
                                      <p:by>
                                        <p:hsl h="0" s="-12549" l="-25098"/>
                                      </p:by>
                                    </p:animClr>
                                    <p:animClr clrSpc="hsl" dir="cw">
                                      <p:cBhvr>
                                        <p:cTn id="54" dur="500" fill="hold"/>
                                        <p:tgtEl>
                                          <p:spTgt spid="15">
                                            <p:txEl>
                                              <p:pRg st="10" end="10"/>
                                            </p:txEl>
                                          </p:spTgt>
                                        </p:tgtEl>
                                        <p:attrNameLst>
                                          <p:attrName>fillcolor</p:attrName>
                                        </p:attrNameLst>
                                      </p:cBhvr>
                                      <p:by>
                                        <p:hsl h="0" s="-12549" l="-25098"/>
                                      </p:by>
                                    </p:animClr>
                                    <p:animClr clrSpc="hsl" dir="cw">
                                      <p:cBhvr>
                                        <p:cTn id="55" dur="500" fill="hold"/>
                                        <p:tgtEl>
                                          <p:spTgt spid="15">
                                            <p:txEl>
                                              <p:pRg st="10" end="10"/>
                                            </p:txEl>
                                          </p:spTgt>
                                        </p:tgtEl>
                                        <p:attrNameLst>
                                          <p:attrName>stroke.color</p:attrName>
                                        </p:attrNameLst>
                                      </p:cBhvr>
                                      <p:by>
                                        <p:hsl h="0" s="-12549" l="-25098"/>
                                      </p:by>
                                    </p:animClr>
                                    <p:set>
                                      <p:cBhvr>
                                        <p:cTn id="56" dur="500" fill="hold"/>
                                        <p:tgtEl>
                                          <p:spTgt spid="15">
                                            <p:txEl>
                                              <p:pRg st="10" end="1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8963" y="133350"/>
            <a:ext cx="8229600" cy="914400"/>
          </a:xfrm>
        </p:spPr>
        <p:txBody>
          <a:bodyPr>
            <a:normAutofit/>
          </a:bodyPr>
          <a:lstStyle/>
          <a:p>
            <a:r>
              <a:rPr lang="en-US" sz="4000"/>
              <a:t>White-nose Syndrome</a:t>
            </a:r>
            <a:endParaRPr lang="en-US" sz="3900"/>
          </a:p>
        </p:txBody>
      </p:sp>
      <p:sp>
        <p:nvSpPr>
          <p:cNvPr id="5" name="TextBox 4">
            <a:extLst>
              <a:ext uri="{FF2B5EF4-FFF2-40B4-BE49-F238E27FC236}">
                <a16:creationId xmlns:a16="http://schemas.microsoft.com/office/drawing/2014/main" id="{26002916-6686-4669-991D-0D664BF65B77}"/>
              </a:ext>
            </a:extLst>
          </p:cNvPr>
          <p:cNvSpPr txBox="1"/>
          <p:nvPr/>
        </p:nvSpPr>
        <p:spPr>
          <a:xfrm>
            <a:off x="5482366" y="5867400"/>
            <a:ext cx="613634" cy="184666"/>
          </a:xfrm>
          <a:prstGeom prst="rect">
            <a:avLst/>
          </a:prstGeom>
          <a:noFill/>
          <a:ln>
            <a:noFill/>
          </a:ln>
        </p:spPr>
        <p:txBody>
          <a:bodyPr wrap="square" rtlCol="0">
            <a:spAutoFit/>
          </a:bodyPr>
          <a:lstStyle/>
          <a:p>
            <a:r>
              <a:rPr lang="en-US" sz="600">
                <a:solidFill>
                  <a:schemeClr val="bg1">
                    <a:lumMod val="75000"/>
                    <a:lumOff val="25000"/>
                  </a:schemeClr>
                </a:solidFill>
              </a:rPr>
              <a:t>Photo; BCI</a:t>
            </a:r>
          </a:p>
        </p:txBody>
      </p:sp>
      <p:sp>
        <p:nvSpPr>
          <p:cNvPr id="15" name="Content Placeholder 2">
            <a:extLst>
              <a:ext uri="{FF2B5EF4-FFF2-40B4-BE49-F238E27FC236}">
                <a16:creationId xmlns:a16="http://schemas.microsoft.com/office/drawing/2014/main" id="{6A9E434E-F663-4C9D-8207-6B89EFB81ED1}"/>
              </a:ext>
            </a:extLst>
          </p:cNvPr>
          <p:cNvSpPr txBox="1">
            <a:spLocks/>
          </p:cNvSpPr>
          <p:nvPr/>
        </p:nvSpPr>
        <p:spPr>
          <a:xfrm>
            <a:off x="528107" y="1219200"/>
            <a:ext cx="5567893" cy="51816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200" dirty="0">
                <a:latin typeface="Ebrima"/>
                <a:ea typeface="Ebrima"/>
                <a:cs typeface="Ebrima"/>
              </a:rPr>
              <a:t>WNS first discovered in North America in 2006/2007: cave in New York   </a:t>
            </a:r>
            <a:endParaRPr lang="en-US" sz="2200" dirty="0"/>
          </a:p>
          <a:p>
            <a:pPr lvl="1"/>
            <a:r>
              <a:rPr lang="en-US" sz="2000" dirty="0">
                <a:latin typeface="Ebrima"/>
                <a:ea typeface="Ebrima"/>
                <a:cs typeface="Ebrima"/>
              </a:rPr>
              <a:t>35 states and seven  provinces confirmed</a:t>
            </a:r>
          </a:p>
          <a:p>
            <a:pPr lvl="1"/>
            <a:r>
              <a:rPr lang="en-US" sz="2000" dirty="0">
                <a:latin typeface="Ebrima"/>
                <a:ea typeface="Ebrima"/>
                <a:cs typeface="Ebrima"/>
              </a:rPr>
              <a:t>Evidence of causative agent in four </a:t>
            </a:r>
            <a:r>
              <a:rPr lang="en-US" sz="2000" dirty="0" err="1">
                <a:latin typeface="Ebrima"/>
                <a:ea typeface="Ebrima"/>
                <a:cs typeface="Ebrima"/>
              </a:rPr>
              <a:t>add’l</a:t>
            </a:r>
            <a:r>
              <a:rPr lang="en-US" sz="2000" dirty="0">
                <a:latin typeface="Ebrima"/>
                <a:ea typeface="Ebrima"/>
                <a:cs typeface="Ebrima"/>
              </a:rPr>
              <a:t> states</a:t>
            </a:r>
          </a:p>
          <a:p>
            <a:endParaRPr lang="en-US" sz="2200" dirty="0"/>
          </a:p>
          <a:p>
            <a:pPr marL="342900" indent="-342900">
              <a:buFont typeface="Arial" panose="020B0604020202020204" pitchFamily="34" charset="0"/>
              <a:buChar char="•"/>
            </a:pPr>
            <a:r>
              <a:rPr lang="en-US" sz="2200" dirty="0"/>
              <a:t>Fungal disease – causative agent </a:t>
            </a:r>
            <a:r>
              <a:rPr lang="en-US" sz="2200" i="1" dirty="0"/>
              <a:t>Pseudogymnoascus </a:t>
            </a:r>
            <a:r>
              <a:rPr lang="en-US" sz="2200" i="1" dirty="0" err="1"/>
              <a:t>destructans</a:t>
            </a:r>
            <a:r>
              <a:rPr lang="en-US" sz="2200" i="1" dirty="0"/>
              <a:t> </a:t>
            </a:r>
            <a:r>
              <a:rPr lang="en-US" sz="2200" dirty="0"/>
              <a:t>(Pd)</a:t>
            </a:r>
          </a:p>
          <a:p>
            <a:pPr lvl="1"/>
            <a:r>
              <a:rPr lang="en-US" sz="2000" dirty="0"/>
              <a:t>Cold loving fungus (4 – 14 </a:t>
            </a:r>
            <a:r>
              <a:rPr lang="en-US" sz="2000" baseline="30000" dirty="0" err="1"/>
              <a:t>o</a:t>
            </a:r>
            <a:r>
              <a:rPr lang="en-US" sz="2000" dirty="0" err="1"/>
              <a:t>C</a:t>
            </a:r>
            <a:r>
              <a:rPr lang="en-US" sz="2000" dirty="0"/>
              <a:t>, &gt;90% relative humidity)</a:t>
            </a:r>
          </a:p>
          <a:p>
            <a:pPr lvl="1"/>
            <a:r>
              <a:rPr lang="en-US" sz="2000" dirty="0"/>
              <a:t>Invasive species, likely of foreign origin</a:t>
            </a:r>
          </a:p>
          <a:p>
            <a:pPr lvl="1"/>
            <a:r>
              <a:rPr lang="en-US" sz="2000" dirty="0"/>
              <a:t>Evidence of vast Eurasia distribution</a:t>
            </a:r>
          </a:p>
          <a:p>
            <a:endParaRPr lang="en-US" sz="2200" dirty="0"/>
          </a:p>
          <a:p>
            <a:endParaRPr lang="en-US" sz="2000" dirty="0"/>
          </a:p>
        </p:txBody>
      </p:sp>
      <p:sp>
        <p:nvSpPr>
          <p:cNvPr id="18" name="TextBox 17">
            <a:extLst>
              <a:ext uri="{FF2B5EF4-FFF2-40B4-BE49-F238E27FC236}">
                <a16:creationId xmlns:a16="http://schemas.microsoft.com/office/drawing/2014/main" id="{042797E9-A9AC-4D45-8A59-1FF4D883A4C5}"/>
              </a:ext>
            </a:extLst>
          </p:cNvPr>
          <p:cNvSpPr txBox="1"/>
          <p:nvPr/>
        </p:nvSpPr>
        <p:spPr>
          <a:xfrm>
            <a:off x="7924800" y="1757078"/>
            <a:ext cx="1066800" cy="184666"/>
          </a:xfrm>
          <a:prstGeom prst="rect">
            <a:avLst/>
          </a:prstGeom>
          <a:noFill/>
        </p:spPr>
        <p:txBody>
          <a:bodyPr wrap="square" rtlCol="0">
            <a:spAutoFit/>
          </a:bodyPr>
          <a:lstStyle/>
          <a:p>
            <a:r>
              <a:rPr lang="en-US" sz="600">
                <a:solidFill>
                  <a:schemeClr val="bg1">
                    <a:lumMod val="50000"/>
                    <a:lumOff val="50000"/>
                  </a:schemeClr>
                </a:solidFill>
              </a:rPr>
              <a:t>Photo: Requiem for NH</a:t>
            </a:r>
          </a:p>
        </p:txBody>
      </p:sp>
      <p:sp>
        <p:nvSpPr>
          <p:cNvPr id="20" name="TextBox 19">
            <a:extLst>
              <a:ext uri="{FF2B5EF4-FFF2-40B4-BE49-F238E27FC236}">
                <a16:creationId xmlns:a16="http://schemas.microsoft.com/office/drawing/2014/main" id="{E029815B-30CD-415B-B739-588D9E3F52AB}"/>
              </a:ext>
            </a:extLst>
          </p:cNvPr>
          <p:cNvSpPr txBox="1"/>
          <p:nvPr/>
        </p:nvSpPr>
        <p:spPr>
          <a:xfrm>
            <a:off x="8305800" y="6124618"/>
            <a:ext cx="914400" cy="184666"/>
          </a:xfrm>
          <a:prstGeom prst="rect">
            <a:avLst/>
          </a:prstGeom>
          <a:noFill/>
        </p:spPr>
        <p:txBody>
          <a:bodyPr wrap="square" rtlCol="0">
            <a:spAutoFit/>
          </a:bodyPr>
          <a:lstStyle/>
          <a:p>
            <a:r>
              <a:rPr lang="en-US" sz="600">
                <a:solidFill>
                  <a:schemeClr val="tx1">
                    <a:lumMod val="65000"/>
                    <a:lumOff val="35000"/>
                  </a:schemeClr>
                </a:solidFill>
              </a:rPr>
              <a:t>Photo:  USGS</a:t>
            </a:r>
          </a:p>
        </p:txBody>
      </p:sp>
      <p:pic>
        <p:nvPicPr>
          <p:cNvPr id="10" name="Picture 2" descr="Image result for white nose syndrome">
            <a:extLst>
              <a:ext uri="{FF2B5EF4-FFF2-40B4-BE49-F238E27FC236}">
                <a16:creationId xmlns:a16="http://schemas.microsoft.com/office/drawing/2014/main" id="{8EE99865-B367-4D19-B90F-241651EBFE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2047" y="2378684"/>
            <a:ext cx="2650583" cy="2044603"/>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1" name="Picture 10" descr="Image result for white nose syndrome">
            <a:extLst>
              <a:ext uri="{FF2B5EF4-FFF2-40B4-BE49-F238E27FC236}">
                <a16:creationId xmlns:a16="http://schemas.microsoft.com/office/drawing/2014/main" id="{9F17A094-577E-4707-BF10-A8DE460830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2047" y="231692"/>
            <a:ext cx="2650583" cy="1987937"/>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2" name="Picture 3" descr="C:\Users\hamankhh\Desktop\WNS_pics_presentation\5765048311_2dfe3b4612_z1.jpg">
            <a:extLst>
              <a:ext uri="{FF2B5EF4-FFF2-40B4-BE49-F238E27FC236}">
                <a16:creationId xmlns:a16="http://schemas.microsoft.com/office/drawing/2014/main" id="{BE06EB6B-53BA-43F1-80D8-6B4F1F6D455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242047" y="4544111"/>
            <a:ext cx="2650583" cy="1831543"/>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51E8C74-F685-4458-B13F-A379D64AF7B8}"/>
              </a:ext>
            </a:extLst>
          </p:cNvPr>
          <p:cNvSpPr txBox="1"/>
          <p:nvPr/>
        </p:nvSpPr>
        <p:spPr>
          <a:xfrm>
            <a:off x="6790385" y="6190928"/>
            <a:ext cx="1066800" cy="184666"/>
          </a:xfrm>
          <a:prstGeom prst="rect">
            <a:avLst/>
          </a:prstGeom>
          <a:noFill/>
        </p:spPr>
        <p:txBody>
          <a:bodyPr wrap="square" rtlCol="0">
            <a:spAutoFit/>
          </a:bodyPr>
          <a:lstStyle/>
          <a:p>
            <a:r>
              <a:rPr lang="en-US" sz="600">
                <a:solidFill>
                  <a:schemeClr val="tx1">
                    <a:lumMod val="65000"/>
                  </a:schemeClr>
                </a:solidFill>
              </a:rPr>
              <a:t>Photo: R. Von Linden</a:t>
            </a:r>
          </a:p>
        </p:txBody>
      </p:sp>
      <p:sp>
        <p:nvSpPr>
          <p:cNvPr id="14" name="TextBox 13">
            <a:extLst>
              <a:ext uri="{FF2B5EF4-FFF2-40B4-BE49-F238E27FC236}">
                <a16:creationId xmlns:a16="http://schemas.microsoft.com/office/drawing/2014/main" id="{619F6611-1B5B-43AF-93EA-4503354D7158}"/>
              </a:ext>
            </a:extLst>
          </p:cNvPr>
          <p:cNvSpPr txBox="1"/>
          <p:nvPr/>
        </p:nvSpPr>
        <p:spPr>
          <a:xfrm>
            <a:off x="8231949" y="4263851"/>
            <a:ext cx="762000" cy="184666"/>
          </a:xfrm>
          <a:prstGeom prst="rect">
            <a:avLst/>
          </a:prstGeom>
          <a:noFill/>
        </p:spPr>
        <p:txBody>
          <a:bodyPr wrap="square" rtlCol="0">
            <a:spAutoFit/>
          </a:bodyPr>
          <a:lstStyle/>
          <a:p>
            <a:r>
              <a:rPr lang="en-US" sz="600">
                <a:solidFill>
                  <a:schemeClr val="tx1">
                    <a:lumMod val="65000"/>
                    <a:lumOff val="35000"/>
                  </a:schemeClr>
                </a:solidFill>
              </a:rPr>
              <a:t>Photo: L. Master</a:t>
            </a:r>
          </a:p>
        </p:txBody>
      </p:sp>
      <p:sp>
        <p:nvSpPr>
          <p:cNvPr id="21" name="TextBox 20">
            <a:extLst>
              <a:ext uri="{FF2B5EF4-FFF2-40B4-BE49-F238E27FC236}">
                <a16:creationId xmlns:a16="http://schemas.microsoft.com/office/drawing/2014/main" id="{08EF358D-A041-4C42-9D73-09E2BBDA5105}"/>
              </a:ext>
            </a:extLst>
          </p:cNvPr>
          <p:cNvSpPr txBox="1"/>
          <p:nvPr/>
        </p:nvSpPr>
        <p:spPr>
          <a:xfrm>
            <a:off x="8287321" y="2091629"/>
            <a:ext cx="685800" cy="184666"/>
          </a:xfrm>
          <a:prstGeom prst="rect">
            <a:avLst/>
          </a:prstGeom>
          <a:noFill/>
        </p:spPr>
        <p:txBody>
          <a:bodyPr wrap="square" rtlCol="0">
            <a:spAutoFit/>
          </a:bodyPr>
          <a:lstStyle/>
          <a:p>
            <a:r>
              <a:rPr lang="en-US" sz="600">
                <a:solidFill>
                  <a:schemeClr val="tx1">
                    <a:lumMod val="65000"/>
                    <a:lumOff val="35000"/>
                  </a:schemeClr>
                </a:solidFill>
              </a:rPr>
              <a:t>Photo: MI DNR</a:t>
            </a:r>
          </a:p>
        </p:txBody>
      </p:sp>
    </p:spTree>
    <p:extLst>
      <p:ext uri="{BB962C8B-B14F-4D97-AF65-F5344CB8AC3E}">
        <p14:creationId xmlns:p14="http://schemas.microsoft.com/office/powerpoint/2010/main" val="395186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fade">
                                      <p:cBhvr>
                                        <p:cTn id="13" dur="500"/>
                                        <p:tgtEl>
                                          <p:spTgt spid="1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xEl>
                                              <p:pRg st="4" end="4"/>
                                            </p:txEl>
                                          </p:spTgt>
                                        </p:tgtEl>
                                        <p:attrNameLst>
                                          <p:attrName>style.visibility</p:attrName>
                                        </p:attrNameLst>
                                      </p:cBhvr>
                                      <p:to>
                                        <p:strVal val="visible"/>
                                      </p:to>
                                    </p:set>
                                    <p:animEffect transition="in" filter="fade">
                                      <p:cBhvr>
                                        <p:cTn id="18" dur="500"/>
                                        <p:tgtEl>
                                          <p:spTgt spid="1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xEl>
                                              <p:pRg st="5" end="5"/>
                                            </p:txEl>
                                          </p:spTgt>
                                        </p:tgtEl>
                                        <p:attrNameLst>
                                          <p:attrName>style.visibility</p:attrName>
                                        </p:attrNameLst>
                                      </p:cBhvr>
                                      <p:to>
                                        <p:strVal val="visible"/>
                                      </p:to>
                                    </p:set>
                                    <p:animEffect transition="in" filter="fade">
                                      <p:cBhvr>
                                        <p:cTn id="21" dur="500"/>
                                        <p:tgtEl>
                                          <p:spTgt spid="1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xEl>
                                              <p:pRg st="6" end="6"/>
                                            </p:txEl>
                                          </p:spTgt>
                                        </p:tgtEl>
                                        <p:attrNameLst>
                                          <p:attrName>style.visibility</p:attrName>
                                        </p:attrNameLst>
                                      </p:cBhvr>
                                      <p:to>
                                        <p:strVal val="visible"/>
                                      </p:to>
                                    </p:set>
                                    <p:animEffect transition="in" filter="fade">
                                      <p:cBhvr>
                                        <p:cTn id="24" dur="500"/>
                                        <p:tgtEl>
                                          <p:spTgt spid="15">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xEl>
                                              <p:pRg st="7" end="7"/>
                                            </p:txEl>
                                          </p:spTgt>
                                        </p:tgtEl>
                                        <p:attrNameLst>
                                          <p:attrName>style.visibility</p:attrName>
                                        </p:attrNameLst>
                                      </p:cBhvr>
                                      <p:to>
                                        <p:strVal val="visible"/>
                                      </p:to>
                                    </p:set>
                                    <p:animEffect transition="in" filter="fade">
                                      <p:cBhvr>
                                        <p:cTn id="27" dur="5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8963" y="133350"/>
            <a:ext cx="8229600" cy="914400"/>
          </a:xfrm>
        </p:spPr>
        <p:txBody>
          <a:bodyPr>
            <a:normAutofit/>
          </a:bodyPr>
          <a:lstStyle/>
          <a:p>
            <a:r>
              <a:rPr lang="en-US" sz="4000"/>
              <a:t>White-nose Syndrome</a:t>
            </a:r>
            <a:endParaRPr lang="en-US" sz="3900"/>
          </a:p>
        </p:txBody>
      </p:sp>
      <p:sp>
        <p:nvSpPr>
          <p:cNvPr id="5" name="TextBox 4">
            <a:extLst>
              <a:ext uri="{FF2B5EF4-FFF2-40B4-BE49-F238E27FC236}">
                <a16:creationId xmlns:a16="http://schemas.microsoft.com/office/drawing/2014/main" id="{26002916-6686-4669-991D-0D664BF65B77}"/>
              </a:ext>
            </a:extLst>
          </p:cNvPr>
          <p:cNvSpPr txBox="1"/>
          <p:nvPr/>
        </p:nvSpPr>
        <p:spPr>
          <a:xfrm>
            <a:off x="5482366" y="5867400"/>
            <a:ext cx="613634" cy="184666"/>
          </a:xfrm>
          <a:prstGeom prst="rect">
            <a:avLst/>
          </a:prstGeom>
          <a:noFill/>
          <a:ln>
            <a:noFill/>
          </a:ln>
        </p:spPr>
        <p:txBody>
          <a:bodyPr wrap="square" rtlCol="0">
            <a:spAutoFit/>
          </a:bodyPr>
          <a:lstStyle/>
          <a:p>
            <a:r>
              <a:rPr lang="en-US" sz="600">
                <a:solidFill>
                  <a:schemeClr val="bg1">
                    <a:lumMod val="75000"/>
                    <a:lumOff val="25000"/>
                  </a:schemeClr>
                </a:solidFill>
              </a:rPr>
              <a:t>Photo; BCI</a:t>
            </a:r>
          </a:p>
        </p:txBody>
      </p:sp>
      <p:sp>
        <p:nvSpPr>
          <p:cNvPr id="15" name="Content Placeholder 2">
            <a:extLst>
              <a:ext uri="{FF2B5EF4-FFF2-40B4-BE49-F238E27FC236}">
                <a16:creationId xmlns:a16="http://schemas.microsoft.com/office/drawing/2014/main" id="{6A9E434E-F663-4C9D-8207-6B89EFB81ED1}"/>
              </a:ext>
            </a:extLst>
          </p:cNvPr>
          <p:cNvSpPr txBox="1">
            <a:spLocks/>
          </p:cNvSpPr>
          <p:nvPr/>
        </p:nvSpPr>
        <p:spPr>
          <a:xfrm>
            <a:off x="233601" y="1161783"/>
            <a:ext cx="4746895" cy="5181600"/>
          </a:xfrm>
          <a:prstGeom prst="rect">
            <a:avLst/>
          </a:prstGeom>
        </p:spPr>
        <p:txBody>
          <a:bodyPr vert="horz" lIns="91440" tIns="45720" rIns="91440" bIns="45720" rtlCol="0" anchor="t">
            <a:normAutofit fontScale="47500" lnSpcReduction="20000"/>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buChar char="•"/>
            </a:pPr>
            <a:r>
              <a:rPr lang="en-US" sz="4900" dirty="0">
                <a:latin typeface="Ebrima"/>
                <a:ea typeface="Ebrima"/>
                <a:cs typeface="Ebrima"/>
              </a:rPr>
              <a:t>The fungus is believed to be spread by bat-to-bat or bat-to-environment contact. Scientists think it is also being spread by humans who enter hibernacula carrying fungal spores on their clothing, shoes, or equipment. </a:t>
            </a:r>
            <a:endParaRPr lang="en-US"/>
          </a:p>
          <a:p>
            <a:pPr marL="571500" indent="-571500">
              <a:buFont typeface="Arial" panose="020B0604020202020204" pitchFamily="34" charset="0"/>
              <a:buChar char="•"/>
            </a:pPr>
            <a:endParaRPr lang="en-US" sz="4900" dirty="0"/>
          </a:p>
          <a:p>
            <a:pPr marL="571500" indent="-571500">
              <a:buFont typeface="Arial" panose="020B0604020202020204" pitchFamily="34" charset="0"/>
              <a:buChar char="•"/>
            </a:pPr>
            <a:r>
              <a:rPr lang="en-US" sz="4900" dirty="0">
                <a:latin typeface="Ebrima"/>
                <a:ea typeface="Ebrima"/>
                <a:cs typeface="Ebrima"/>
              </a:rPr>
              <a:t>If a bat becomes infected with WNS during their winter hibernation, the fungus can grow on the bat’s nose, wings, and ears giving it a white, fuzzy appearance. </a:t>
            </a:r>
            <a:endParaRPr lang="en-US" sz="4900" dirty="0"/>
          </a:p>
          <a:p>
            <a:endParaRPr lang="en-US" sz="4900" dirty="0"/>
          </a:p>
          <a:p>
            <a:pPr marL="571500" indent="-571500">
              <a:buFont typeface="Arial" panose="020B0604020202020204" pitchFamily="34" charset="0"/>
              <a:buChar char="•"/>
            </a:pPr>
            <a:endParaRPr lang="en-US" sz="4900" dirty="0"/>
          </a:p>
        </p:txBody>
      </p:sp>
      <p:sp>
        <p:nvSpPr>
          <p:cNvPr id="18" name="TextBox 17">
            <a:extLst>
              <a:ext uri="{FF2B5EF4-FFF2-40B4-BE49-F238E27FC236}">
                <a16:creationId xmlns:a16="http://schemas.microsoft.com/office/drawing/2014/main" id="{042797E9-A9AC-4D45-8A59-1FF4D883A4C5}"/>
              </a:ext>
            </a:extLst>
          </p:cNvPr>
          <p:cNvSpPr txBox="1"/>
          <p:nvPr/>
        </p:nvSpPr>
        <p:spPr>
          <a:xfrm>
            <a:off x="7924800" y="1757078"/>
            <a:ext cx="1066800" cy="184666"/>
          </a:xfrm>
          <a:prstGeom prst="rect">
            <a:avLst/>
          </a:prstGeom>
          <a:noFill/>
        </p:spPr>
        <p:txBody>
          <a:bodyPr wrap="square" rtlCol="0">
            <a:spAutoFit/>
          </a:bodyPr>
          <a:lstStyle/>
          <a:p>
            <a:r>
              <a:rPr lang="en-US" sz="600">
                <a:solidFill>
                  <a:schemeClr val="bg1">
                    <a:lumMod val="50000"/>
                    <a:lumOff val="50000"/>
                  </a:schemeClr>
                </a:solidFill>
              </a:rPr>
              <a:t>Photo: Requiem for NH</a:t>
            </a:r>
          </a:p>
        </p:txBody>
      </p:sp>
      <p:pic>
        <p:nvPicPr>
          <p:cNvPr id="6" name="Picture 5">
            <a:extLst>
              <a:ext uri="{FF2B5EF4-FFF2-40B4-BE49-F238E27FC236}">
                <a16:creationId xmlns:a16="http://schemas.microsoft.com/office/drawing/2014/main" id="{68FEFE3A-BE26-48B4-8243-CAF9F3C4C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9492" y="2033027"/>
            <a:ext cx="3773112" cy="2511478"/>
          </a:xfrm>
          <a:prstGeom prst="rect">
            <a:avLst/>
          </a:prstGeom>
        </p:spPr>
      </p:pic>
      <p:sp>
        <p:nvSpPr>
          <p:cNvPr id="8" name="Rectangle 7">
            <a:extLst>
              <a:ext uri="{FF2B5EF4-FFF2-40B4-BE49-F238E27FC236}">
                <a16:creationId xmlns:a16="http://schemas.microsoft.com/office/drawing/2014/main" id="{1A1A337A-8183-4CBD-A17B-5123A98DF06D}"/>
              </a:ext>
            </a:extLst>
          </p:cNvPr>
          <p:cNvSpPr/>
          <p:nvPr/>
        </p:nvSpPr>
        <p:spPr>
          <a:xfrm>
            <a:off x="5513789" y="4329061"/>
            <a:ext cx="4572000" cy="215444"/>
          </a:xfrm>
          <a:prstGeom prst="rect">
            <a:avLst/>
          </a:prstGeom>
        </p:spPr>
        <p:txBody>
          <a:bodyPr>
            <a:spAutoFit/>
          </a:bodyPr>
          <a:lstStyle/>
          <a:p>
            <a:r>
              <a:rPr lang="en-US" sz="800" dirty="0">
                <a:solidFill>
                  <a:schemeClr val="bg1"/>
                </a:solidFill>
                <a:latin typeface="Ebrima" panose="02000000000000000000" pitchFamily="2" charset="0"/>
                <a:ea typeface="Ebrima" panose="02000000000000000000" pitchFamily="2" charset="0"/>
                <a:cs typeface="Ebrima" panose="02000000000000000000" pitchFamily="2" charset="0"/>
              </a:rPr>
              <a:t>Ryan von Linden/New York Department of Environmental Conservation</a:t>
            </a:r>
          </a:p>
        </p:txBody>
      </p:sp>
      <p:sp>
        <p:nvSpPr>
          <p:cNvPr id="11" name="Rectangle 10">
            <a:extLst>
              <a:ext uri="{FF2B5EF4-FFF2-40B4-BE49-F238E27FC236}">
                <a16:creationId xmlns:a16="http://schemas.microsoft.com/office/drawing/2014/main" id="{276D9DF0-239D-4180-901C-8C1FFD8BCEDF}"/>
              </a:ext>
            </a:extLst>
          </p:cNvPr>
          <p:cNvSpPr/>
          <p:nvPr/>
        </p:nvSpPr>
        <p:spPr>
          <a:xfrm>
            <a:off x="7470649" y="6509206"/>
            <a:ext cx="1277914" cy="215444"/>
          </a:xfrm>
          <a:prstGeom prst="rect">
            <a:avLst/>
          </a:prstGeom>
        </p:spPr>
        <p:txBody>
          <a:bodyPr wrap="none">
            <a:spAutoFit/>
          </a:bodyPr>
          <a:lstStyle/>
          <a:p>
            <a:r>
              <a:rPr lang="en-US" sz="800" dirty="0">
                <a:solidFill>
                  <a:schemeClr val="bg1"/>
                </a:solidFill>
                <a:latin typeface="Ebrima" panose="02000000000000000000" pitchFamily="2" charset="0"/>
                <a:ea typeface="Ebrima" panose="02000000000000000000" pitchFamily="2" charset="0"/>
                <a:cs typeface="Ebrima" panose="02000000000000000000" pitchFamily="2" charset="0"/>
              </a:rPr>
              <a:t>Marvin Moriarty/USFWS</a:t>
            </a:r>
          </a:p>
        </p:txBody>
      </p:sp>
    </p:spTree>
    <p:extLst>
      <p:ext uri="{BB962C8B-B14F-4D97-AF65-F5344CB8AC3E}">
        <p14:creationId xmlns:p14="http://schemas.microsoft.com/office/powerpoint/2010/main" val="188292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8963" y="133350"/>
            <a:ext cx="8229600" cy="914400"/>
          </a:xfrm>
        </p:spPr>
        <p:txBody>
          <a:bodyPr>
            <a:normAutofit/>
          </a:bodyPr>
          <a:lstStyle/>
          <a:p>
            <a:r>
              <a:rPr lang="en-US" sz="4000"/>
              <a:t>White-nose Syndrome</a:t>
            </a:r>
            <a:endParaRPr lang="en-US" sz="3900"/>
          </a:p>
        </p:txBody>
      </p:sp>
      <p:sp>
        <p:nvSpPr>
          <p:cNvPr id="5" name="TextBox 4">
            <a:extLst>
              <a:ext uri="{FF2B5EF4-FFF2-40B4-BE49-F238E27FC236}">
                <a16:creationId xmlns:a16="http://schemas.microsoft.com/office/drawing/2014/main" id="{26002916-6686-4669-991D-0D664BF65B77}"/>
              </a:ext>
            </a:extLst>
          </p:cNvPr>
          <p:cNvSpPr txBox="1"/>
          <p:nvPr/>
        </p:nvSpPr>
        <p:spPr>
          <a:xfrm>
            <a:off x="5482366" y="5867400"/>
            <a:ext cx="613634" cy="184666"/>
          </a:xfrm>
          <a:prstGeom prst="rect">
            <a:avLst/>
          </a:prstGeom>
          <a:noFill/>
          <a:ln>
            <a:noFill/>
          </a:ln>
        </p:spPr>
        <p:txBody>
          <a:bodyPr wrap="square" rtlCol="0">
            <a:spAutoFit/>
          </a:bodyPr>
          <a:lstStyle/>
          <a:p>
            <a:r>
              <a:rPr lang="en-US" sz="600">
                <a:solidFill>
                  <a:schemeClr val="bg1">
                    <a:lumMod val="75000"/>
                    <a:lumOff val="25000"/>
                  </a:schemeClr>
                </a:solidFill>
              </a:rPr>
              <a:t>Photo; BCI</a:t>
            </a:r>
          </a:p>
        </p:txBody>
      </p:sp>
      <p:sp>
        <p:nvSpPr>
          <p:cNvPr id="15" name="Content Placeholder 2">
            <a:extLst>
              <a:ext uri="{FF2B5EF4-FFF2-40B4-BE49-F238E27FC236}">
                <a16:creationId xmlns:a16="http://schemas.microsoft.com/office/drawing/2014/main" id="{6A9E434E-F663-4C9D-8207-6B89EFB81ED1}"/>
              </a:ext>
            </a:extLst>
          </p:cNvPr>
          <p:cNvSpPr txBox="1">
            <a:spLocks/>
          </p:cNvSpPr>
          <p:nvPr/>
        </p:nvSpPr>
        <p:spPr>
          <a:xfrm>
            <a:off x="233601" y="1161783"/>
            <a:ext cx="4746895" cy="5181600"/>
          </a:xfrm>
          <a:prstGeom prst="rect">
            <a:avLst/>
          </a:prstGeom>
        </p:spPr>
        <p:txBody>
          <a:bodyPr vert="horz" lIns="91440" tIns="45720" rIns="91440" bIns="45720" rtlCol="0" anchor="t">
            <a:normAutofit fontScale="47500" lnSpcReduction="20000"/>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buChar char="•"/>
            </a:pPr>
            <a:endParaRPr lang="en-US" sz="4900" dirty="0"/>
          </a:p>
          <a:p>
            <a:pPr marL="571500" indent="-571500">
              <a:buFont typeface="Arial" panose="020B0604020202020204" pitchFamily="34" charset="0"/>
              <a:buChar char="•"/>
            </a:pPr>
            <a:r>
              <a:rPr lang="en-US" sz="4900" dirty="0"/>
              <a:t>The fungus grows into the soft tissue of the bat and causes dehydration. </a:t>
            </a:r>
          </a:p>
          <a:p>
            <a:pPr marL="571500" indent="-571500">
              <a:buFont typeface="Arial" panose="020B0604020202020204" pitchFamily="34" charset="0"/>
              <a:buChar char="•"/>
            </a:pPr>
            <a:endParaRPr lang="en-US" sz="4900" dirty="0"/>
          </a:p>
          <a:p>
            <a:pPr marL="571500" indent="-571500">
              <a:buFont typeface="Arial" panose="020B0604020202020204" pitchFamily="34" charset="0"/>
              <a:buChar char="•"/>
            </a:pPr>
            <a:r>
              <a:rPr lang="en-US" sz="4900" dirty="0"/>
              <a:t>Affected bats arouse more often during hibernation which causes them to use crucial fat reserves, leading to possible starvation and death.</a:t>
            </a:r>
          </a:p>
          <a:p>
            <a:pPr marL="571500" indent="-571500">
              <a:buFont typeface="Arial" panose="020B0604020202020204" pitchFamily="34" charset="0"/>
              <a:buChar char="•"/>
            </a:pPr>
            <a:endParaRPr lang="en-US" sz="4900" dirty="0"/>
          </a:p>
          <a:p>
            <a:pPr marL="571500" indent="-571500">
              <a:buFont typeface="Arial" panose="020B0604020202020204" pitchFamily="34" charset="0"/>
              <a:buChar char="•"/>
            </a:pPr>
            <a:r>
              <a:rPr lang="en-US" sz="4900" dirty="0"/>
              <a:t>Additional causes of mortality from the disease include wing damage, inability to regulate body temperature, breathing disruptions, and dehydration.</a:t>
            </a:r>
          </a:p>
          <a:p>
            <a:endParaRPr lang="en-US" dirty="0"/>
          </a:p>
          <a:p>
            <a:endParaRPr lang="en-US" sz="2200" dirty="0"/>
          </a:p>
          <a:p>
            <a:endParaRPr lang="en-US" sz="2000" dirty="0"/>
          </a:p>
        </p:txBody>
      </p:sp>
      <p:sp>
        <p:nvSpPr>
          <p:cNvPr id="18" name="TextBox 17">
            <a:extLst>
              <a:ext uri="{FF2B5EF4-FFF2-40B4-BE49-F238E27FC236}">
                <a16:creationId xmlns:a16="http://schemas.microsoft.com/office/drawing/2014/main" id="{042797E9-A9AC-4D45-8A59-1FF4D883A4C5}"/>
              </a:ext>
            </a:extLst>
          </p:cNvPr>
          <p:cNvSpPr txBox="1"/>
          <p:nvPr/>
        </p:nvSpPr>
        <p:spPr>
          <a:xfrm>
            <a:off x="7924800" y="1757078"/>
            <a:ext cx="1066800" cy="184666"/>
          </a:xfrm>
          <a:prstGeom prst="rect">
            <a:avLst/>
          </a:prstGeom>
          <a:noFill/>
        </p:spPr>
        <p:txBody>
          <a:bodyPr wrap="square" rtlCol="0">
            <a:spAutoFit/>
          </a:bodyPr>
          <a:lstStyle/>
          <a:p>
            <a:r>
              <a:rPr lang="en-US" sz="600">
                <a:solidFill>
                  <a:schemeClr val="bg1">
                    <a:lumMod val="50000"/>
                    <a:lumOff val="50000"/>
                  </a:schemeClr>
                </a:solidFill>
              </a:rPr>
              <a:t>Photo: Requiem for NH</a:t>
            </a:r>
          </a:p>
        </p:txBody>
      </p:sp>
      <p:sp>
        <p:nvSpPr>
          <p:cNvPr id="8" name="Rectangle 7">
            <a:extLst>
              <a:ext uri="{FF2B5EF4-FFF2-40B4-BE49-F238E27FC236}">
                <a16:creationId xmlns:a16="http://schemas.microsoft.com/office/drawing/2014/main" id="{1A1A337A-8183-4CBD-A17B-5123A98DF06D}"/>
              </a:ext>
            </a:extLst>
          </p:cNvPr>
          <p:cNvSpPr/>
          <p:nvPr/>
        </p:nvSpPr>
        <p:spPr>
          <a:xfrm>
            <a:off x="5482366" y="3213556"/>
            <a:ext cx="4572000" cy="215444"/>
          </a:xfrm>
          <a:prstGeom prst="rect">
            <a:avLst/>
          </a:prstGeom>
        </p:spPr>
        <p:txBody>
          <a:bodyPr>
            <a:spAutoFit/>
          </a:bodyPr>
          <a:lstStyle/>
          <a:p>
            <a:r>
              <a:rPr lang="en-US" sz="800" dirty="0">
                <a:solidFill>
                  <a:schemeClr val="bg1"/>
                </a:solidFill>
                <a:latin typeface="Ebrima" panose="02000000000000000000" pitchFamily="2" charset="0"/>
                <a:ea typeface="Ebrima" panose="02000000000000000000" pitchFamily="2" charset="0"/>
                <a:cs typeface="Ebrima" panose="02000000000000000000" pitchFamily="2" charset="0"/>
              </a:rPr>
              <a:t>Ryan von Linden/New York Department of Environmental Conservation</a:t>
            </a:r>
          </a:p>
        </p:txBody>
      </p:sp>
      <p:pic>
        <p:nvPicPr>
          <p:cNvPr id="10" name="Picture 9">
            <a:extLst>
              <a:ext uri="{FF2B5EF4-FFF2-40B4-BE49-F238E27FC236}">
                <a16:creationId xmlns:a16="http://schemas.microsoft.com/office/drawing/2014/main" id="{D3A55EDA-48CC-4805-8854-A3D4A7728E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4669" y="1785665"/>
            <a:ext cx="3891006" cy="3823480"/>
          </a:xfrm>
          <a:prstGeom prst="rect">
            <a:avLst/>
          </a:prstGeom>
        </p:spPr>
      </p:pic>
      <p:sp>
        <p:nvSpPr>
          <p:cNvPr id="11" name="Rectangle 10">
            <a:extLst>
              <a:ext uri="{FF2B5EF4-FFF2-40B4-BE49-F238E27FC236}">
                <a16:creationId xmlns:a16="http://schemas.microsoft.com/office/drawing/2014/main" id="{276D9DF0-239D-4180-901C-8C1FFD8BCEDF}"/>
              </a:ext>
            </a:extLst>
          </p:cNvPr>
          <p:cNvSpPr/>
          <p:nvPr/>
        </p:nvSpPr>
        <p:spPr>
          <a:xfrm>
            <a:off x="7682752" y="5401556"/>
            <a:ext cx="1277914" cy="215444"/>
          </a:xfrm>
          <a:prstGeom prst="rect">
            <a:avLst/>
          </a:prstGeom>
        </p:spPr>
        <p:txBody>
          <a:bodyPr wrap="none">
            <a:spAutoFit/>
          </a:bodyPr>
          <a:lstStyle/>
          <a:p>
            <a:r>
              <a:rPr lang="en-US" sz="800" dirty="0">
                <a:solidFill>
                  <a:schemeClr val="bg1"/>
                </a:solidFill>
                <a:latin typeface="Ebrima" panose="02000000000000000000" pitchFamily="2" charset="0"/>
                <a:ea typeface="Ebrima" panose="02000000000000000000" pitchFamily="2" charset="0"/>
                <a:cs typeface="Ebrima" panose="02000000000000000000" pitchFamily="2" charset="0"/>
              </a:rPr>
              <a:t>Marvin Moriarty/USFWS</a:t>
            </a:r>
          </a:p>
        </p:txBody>
      </p:sp>
    </p:spTree>
    <p:extLst>
      <p:ext uri="{BB962C8B-B14F-4D97-AF65-F5344CB8AC3E}">
        <p14:creationId xmlns:p14="http://schemas.microsoft.com/office/powerpoint/2010/main" val="428972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3" end="3"/>
                                            </p:txEl>
                                          </p:spTgt>
                                        </p:tgtEl>
                                        <p:attrNameLst>
                                          <p:attrName>style.visibility</p:attrName>
                                        </p:attrNameLst>
                                      </p:cBhvr>
                                      <p:to>
                                        <p:strVal val="visible"/>
                                      </p:to>
                                    </p:set>
                                    <p:animEffect transition="in" filter="fade">
                                      <p:cBhvr>
                                        <p:cTn id="12" dur="500"/>
                                        <p:tgtEl>
                                          <p:spTgt spid="1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5" end="5"/>
                                            </p:txEl>
                                          </p:spTgt>
                                        </p:tgtEl>
                                        <p:attrNameLst>
                                          <p:attrName>style.visibility</p:attrName>
                                        </p:attrNameLst>
                                      </p:cBhvr>
                                      <p:to>
                                        <p:strVal val="visible"/>
                                      </p:to>
                                    </p:set>
                                    <p:animEffect transition="in" filter="fade">
                                      <p:cBhvr>
                                        <p:cTn id="17"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5620DEC-B093-4FEF-BC68-7AF1C754C93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11878"/>
            <a:ext cx="9570128" cy="7395099"/>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8963" y="133350"/>
            <a:ext cx="8229600" cy="914400"/>
          </a:xfrm>
        </p:spPr>
        <p:txBody>
          <a:bodyPr>
            <a:normAutofit/>
          </a:bodyPr>
          <a:lstStyle/>
          <a:p>
            <a:r>
              <a:rPr lang="en-US" sz="4000"/>
              <a:t>White-nose Syndrome</a:t>
            </a:r>
            <a:endParaRPr lang="en-US" sz="3900"/>
          </a:p>
        </p:txBody>
      </p:sp>
      <p:sp>
        <p:nvSpPr>
          <p:cNvPr id="5" name="TextBox 4">
            <a:extLst>
              <a:ext uri="{FF2B5EF4-FFF2-40B4-BE49-F238E27FC236}">
                <a16:creationId xmlns:a16="http://schemas.microsoft.com/office/drawing/2014/main" id="{26002916-6686-4669-991D-0D664BF65B77}"/>
              </a:ext>
            </a:extLst>
          </p:cNvPr>
          <p:cNvSpPr txBox="1"/>
          <p:nvPr/>
        </p:nvSpPr>
        <p:spPr>
          <a:xfrm>
            <a:off x="5482366" y="5867400"/>
            <a:ext cx="613634" cy="184666"/>
          </a:xfrm>
          <a:prstGeom prst="rect">
            <a:avLst/>
          </a:prstGeom>
          <a:noFill/>
          <a:ln>
            <a:noFill/>
          </a:ln>
        </p:spPr>
        <p:txBody>
          <a:bodyPr wrap="square" rtlCol="0">
            <a:spAutoFit/>
          </a:bodyPr>
          <a:lstStyle/>
          <a:p>
            <a:r>
              <a:rPr lang="en-US" sz="600">
                <a:solidFill>
                  <a:schemeClr val="bg1">
                    <a:lumMod val="75000"/>
                    <a:lumOff val="25000"/>
                  </a:schemeClr>
                </a:solidFill>
              </a:rPr>
              <a:t>Photo; BCI</a:t>
            </a:r>
          </a:p>
        </p:txBody>
      </p:sp>
      <p:sp>
        <p:nvSpPr>
          <p:cNvPr id="15" name="Content Placeholder 2">
            <a:extLst>
              <a:ext uri="{FF2B5EF4-FFF2-40B4-BE49-F238E27FC236}">
                <a16:creationId xmlns:a16="http://schemas.microsoft.com/office/drawing/2014/main" id="{6A9E434E-F663-4C9D-8207-6B89EFB81ED1}"/>
              </a:ext>
            </a:extLst>
          </p:cNvPr>
          <p:cNvSpPr txBox="1">
            <a:spLocks/>
          </p:cNvSpPr>
          <p:nvPr/>
        </p:nvSpPr>
        <p:spPr>
          <a:xfrm>
            <a:off x="528107" y="1219200"/>
            <a:ext cx="4689965" cy="5181600"/>
          </a:xfrm>
          <a:prstGeom prst="rect">
            <a:avLst/>
          </a:prstGeom>
        </p:spPr>
        <p:txBody>
          <a:bodyPr vert="horz" lIns="91440" tIns="45720" rIns="91440" bIns="45720" rtlCol="0" anchor="t">
            <a:normAutofit/>
          </a:bodyPr>
          <a:lstStyle>
            <a:lvl1pPr marL="0" indent="0" algn="l" defTabSz="914400" rtl="0" eaLnBrk="1" latinLnBrk="0" hangingPunct="1">
              <a:spcBef>
                <a:spcPct val="20000"/>
              </a:spcBef>
              <a:buFont typeface="Arial" pitchFamily="34" charset="0"/>
              <a:buNone/>
              <a:defRPr sz="3600" kern="1200">
                <a:solidFill>
                  <a:srgbClr val="28557A"/>
                </a:solidFill>
                <a:latin typeface="Ebrima" panose="02000000000000000000" pitchFamily="2" charset="0"/>
                <a:ea typeface="Ebrima" panose="02000000000000000000" pitchFamily="2" charset="0"/>
                <a:cs typeface="Ebrima" panose="02000000000000000000" pitchFamily="2" charset="0"/>
              </a:defRPr>
            </a:lvl1pPr>
            <a:lvl2pPr marL="365760" indent="-274320" algn="l" defTabSz="914400" rtl="0" eaLnBrk="1" latinLnBrk="0" hangingPunct="1">
              <a:spcBef>
                <a:spcPct val="20000"/>
              </a:spcBef>
              <a:buFont typeface="Arial" pitchFamily="34" charset="0"/>
              <a:buChar char="–"/>
              <a:defRPr sz="3200" kern="1200">
                <a:solidFill>
                  <a:srgbClr val="28557A"/>
                </a:solidFill>
                <a:latin typeface="Ebrima" panose="02000000000000000000" pitchFamily="2" charset="0"/>
                <a:ea typeface="Ebrima" panose="02000000000000000000" pitchFamily="2" charset="0"/>
                <a:cs typeface="Ebrima" panose="02000000000000000000" pitchFamily="2" charset="0"/>
              </a:defRPr>
            </a:lvl2pPr>
            <a:lvl3pPr marL="640080" indent="-182880" algn="l" defTabSz="914400" rtl="0" eaLnBrk="1" latinLnBrk="0" hangingPunct="1">
              <a:spcBef>
                <a:spcPct val="20000"/>
              </a:spcBef>
              <a:buFont typeface="Arial" pitchFamily="34" charset="0"/>
              <a:buChar char="•"/>
              <a:defRPr sz="2800" kern="1200">
                <a:solidFill>
                  <a:srgbClr val="28557A"/>
                </a:solidFill>
                <a:latin typeface="Ebrima" panose="02000000000000000000" pitchFamily="2" charset="0"/>
                <a:ea typeface="Ebrima" panose="02000000000000000000" pitchFamily="2" charset="0"/>
                <a:cs typeface="Ebrima" panose="02000000000000000000" pitchFamily="2" charset="0"/>
              </a:defRPr>
            </a:lvl3pPr>
            <a:lvl4pPr marL="100584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4pPr>
            <a:lvl5pPr marL="1188720" indent="-228600" algn="l" defTabSz="914400" rtl="0" eaLnBrk="1" latinLnBrk="0" hangingPunct="1">
              <a:spcBef>
                <a:spcPct val="20000"/>
              </a:spcBef>
              <a:buFont typeface="Arial" pitchFamily="34" charset="0"/>
              <a:buChar char="»"/>
              <a:defRPr sz="2400" kern="1200">
                <a:solidFill>
                  <a:srgbClr val="28557A"/>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200">
                <a:latin typeface="Ebrima"/>
                <a:ea typeface="Ebrima"/>
                <a:cs typeface="Ebrima"/>
              </a:rPr>
              <a:t>Killed &gt;6 million </a:t>
            </a:r>
            <a:r>
              <a:rPr lang="en-US" sz="2200" u="sng">
                <a:latin typeface="Ebrima"/>
                <a:ea typeface="Ebrima"/>
                <a:cs typeface="Ebrima"/>
              </a:rPr>
              <a:t>hibernating</a:t>
            </a:r>
            <a:r>
              <a:rPr lang="en-US" sz="2200">
                <a:latin typeface="Ebrima"/>
                <a:ea typeface="Ebrima"/>
                <a:cs typeface="Ebrima"/>
              </a:rPr>
              <a:t> bats in Eastern North America</a:t>
            </a:r>
          </a:p>
          <a:p>
            <a:pPr lvl="1"/>
            <a:r>
              <a:rPr lang="en-US" sz="2000"/>
              <a:t>&gt;90% mortality rate at some hibernacula</a:t>
            </a:r>
          </a:p>
          <a:p>
            <a:pPr lvl="1"/>
            <a:endParaRPr lang="en-US" sz="2000"/>
          </a:p>
          <a:p>
            <a:pPr marL="342900" indent="-342900">
              <a:buFont typeface="Arial" panose="020B0604020202020204" pitchFamily="34" charset="0"/>
              <a:buChar char="•"/>
            </a:pPr>
            <a:r>
              <a:rPr lang="en-US" sz="2200"/>
              <a:t>Transmitted by bat-to-bat or bat-to-environment contact</a:t>
            </a:r>
          </a:p>
          <a:p>
            <a:pPr lvl="1"/>
            <a:r>
              <a:rPr lang="en-US" sz="2000"/>
              <a:t>Humans shown to inadvertently spread</a:t>
            </a:r>
          </a:p>
          <a:p>
            <a:pPr lvl="1"/>
            <a:endParaRPr lang="en-US" sz="2200"/>
          </a:p>
          <a:p>
            <a:pPr marL="342900" indent="-342900">
              <a:buFont typeface="Arial" panose="020B0604020202020204" pitchFamily="34" charset="0"/>
              <a:buChar char="•"/>
            </a:pPr>
            <a:r>
              <a:rPr lang="en-US" sz="2200"/>
              <a:t>Does not infect humans or other wildlife</a:t>
            </a:r>
          </a:p>
          <a:p>
            <a:endParaRPr lang="en-US" sz="2200"/>
          </a:p>
          <a:p>
            <a:endParaRPr lang="en-US" sz="2000"/>
          </a:p>
        </p:txBody>
      </p:sp>
      <p:sp>
        <p:nvSpPr>
          <p:cNvPr id="18" name="TextBox 17">
            <a:extLst>
              <a:ext uri="{FF2B5EF4-FFF2-40B4-BE49-F238E27FC236}">
                <a16:creationId xmlns:a16="http://schemas.microsoft.com/office/drawing/2014/main" id="{042797E9-A9AC-4D45-8A59-1FF4D883A4C5}"/>
              </a:ext>
            </a:extLst>
          </p:cNvPr>
          <p:cNvSpPr txBox="1"/>
          <p:nvPr/>
        </p:nvSpPr>
        <p:spPr>
          <a:xfrm>
            <a:off x="7924800" y="1757078"/>
            <a:ext cx="1066800" cy="184666"/>
          </a:xfrm>
          <a:prstGeom prst="rect">
            <a:avLst/>
          </a:prstGeom>
          <a:noFill/>
        </p:spPr>
        <p:txBody>
          <a:bodyPr wrap="square" rtlCol="0">
            <a:spAutoFit/>
          </a:bodyPr>
          <a:lstStyle/>
          <a:p>
            <a:r>
              <a:rPr lang="en-US" sz="600">
                <a:solidFill>
                  <a:schemeClr val="bg1">
                    <a:lumMod val="50000"/>
                    <a:lumOff val="50000"/>
                  </a:schemeClr>
                </a:solidFill>
              </a:rPr>
              <a:t>Photo: Requiem for NH</a:t>
            </a:r>
          </a:p>
        </p:txBody>
      </p:sp>
      <p:pic>
        <p:nvPicPr>
          <p:cNvPr id="22" name="Picture 4" descr="Image result for white nose syndrome">
            <a:extLst>
              <a:ext uri="{FF2B5EF4-FFF2-40B4-BE49-F238E27FC236}">
                <a16:creationId xmlns:a16="http://schemas.microsoft.com/office/drawing/2014/main" id="{BC8516AE-A089-4490-8D1A-222EF744DD3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16993" y="519389"/>
            <a:ext cx="2974607" cy="293704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759FC55-6ADF-4026-AF0E-ACE5B4909FB1}"/>
              </a:ext>
            </a:extLst>
          </p:cNvPr>
          <p:cNvSpPr txBox="1"/>
          <p:nvPr/>
        </p:nvSpPr>
        <p:spPr>
          <a:xfrm>
            <a:off x="8143227" y="3267072"/>
            <a:ext cx="1112667" cy="184666"/>
          </a:xfrm>
          <a:prstGeom prst="rect">
            <a:avLst/>
          </a:prstGeom>
          <a:noFill/>
        </p:spPr>
        <p:txBody>
          <a:bodyPr wrap="square" rtlCol="0">
            <a:spAutoFit/>
          </a:bodyPr>
          <a:lstStyle/>
          <a:p>
            <a:r>
              <a:rPr lang="en-US" sz="600">
                <a:solidFill>
                  <a:schemeClr val="tx1">
                    <a:lumMod val="65000"/>
                    <a:lumOff val="35000"/>
                  </a:schemeClr>
                </a:solidFill>
              </a:rPr>
              <a:t>Photo: R. Von Linden</a:t>
            </a:r>
          </a:p>
        </p:txBody>
      </p:sp>
      <p:pic>
        <p:nvPicPr>
          <p:cNvPr id="24" name="Picture 23">
            <a:extLst>
              <a:ext uri="{FF2B5EF4-FFF2-40B4-BE49-F238E27FC236}">
                <a16:creationId xmlns:a16="http://schemas.microsoft.com/office/drawing/2014/main" id="{2E159E1D-49A1-4A9D-A9D2-69B92A7E88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4039" y="3875467"/>
            <a:ext cx="3697561" cy="2463144"/>
          </a:xfrm>
          <a:prstGeom prst="rect">
            <a:avLst/>
          </a:prstGeom>
          <a:ln>
            <a:solidFill>
              <a:schemeClr val="bg1"/>
            </a:solidFill>
          </a:ln>
        </p:spPr>
      </p:pic>
    </p:spTree>
    <p:extLst>
      <p:ext uri="{BB962C8B-B14F-4D97-AF65-F5344CB8AC3E}">
        <p14:creationId xmlns:p14="http://schemas.microsoft.com/office/powerpoint/2010/main" val="172768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animEffect transition="in" filter="fade">
                                      <p:cBhvr>
                                        <p:cTn id="15" dur="500"/>
                                        <p:tgtEl>
                                          <p:spTgt spid="1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xEl>
                                              <p:pRg st="4" end="4"/>
                                            </p:txEl>
                                          </p:spTgt>
                                        </p:tgtEl>
                                        <p:attrNameLst>
                                          <p:attrName>style.visibility</p:attrName>
                                        </p:attrNameLst>
                                      </p:cBhvr>
                                      <p:to>
                                        <p:strVal val="visible"/>
                                      </p:to>
                                    </p:set>
                                    <p:animEffect transition="in" filter="fade">
                                      <p:cBhvr>
                                        <p:cTn id="18" dur="500"/>
                                        <p:tgtEl>
                                          <p:spTgt spid="1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animEffect transition="in" filter="fade">
                                      <p:cBhvr>
                                        <p:cTn id="23"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DFW_PowerPointTemplate.potx" id="{6D00F9B6-3CEC-4F99-90CF-955C31653A3D}" vid="{D0005149-ACCB-466C-82B0-59F451B4C7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79833A0B4B04438C25ACF1E299B223" ma:contentTypeVersion="7" ma:contentTypeDescription="Create a new document." ma:contentTypeScope="" ma:versionID="6d12caa236200baa84309c5928fa5098">
  <xsd:schema xmlns:xsd="http://www.w3.org/2001/XMLSchema" xmlns:xs="http://www.w3.org/2001/XMLSchema" xmlns:p="http://schemas.microsoft.com/office/2006/metadata/properties" xmlns:ns2="866dbdf0-8bd1-4f93-ab72-906b2cedab70" targetNamespace="http://schemas.microsoft.com/office/2006/metadata/properties" ma:root="true" ma:fieldsID="15abced440da934380291db795da4f8c" ns2:_="">
    <xsd:import namespace="866dbdf0-8bd1-4f93-ab72-906b2cedab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6dbdf0-8bd1-4f93-ab72-906b2cedab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E647F1A-BF02-4520-96E2-512853620FD4}">
  <ds:schemaRefs>
    <ds:schemaRef ds:uri="http://schemas.microsoft.com/sharepoint/v3/contenttype/forms"/>
  </ds:schemaRefs>
</ds:datastoreItem>
</file>

<file path=customXml/itemProps2.xml><?xml version="1.0" encoding="utf-8"?>
<ds:datastoreItem xmlns:ds="http://schemas.openxmlformats.org/officeDocument/2006/customXml" ds:itemID="{0B595C8A-99A7-4A04-BCB8-3446BC195F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6dbdf0-8bd1-4f93-ab72-906b2cedab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B02CE9-C842-4364-B4B7-D0E6570675C7}">
  <ds:schemaRefs>
    <ds:schemaRef ds:uri="http://purl.org/dc/dcmitype/"/>
    <ds:schemaRef ds:uri="http://schemas.microsoft.com/office/infopath/2007/PartnerControls"/>
    <ds:schemaRef ds:uri="6697dfbd-1ba5-4f97-98d5-8152b8deaee0"/>
    <ds:schemaRef ds:uri="http://schemas.microsoft.com/office/2006/documentManagement/types"/>
    <ds:schemaRef ds:uri="http://www.w3.org/XML/1998/namespace"/>
    <ds:schemaRef ds:uri="http://purl.org/dc/elements/1.1/"/>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WDFW_PowerPointTemplate</Template>
  <TotalTime>103</TotalTime>
  <Words>1575</Words>
  <Application>Microsoft Office PowerPoint</Application>
  <PresentationFormat>On-screen Show (4:3)</PresentationFormat>
  <Paragraphs>237</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White-Nose Syndrome:  A Deadly Bat Disease</vt:lpstr>
      <vt:lpstr>Why are bats important?</vt:lpstr>
      <vt:lpstr>Bats in Washington</vt:lpstr>
      <vt:lpstr>Threats to Bats </vt:lpstr>
      <vt:lpstr>White-nose Syndrome</vt:lpstr>
      <vt:lpstr>White-nose Syndrome</vt:lpstr>
      <vt:lpstr>White-nose Syndrome</vt:lpstr>
      <vt:lpstr>PowerPoint Presentation</vt:lpstr>
      <vt:lpstr>White-nose Syndrome</vt:lpstr>
      <vt:lpstr>13 Species Confirmed with WNS </vt:lpstr>
      <vt:lpstr>6 Species Confirmed to carry Pseudogymnoascus destructans </vt:lpstr>
      <vt:lpstr>WNS in Washington</vt:lpstr>
      <vt:lpstr>WNS in Washington</vt:lpstr>
      <vt:lpstr>How are bat biologists helping?</vt:lpstr>
      <vt:lpstr>What about bats and COVID-19?</vt:lpstr>
      <vt:lpstr>Other batty myths</vt:lpstr>
      <vt:lpstr> Report groups of bats you see using the online observation reporting form. This information will help WDFW understand our bat populations and monitor white-nose syndrome in Washington.   Do not handle live bats. If you have found a sick or dead bat, please report it using the online reporting form.  Avoid entering areas where bats may be living to limit the potential of transmitting the fungus that causes the disease and disturbing vulnerable bats. Do not allow pets to access areas where bats may be roosting or overwintering as they may carry the fungus to new sites.  </vt:lpstr>
      <vt:lpstr>PowerPoint Presentation</vt:lpstr>
    </vt:vector>
  </TitlesOfParts>
  <Company>WA Department of Ecology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White-Nose Syndrome:  A Deadly Bat Disease</dc:title>
  <dc:creator>Althauser, Leia J (DFW)</dc:creator>
  <cp:lastModifiedBy>Althauser, Leia J (DFW)</cp:lastModifiedBy>
  <cp:revision>184</cp:revision>
  <cp:lastPrinted>2019-02-14T22:06:05Z</cp:lastPrinted>
  <dcterms:created xsi:type="dcterms:W3CDTF">2020-10-07T11:08:39Z</dcterms:created>
  <dcterms:modified xsi:type="dcterms:W3CDTF">2020-10-08T15:58:43Z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0x010100D179833A0B4B04438C25ACF1E299B223</vt:lpwstr>
  </property>
  <property fmtid="{D5CDD505-2E9C-101B-9397-08002B2CF9AE}" pid="3" name="Order">
    <vt:r8>19000</vt:r8>
  </property>
  <property fmtid="{D5CDD505-2E9C-101B-9397-08002B2CF9AE}" pid="4" name="Workgroup">
    <vt:lpwstr>--</vt:lpwstr>
  </property>
  <property fmtid="{D5CDD505-2E9C-101B-9397-08002B2CF9AE}" pid="5" name="Scope">
    <vt:lpwstr>Branding</vt:lpwstr>
  </property>
</Properties>
</file>