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96" r:id="rId5"/>
    <p:sldId id="292" r:id="rId6"/>
    <p:sldId id="263" r:id="rId7"/>
    <p:sldId id="293" r:id="rId8"/>
    <p:sldId id="295" r:id="rId9"/>
    <p:sldId id="326" r:id="rId10"/>
    <p:sldId id="318" r:id="rId11"/>
    <p:sldId id="304" r:id="rId12"/>
    <p:sldId id="334" r:id="rId13"/>
    <p:sldId id="350" r:id="rId14"/>
    <p:sldId id="329" r:id="rId15"/>
    <p:sldId id="319" r:id="rId16"/>
    <p:sldId id="351"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B54"/>
    <a:srgbClr val="2FC1DA"/>
    <a:srgbClr val="0F7BAA"/>
    <a:srgbClr val="FFD046"/>
    <a:srgbClr val="169B7E"/>
    <a:srgbClr val="4FBEB7"/>
    <a:srgbClr val="579FD1"/>
    <a:srgbClr val="3AB54A"/>
    <a:srgbClr val="FFFFFF"/>
    <a:srgbClr val="B8C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06CCA4-C536-4A72-BD23-A90791F3E562}" v="11" dt="2020-11-13T15:21:10.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98" autoAdjust="0"/>
  </p:normalViewPr>
  <p:slideViewPr>
    <p:cSldViewPr>
      <p:cViewPr varScale="1">
        <p:scale>
          <a:sx n="104" d="100"/>
          <a:sy n="104" d="100"/>
        </p:scale>
        <p:origin x="110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834" y="-84"/>
      </p:cViewPr>
      <p:guideLst>
        <p:guide orient="horz" pos="2928"/>
        <p:guide pos="2208"/>
      </p:guideLst>
    </p:cSldViewPr>
  </p:notes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E06CCA4-C536-4A72-BD23-A90791F3E562}"/>
    <pc:docChg chg="modSld">
      <pc:chgData name="" userId="" providerId="" clId="Web-{EE06CCA4-C536-4A72-BD23-A90791F3E562}" dt="2020-11-13T15:21:10.449" v="10" actId="1076"/>
      <pc:docMkLst>
        <pc:docMk/>
      </pc:docMkLst>
      <pc:sldChg chg="modSp modNotes">
        <pc:chgData name="" userId="" providerId="" clId="Web-{EE06CCA4-C536-4A72-BD23-A90791F3E562}" dt="2020-11-13T15:21:10.449" v="10" actId="1076"/>
        <pc:sldMkLst>
          <pc:docMk/>
          <pc:sldMk cId="0" sldId="293"/>
        </pc:sldMkLst>
        <pc:spChg chg="mod">
          <ac:chgData name="" userId="" providerId="" clId="Web-{EE06CCA4-C536-4A72-BD23-A90791F3E562}" dt="2020-11-13T15:21:10.449" v="10" actId="1076"/>
          <ac:spMkLst>
            <pc:docMk/>
            <pc:sldMk cId="0" sldId="293"/>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11/13/2020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11/13/2020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limaterealityproject.org/blog/so-simple-kid-could-explain-it-scientific-consensu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hit the play button. </a:t>
            </a:r>
          </a:p>
        </p:txBody>
      </p:sp>
      <p:sp>
        <p:nvSpPr>
          <p:cNvPr id="4" name="Slide Number Placeholder 3"/>
          <p:cNvSpPr>
            <a:spLocks noGrp="1"/>
          </p:cNvSpPr>
          <p:nvPr>
            <p:ph type="sldNum" sz="quarter" idx="5"/>
          </p:nvPr>
        </p:nvSpPr>
        <p:spPr/>
        <p:txBody>
          <a:bodyPr/>
          <a:lstStyle/>
          <a:p>
            <a:fld id="{9A628E4F-335F-45F5-A2FC-FE9487D09098}" type="slidenum">
              <a:rPr lang="en-US" smtClean="0"/>
              <a:pPr/>
              <a:t>3</a:t>
            </a:fld>
            <a:endParaRPr lang="en-US"/>
          </a:p>
        </p:txBody>
      </p:sp>
    </p:spTree>
    <p:extLst>
      <p:ext uri="{BB962C8B-B14F-4D97-AF65-F5344CB8AC3E}">
        <p14:creationId xmlns:p14="http://schemas.microsoft.com/office/powerpoint/2010/main" val="2786957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think about how the previous slide could effect species in Washington.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new word, phenology: </a:t>
            </a:r>
            <a:r>
              <a:rPr lang="en-US" sz="1200" kern="1200" dirty="0">
                <a:solidFill>
                  <a:schemeClr val="tx1"/>
                </a:solidFill>
                <a:effectLst/>
                <a:latin typeface="+mn-lt"/>
                <a:ea typeface="+mn-ea"/>
                <a:cs typeface="+mn-cs"/>
              </a:rPr>
              <a:t>cyclic and seasonal natural phenomena, especially in relation to climate and plant and animal life. For example, plants fruiting in the fall provide birds with necessary food on their southern migration. If the berries were to ripen earlier or later, the birds might not have this necessary food source. This could impact the avian species. </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12</a:t>
            </a:fld>
            <a:endParaRPr lang="en-US"/>
          </a:p>
        </p:txBody>
      </p:sp>
    </p:spTree>
    <p:extLst>
      <p:ext uri="{BB962C8B-B14F-4D97-AF65-F5344CB8AC3E}">
        <p14:creationId xmlns:p14="http://schemas.microsoft.com/office/powerpoint/2010/main" val="1943739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come up with a five to ten slide show using varied media to highlight these questions. More details are in the lesson plan. </a:t>
            </a:r>
          </a:p>
        </p:txBody>
      </p:sp>
      <p:sp>
        <p:nvSpPr>
          <p:cNvPr id="4" name="Slide Number Placeholder 3"/>
          <p:cNvSpPr>
            <a:spLocks noGrp="1"/>
          </p:cNvSpPr>
          <p:nvPr>
            <p:ph type="sldNum" sz="quarter" idx="5"/>
          </p:nvPr>
        </p:nvSpPr>
        <p:spPr/>
        <p:txBody>
          <a:bodyPr/>
          <a:lstStyle/>
          <a:p>
            <a:fld id="{9A628E4F-335F-45F5-A2FC-FE9487D09098}" type="slidenum">
              <a:rPr lang="en-US" smtClean="0"/>
              <a:pPr/>
              <a:t>13</a:t>
            </a:fld>
            <a:endParaRPr lang="en-US"/>
          </a:p>
        </p:txBody>
      </p:sp>
    </p:spTree>
    <p:extLst>
      <p:ext uri="{BB962C8B-B14F-4D97-AF65-F5344CB8AC3E}">
        <p14:creationId xmlns:p14="http://schemas.microsoft.com/office/powerpoint/2010/main" val="272200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ct val="20000"/>
              </a:spcBef>
              <a:buFont typeface="Arial,Sans-Serif"/>
              <a:buChar char="•"/>
            </a:pPr>
            <a:r>
              <a:rPr lang="en-US" b="1" dirty="0"/>
              <a:t>Species Diversity: </a:t>
            </a:r>
            <a:r>
              <a:rPr lang="en-US" dirty="0"/>
              <a:t>diversity between species.</a:t>
            </a:r>
          </a:p>
          <a:p>
            <a:pPr>
              <a:spcBef>
                <a:spcPct val="20000"/>
              </a:spcBef>
            </a:pPr>
            <a:endParaRPr lang="en-US" dirty="0"/>
          </a:p>
          <a:p>
            <a:pPr marL="457200" indent="-457200">
              <a:spcBef>
                <a:spcPct val="20000"/>
              </a:spcBef>
              <a:buFont typeface="Arial,Sans-Serif"/>
              <a:buChar char="•"/>
            </a:pPr>
            <a:r>
              <a:rPr lang="en-US" b="1" dirty="0"/>
              <a:t>Genetic Diversity: </a:t>
            </a:r>
            <a:r>
              <a:rPr lang="en-US" dirty="0"/>
              <a:t>diversity in genes within individuals in a population. </a:t>
            </a:r>
          </a:p>
          <a:p>
            <a:pPr>
              <a:spcBef>
                <a:spcPct val="20000"/>
              </a:spcBef>
            </a:pPr>
            <a:endParaRPr lang="en-US" dirty="0"/>
          </a:p>
          <a:p>
            <a:pPr marL="457200" indent="-457200">
              <a:spcBef>
                <a:spcPct val="20000"/>
              </a:spcBef>
              <a:buFont typeface="Arial,Sans-Serif"/>
              <a:buChar char="•"/>
            </a:pPr>
            <a:r>
              <a:rPr lang="en-US" b="1" dirty="0"/>
              <a:t>Ecosystem Diversity: </a:t>
            </a:r>
            <a:r>
              <a:rPr lang="en-US" dirty="0"/>
              <a:t>diversity of habitats, communities and ecological processes within a given area.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132554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showing graphs for the first time, ask students what type of diversity this is an example of. </a:t>
            </a:r>
          </a:p>
          <a:p>
            <a:r>
              <a:rPr lang="en-US" dirty="0"/>
              <a:t>Graph 1: species diversity</a:t>
            </a:r>
          </a:p>
          <a:p>
            <a:r>
              <a:rPr lang="en-US" dirty="0"/>
              <a:t>Graph 2: ecosystem diversity. Washington’s eco-regions extend past the state’s borders. </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5</a:t>
            </a:fld>
            <a:endParaRPr lang="en-US"/>
          </a:p>
        </p:txBody>
      </p:sp>
    </p:spTree>
    <p:extLst>
      <p:ext uri="{BB962C8B-B14F-4D97-AF65-F5344CB8AC3E}">
        <p14:creationId xmlns:p14="http://schemas.microsoft.com/office/powerpoint/2010/main" val="3391154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hard to get excited about conserving species you may never see, but biodiversity supports human life and provides us with many ecosystem services. </a:t>
            </a:r>
          </a:p>
          <a:p>
            <a:r>
              <a:rPr lang="en-US" dirty="0"/>
              <a:t>After watching the video, ask students to brainstorm three ways biodiversity may impact their lives. Ask students to share after a couple seconds of brainstorming. </a:t>
            </a:r>
          </a:p>
        </p:txBody>
      </p:sp>
      <p:sp>
        <p:nvSpPr>
          <p:cNvPr id="4" name="Slide Number Placeholder 3"/>
          <p:cNvSpPr>
            <a:spLocks noGrp="1"/>
          </p:cNvSpPr>
          <p:nvPr>
            <p:ph type="sldNum" sz="quarter" idx="5"/>
          </p:nvPr>
        </p:nvSpPr>
        <p:spPr/>
        <p:txBody>
          <a:bodyPr/>
          <a:lstStyle/>
          <a:p>
            <a:fld id="{9A628E4F-335F-45F5-A2FC-FE9487D09098}" type="slidenum">
              <a:rPr lang="en-US" smtClean="0"/>
              <a:pPr/>
              <a:t>6</a:t>
            </a:fld>
            <a:endParaRPr lang="en-US"/>
          </a:p>
        </p:txBody>
      </p:sp>
    </p:spTree>
    <p:extLst>
      <p:ext uri="{BB962C8B-B14F-4D97-AF65-F5344CB8AC3E}">
        <p14:creationId xmlns:p14="http://schemas.microsoft.com/office/powerpoint/2010/main" val="1763869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Invasive Species: European green crabs prey on important bivalves and other crustaceans. </a:t>
            </a:r>
          </a:p>
          <a:p>
            <a:r>
              <a:rPr lang="en-US" dirty="0"/>
              <a:t>Overexploitation: This can include over harvesting timber, fisheries, or other natural resources.</a:t>
            </a:r>
          </a:p>
          <a:p>
            <a:r>
              <a:rPr lang="en-US" dirty="0"/>
              <a:t>Pollution: Can include pollution of air, water, soil, food, etc. In this picture a mallard is covered in oil. </a:t>
            </a:r>
          </a:p>
          <a:p>
            <a:r>
              <a:rPr lang="en-US" dirty="0"/>
              <a:t>Habitat loss: Due to increasing urbanization of landscapes and conversion of landscapes for agricultural use. This picture shows a fragmented conifer forest in the late 1980s.</a:t>
            </a:r>
          </a:p>
          <a:p>
            <a:r>
              <a:rPr lang="en-US" dirty="0"/>
              <a:t>Climate change: changing patterns in weather can disrupt thousands of years of evolution. </a:t>
            </a:r>
          </a:p>
        </p:txBody>
      </p:sp>
      <p:sp>
        <p:nvSpPr>
          <p:cNvPr id="4" name="Slide Number Placeholder 3"/>
          <p:cNvSpPr>
            <a:spLocks noGrp="1"/>
          </p:cNvSpPr>
          <p:nvPr>
            <p:ph type="sldNum" sz="quarter" idx="10"/>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208665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100" b="1" dirty="0"/>
              <a:t>Climate change moving faster than predicted </a:t>
            </a:r>
            <a:endParaRPr lang="en-US" altLang="en-US" sz="1100" dirty="0"/>
          </a:p>
          <a:p>
            <a:pPr eaLnBrk="1" hangingPunct="1">
              <a:lnSpc>
                <a:spcPct val="80000"/>
              </a:lnSpc>
              <a:spcBef>
                <a:spcPct val="0"/>
              </a:spcBef>
            </a:pPr>
            <a:r>
              <a:rPr lang="en-US" altLang="en-US" sz="1100" dirty="0"/>
              <a:t>WASHINGTON – The effects of climate change driven by human activity are spreading through the United States faster than had been predicted, increasingly threatening infrastructure, water supplies, crops and shorelines, according to a review of climate science and its effects by a federal-advisory committee.</a:t>
            </a:r>
          </a:p>
          <a:p>
            <a:pPr eaLnBrk="1" hangingPunct="1">
              <a:lnSpc>
                <a:spcPct val="80000"/>
              </a:lnSpc>
              <a:spcBef>
                <a:spcPct val="0"/>
              </a:spcBef>
            </a:pPr>
            <a:endParaRPr lang="en-US" altLang="en-US" sz="1100"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38650863" indent="-3818572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63638" indent="-231775"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30363" indent="-231775"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95500" indent="-231775"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527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099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671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24300" indent="-23177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F5262ED3-80FF-44FB-8EA2-4432D04B09AA}"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320584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07EE6-5416-428C-881B-DE17E5FF1B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786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for all of us, Professor Ed </a:t>
            </a:r>
            <a:r>
              <a:rPr lang="en-US" dirty="0" err="1"/>
              <a:t>Maibach</a:t>
            </a:r>
            <a:r>
              <a:rPr lang="en-US" dirty="0"/>
              <a:t> has some tips. </a:t>
            </a:r>
          </a:p>
          <a:p>
            <a:r>
              <a:rPr lang="en-US" b="1" dirty="0"/>
              <a:t>The Five Climate Change Beliefs that Lead to Action </a:t>
            </a:r>
          </a:p>
          <a:p>
            <a:r>
              <a:rPr lang="en-US" dirty="0"/>
              <a:t>First, the research. </a:t>
            </a:r>
            <a:r>
              <a:rPr lang="en-US" dirty="0" err="1"/>
              <a:t>Maibach</a:t>
            </a:r>
            <a:r>
              <a:rPr lang="en-US" dirty="0"/>
              <a:t> has found that</a:t>
            </a:r>
            <a:r>
              <a:rPr lang="en-US" b="1" dirty="0"/>
              <a:t> people who hold these five beliefs are much more likely to support action to solve the climate crisis</a:t>
            </a:r>
            <a:r>
              <a:rPr lang="en-US" dirty="0"/>
              <a:t>: </a:t>
            </a:r>
          </a:p>
          <a:p>
            <a:r>
              <a:rPr lang="en-US" dirty="0"/>
              <a:t>1. Experts agree: human-caused climate change is happening. </a:t>
            </a:r>
            <a:r>
              <a:rPr lang="en-US" dirty="0">
                <a:hlinkClick r:id="rId3"/>
              </a:rPr>
              <a:t>There is a consensus among scientists</a:t>
            </a:r>
            <a:r>
              <a:rPr lang="en-US" dirty="0"/>
              <a:t>. </a:t>
            </a:r>
          </a:p>
          <a:p>
            <a:r>
              <a:rPr lang="en-US" dirty="0"/>
              <a:t>2. It’s real. </a:t>
            </a:r>
          </a:p>
          <a:p>
            <a:r>
              <a:rPr lang="en-US" dirty="0"/>
              <a:t>3. It’s us (human-caused). </a:t>
            </a:r>
          </a:p>
          <a:p>
            <a:r>
              <a:rPr lang="en-US" dirty="0"/>
              <a:t>4. It’s bad (for people). </a:t>
            </a:r>
          </a:p>
          <a:p>
            <a:r>
              <a:rPr lang="en-US" dirty="0"/>
              <a:t>5. It’s solvable. </a:t>
            </a:r>
          </a:p>
          <a:p>
            <a:r>
              <a:rPr lang="en-US" dirty="0"/>
              <a:t>And to communicate these five things, he’s created a one-sentence mantra for anyone talking about the crisis to follow: </a:t>
            </a:r>
            <a:r>
              <a:rPr lang="en-US" i="1" dirty="0"/>
              <a:t>Simple, clear messages, repeated often, by a variety of trusted sources.</a:t>
            </a:r>
            <a:r>
              <a:rPr lang="en-US" dirty="0"/>
              <a:t> </a:t>
            </a:r>
          </a:p>
          <a:p>
            <a:endParaRPr lang="en-US" dirty="0"/>
          </a:p>
        </p:txBody>
      </p:sp>
      <p:sp>
        <p:nvSpPr>
          <p:cNvPr id="4" name="Slide Number Placeholder 3"/>
          <p:cNvSpPr>
            <a:spLocks noGrp="1"/>
          </p:cNvSpPr>
          <p:nvPr>
            <p:ph type="sldNum" sz="quarter" idx="10"/>
          </p:nvPr>
        </p:nvSpPr>
        <p:spPr/>
        <p:txBody>
          <a:bodyPr/>
          <a:lstStyle/>
          <a:p>
            <a:fld id="{2EFB2302-EE5D-5344-903C-A7539373B652}" type="slidenum">
              <a:rPr lang="en-US" smtClean="0"/>
              <a:t>10</a:t>
            </a:fld>
            <a:endParaRPr lang="en-US"/>
          </a:p>
        </p:txBody>
      </p:sp>
    </p:spTree>
    <p:extLst>
      <p:ext uri="{BB962C8B-B14F-4D97-AF65-F5344CB8AC3E}">
        <p14:creationId xmlns:p14="http://schemas.microsoft.com/office/powerpoint/2010/main" val="92762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11</a:t>
            </a:fld>
            <a:endParaRPr lang="en-US"/>
          </a:p>
        </p:txBody>
      </p:sp>
    </p:spTree>
    <p:extLst>
      <p:ext uri="{BB962C8B-B14F-4D97-AF65-F5344CB8AC3E}">
        <p14:creationId xmlns:p14="http://schemas.microsoft.com/office/powerpoint/2010/main" val="293996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53"/>
              </a:solidFill>
            </a:endParaRPr>
          </a:p>
        </p:txBody>
      </p:sp>
      <p:sp>
        <p:nvSpPr>
          <p:cNvPr id="2" name="Title 1"/>
          <p:cNvSpPr>
            <a:spLocks noGrp="1"/>
          </p:cNvSpPr>
          <p:nvPr>
            <p:ph type="title"/>
          </p:nvPr>
        </p:nvSpPr>
        <p:spPr>
          <a:xfrm>
            <a:off x="381000" y="1143000"/>
            <a:ext cx="8382000" cy="1143000"/>
          </a:xfrm>
        </p:spPr>
        <p:txBody>
          <a:bodyPr>
            <a:normAutofit/>
          </a:bodyPr>
          <a:lstStyle>
            <a:lvl1pPr>
              <a:defRPr sz="4200" b="1" baseline="0">
                <a:solidFill>
                  <a:schemeClr val="bg1"/>
                </a:solidFill>
                <a:latin typeface="Rockwell" panose="02060603020205020403"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11/13/2020</a:t>
            </a:fld>
            <a:endParaRPr lang="en-US" dirty="0"/>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1811" y="5485865"/>
            <a:ext cx="1620377" cy="1090170"/>
          </a:xfrm>
          <a:prstGeom prst="rect">
            <a:avLst/>
          </a:prstGeom>
        </p:spPr>
      </p:pic>
      <p:sp>
        <p:nvSpPr>
          <p:cNvPr id="10" name="Rectangle 9"/>
          <p:cNvSpPr/>
          <p:nvPr userDrawn="1"/>
        </p:nvSpPr>
        <p:spPr>
          <a:xfrm>
            <a:off x="0" y="3429000"/>
            <a:ext cx="9144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756B22-0A42-A74D-B942-3C9EF709AE09}"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4ED34-706D-D84C-9506-50837BFAF96A}" type="slidenum">
              <a:rPr lang="en-US" smtClean="0"/>
              <a:t>‹#›</a:t>
            </a:fld>
            <a:endParaRPr lang="en-US"/>
          </a:p>
        </p:txBody>
      </p:sp>
    </p:spTree>
    <p:extLst>
      <p:ext uri="{BB962C8B-B14F-4D97-AF65-F5344CB8AC3E}">
        <p14:creationId xmlns:p14="http://schemas.microsoft.com/office/powerpoint/2010/main" val="104682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9144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133600" y="2667000"/>
            <a:ext cx="64008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dirty="0"/>
              <a:t>Click to edit Master title style</a:t>
            </a:r>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11/13/2020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543175"/>
            <a:ext cx="130311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a:xfrm>
            <a:off x="465438" y="4406900"/>
            <a:ext cx="8221362"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dirty="0"/>
              <a:t>Click to edit Master title style</a:t>
            </a:r>
          </a:p>
        </p:txBody>
      </p:sp>
      <p:sp>
        <p:nvSpPr>
          <p:cNvPr id="3" name="Text Placeholder 2"/>
          <p:cNvSpPr>
            <a:spLocks noGrp="1"/>
          </p:cNvSpPr>
          <p:nvPr>
            <p:ph type="body" idx="1"/>
          </p:nvPr>
        </p:nvSpPr>
        <p:spPr>
          <a:xfrm>
            <a:off x="465438" y="2906713"/>
            <a:ext cx="8221362"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11/13/2020</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44910" y="274638"/>
            <a:ext cx="8241890" cy="868362"/>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Content Placeholder 2"/>
          <p:cNvSpPr>
            <a:spLocks noGrp="1"/>
          </p:cNvSpPr>
          <p:nvPr userDrawn="1">
            <p:ph idx="1"/>
          </p:nvPr>
        </p:nvSpPr>
        <p:spPr>
          <a:xfrm>
            <a:off x="444910" y="1582257"/>
            <a:ext cx="8241890"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Footer Placeholder 3"/>
          <p:cNvSpPr>
            <a:spLocks noGrp="1"/>
          </p:cNvSpPr>
          <p:nvPr userDrawn="1">
            <p:ph type="ftr" sz="quarter" idx="4294967295"/>
          </p:nvPr>
        </p:nvSpPr>
        <p:spPr>
          <a:xfrm>
            <a:off x="898712" y="6508791"/>
            <a:ext cx="2895600" cy="271054"/>
          </a:xfrm>
        </p:spPr>
        <p:txBody>
          <a:bodyPr/>
          <a:lstStyle>
            <a:lvl1pPr algn="l">
              <a:defRPr sz="1000">
                <a:solidFill>
                  <a:schemeClr val="bg1"/>
                </a:solidFill>
                <a:latin typeface="Roboto Slab" pitchFamily="2" charset="0"/>
                <a:ea typeface="Roboto Slab" pitchFamily="2" charset="0"/>
              </a:defRPr>
            </a:lvl1pPr>
          </a:lstStyle>
          <a:p>
            <a:r>
              <a:rPr lang="en-US" dirty="0"/>
              <a:t>Department of Fish and Wildlife</a:t>
            </a:r>
          </a:p>
        </p:txBody>
      </p:sp>
      <p:grpSp>
        <p:nvGrpSpPr>
          <p:cNvPr id="21" name="Group 20"/>
          <p:cNvGrpSpPr/>
          <p:nvPr userDrawn="1"/>
        </p:nvGrpSpPr>
        <p:grpSpPr>
          <a:xfrm>
            <a:off x="0" y="6126163"/>
            <a:ext cx="9144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Content Placeholder 2"/>
          <p:cNvSpPr>
            <a:spLocks noGrp="1"/>
          </p:cNvSpPr>
          <p:nvPr>
            <p:ph sz="half" idx="1"/>
          </p:nvPr>
        </p:nvSpPr>
        <p:spPr>
          <a:xfrm>
            <a:off x="457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553200" y="6538476"/>
            <a:ext cx="2133600" cy="243324"/>
          </a:xfrm>
        </p:spPr>
        <p:txBody>
          <a:bodyPr/>
          <a:lstStyle>
            <a:lvl1pPr algn="r">
              <a:defRPr>
                <a:solidFill>
                  <a:schemeClr val="bg1"/>
                </a:solidFill>
              </a:defRPr>
            </a:lvl1pPr>
          </a:lstStyle>
          <a:p>
            <a:fld id="{6FD19E62-BC16-499C-BCF6-4003BBF36118}" type="datetime1">
              <a:rPr lang="en-US" smtClean="0"/>
              <a:t>11/13/2020</a:t>
            </a:fld>
            <a:endParaRPr lang="en-US" dirty="0"/>
          </a:p>
        </p:txBody>
      </p:sp>
      <p:sp>
        <p:nvSpPr>
          <p:cNvPr id="6" name="Footer Placeholder 5"/>
          <p:cNvSpPr>
            <a:spLocks noGrp="1"/>
          </p:cNvSpPr>
          <p:nvPr>
            <p:ph type="ftr" sz="quarter" idx="11"/>
          </p:nvPr>
        </p:nvSpPr>
        <p:spPr>
          <a:xfrm>
            <a:off x="1028700" y="6510746"/>
            <a:ext cx="2895600" cy="271054"/>
          </a:xfrm>
        </p:spPr>
        <p:txBody>
          <a:bodyPr/>
          <a:lstStyle>
            <a:lvl1pPr algn="l">
              <a:defRPr>
                <a:solidFill>
                  <a:schemeClr val="bg1"/>
                </a:solidFill>
                <a:latin typeface="Roboto Slab" pitchFamily="2" charset="0"/>
                <a:ea typeface="Roboto Slab" pitchFamily="2" charset="0"/>
              </a:defRPr>
            </a:lvl1pPr>
          </a:lstStyle>
          <a:p>
            <a:r>
              <a:rPr lang="en-US" dirty="0"/>
              <a:t>Department of Fish and Wildlife</a:t>
            </a:r>
          </a:p>
        </p:txBody>
      </p:sp>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6"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11/13/2020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6"/>
          <p:cNvGrpSpPr/>
          <p:nvPr userDrawn="1"/>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652BBE2-5F6F-4D5C-8A50-5303070F8DA4}" type="datetime1">
              <a:rPr lang="en-US" smtClean="0"/>
              <a:t>11/13/2020</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9"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dirty="0"/>
              <a:t>Click to edit Master title style</a:t>
            </a:r>
          </a:p>
        </p:txBody>
      </p:sp>
      <p:sp>
        <p:nvSpPr>
          <p:cNvPr id="3" name="Date Placeholder 2"/>
          <p:cNvSpPr>
            <a:spLocks noGrp="1"/>
          </p:cNvSpPr>
          <p:nvPr>
            <p:ph type="dt" sz="half" idx="10"/>
          </p:nvPr>
        </p:nvSpPr>
        <p:spPr>
          <a:xfrm>
            <a:off x="6858000" y="6452574"/>
            <a:ext cx="2133600" cy="365125"/>
          </a:xfrm>
        </p:spPr>
        <p:txBody>
          <a:bodyPr/>
          <a:lstStyle>
            <a:lvl1pPr algn="r">
              <a:defRPr>
                <a:solidFill>
                  <a:schemeClr val="bg1"/>
                </a:solidFill>
              </a:defRPr>
            </a:lvl1pPr>
          </a:lstStyle>
          <a:p>
            <a:fld id="{89B539B5-AD2A-4CAB-A137-2BA90BE6C7D9}" type="datetime1">
              <a:rPr lang="en-US" smtClean="0"/>
              <a:t>11/13/2020</a:t>
            </a:fld>
            <a:endParaRPr lang="en-US" dirty="0"/>
          </a:p>
        </p:txBody>
      </p:sp>
      <p:sp>
        <p:nvSpPr>
          <p:cNvPr id="4" name="Footer Placeholder 3"/>
          <p:cNvSpPr>
            <a:spLocks noGrp="1"/>
          </p:cNvSpPr>
          <p:nvPr>
            <p:ph type="ftr" sz="quarter" idx="11"/>
          </p:nvPr>
        </p:nvSpPr>
        <p:spPr>
          <a:xfrm>
            <a:off x="1066800" y="6507501"/>
            <a:ext cx="28956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dirty="0"/>
              <a:t>Department of Fish and Wildlife</a:t>
            </a:r>
          </a:p>
        </p:txBody>
      </p:sp>
      <p:sp>
        <p:nvSpPr>
          <p:cNvPr id="9" name="Rectangle 8"/>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2"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11/13/2020</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3"/>
            <a:ext cx="9144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890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11/13/2020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6553200" y="635634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 id="2147483669" r:id="rId10"/>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youtu.be/4bRWNIazxH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jwtneQ9cd8&amp;list=RDCMUCam5sCp6mzGBcn8ZBB2RBJg&amp;start_radio=1&amp;t=3"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youtube.com/watch?v=ffjIyms1BX4" TargetMode="Externa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0"/>
            <a:ext cx="8183880" cy="640081"/>
          </a:xfrm>
        </p:spPr>
        <p:txBody>
          <a:bodyPr vert="horz" lIns="91440" tIns="45720" rIns="91440" bIns="45720" rtlCol="0" anchor="ctr">
            <a:normAutofit/>
          </a:bodyPr>
          <a:lstStyle/>
          <a:p>
            <a:pPr algn="ctr">
              <a:lnSpc>
                <a:spcPct val="90000"/>
              </a:lnSpc>
            </a:pPr>
            <a:r>
              <a:rPr lang="en-US" sz="3000" dirty="0">
                <a:solidFill>
                  <a:schemeClr val="tx1"/>
                </a:solidFill>
                <a:ea typeface="+mj-ea"/>
              </a:rPr>
              <a:t>Biodiversity in Washington</a:t>
            </a:r>
          </a:p>
        </p:txBody>
      </p:sp>
      <p:pic>
        <p:nvPicPr>
          <p:cNvPr id="5" name="Picture 4">
            <a:extLst>
              <a:ext uri="{FF2B5EF4-FFF2-40B4-BE49-F238E27FC236}">
                <a16:creationId xmlns:a16="http://schemas.microsoft.com/office/drawing/2014/main" id="{6FDFBF01-F3FA-4179-BD5F-2952D9221205}"/>
              </a:ext>
            </a:extLst>
          </p:cNvPr>
          <p:cNvPicPr>
            <a:picLocks noChangeAspect="1"/>
          </p:cNvPicPr>
          <p:nvPr/>
        </p:nvPicPr>
        <p:blipFill rotWithShape="1">
          <a:blip r:embed="rId2">
            <a:extLst>
              <a:ext uri="{28A0092B-C50C-407E-A947-70E740481C1C}">
                <a14:useLocalDpi xmlns:a14="http://schemas.microsoft.com/office/drawing/2010/main" val="0"/>
              </a:ext>
            </a:extLst>
          </a:blip>
          <a:srcRect t="11458" r="1" b="1"/>
          <a:stretch/>
        </p:blipFill>
        <p:spPr>
          <a:xfrm>
            <a:off x="587439" y="640081"/>
            <a:ext cx="7863840" cy="4647647"/>
          </a:xfrm>
          <a:prstGeom prst="rect">
            <a:avLst/>
          </a:prstGeom>
          <a:ln w="19050">
            <a:solidFill>
              <a:schemeClr val="tx1"/>
            </a:solidFill>
            <a:miter lim="800000"/>
          </a:ln>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24" y="444211"/>
            <a:ext cx="7809057" cy="5856793"/>
          </a:xfrm>
          <a:prstGeom prst="rect">
            <a:avLst/>
          </a:prstGeom>
        </p:spPr>
      </p:pic>
    </p:spTree>
    <p:extLst>
      <p:ext uri="{BB962C8B-B14F-4D97-AF65-F5344CB8AC3E}">
        <p14:creationId xmlns:p14="http://schemas.microsoft.com/office/powerpoint/2010/main" val="158460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568" y="69032"/>
            <a:ext cx="8229600" cy="914400"/>
          </a:xfrm>
        </p:spPr>
        <p:txBody>
          <a:bodyPr>
            <a:normAutofit fontScale="90000"/>
          </a:bodyPr>
          <a:lstStyle/>
          <a:p>
            <a:r>
              <a:rPr lang="en-US" dirty="0"/>
              <a:t>Biodiversity and Climate Change </a:t>
            </a:r>
          </a:p>
        </p:txBody>
      </p:sp>
      <p:grpSp>
        <p:nvGrpSpPr>
          <p:cNvPr id="10" name="Group 9"/>
          <p:cNvGrpSpPr/>
          <p:nvPr/>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Rockwell" panose="02060603020205020403" pitchFamily="18" charset="0"/>
                </a:rPr>
                <a:t>Department of Fish and Wildlife</a:t>
              </a:r>
            </a:p>
          </p:txBody>
        </p:sp>
      </p:grpSp>
      <p:graphicFrame>
        <p:nvGraphicFramePr>
          <p:cNvPr id="4" name="Table 5">
            <a:extLst>
              <a:ext uri="{FF2B5EF4-FFF2-40B4-BE49-F238E27FC236}">
                <a16:creationId xmlns:a16="http://schemas.microsoft.com/office/drawing/2014/main" id="{0966F402-1CD3-47CE-9240-55A190FFDD6A}"/>
              </a:ext>
            </a:extLst>
          </p:cNvPr>
          <p:cNvGraphicFramePr>
            <a:graphicFrameLocks noGrp="1"/>
          </p:cNvGraphicFramePr>
          <p:nvPr>
            <p:extLst>
              <p:ext uri="{D42A27DB-BD31-4B8C-83A1-F6EECF244321}">
                <p14:modId xmlns:p14="http://schemas.microsoft.com/office/powerpoint/2010/main" val="3504873164"/>
              </p:ext>
            </p:extLst>
          </p:nvPr>
        </p:nvGraphicFramePr>
        <p:xfrm>
          <a:off x="412250" y="974757"/>
          <a:ext cx="8319499" cy="4971309"/>
        </p:xfrm>
        <a:graphic>
          <a:graphicData uri="http://schemas.openxmlformats.org/drawingml/2006/table">
            <a:tbl>
              <a:tblPr firstRow="1" bandRow="1">
                <a:tableStyleId>{5C22544A-7EE6-4342-B048-85BDC9FD1C3A}</a:tableStyleId>
              </a:tblPr>
              <a:tblGrid>
                <a:gridCol w="8319499">
                  <a:extLst>
                    <a:ext uri="{9D8B030D-6E8A-4147-A177-3AD203B41FA5}">
                      <a16:colId xmlns:a16="http://schemas.microsoft.com/office/drawing/2014/main" val="2328588048"/>
                    </a:ext>
                  </a:extLst>
                </a:gridCol>
              </a:tblGrid>
              <a:tr h="416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Projected Impacts of Climate Change in Washington</a:t>
                      </a:r>
                    </a:p>
                    <a:p>
                      <a:endParaRPr lang="en-US" dirty="0"/>
                    </a:p>
                  </a:txBody>
                  <a:tcPr/>
                </a:tc>
                <a:extLst>
                  <a:ext uri="{0D108BD9-81ED-4DB2-BD59-A6C34878D82A}">
                    <a16:rowId xmlns:a16="http://schemas.microsoft.com/office/drawing/2014/main" val="3820649095"/>
                  </a:ext>
                </a:extLst>
              </a:tr>
              <a:tr h="363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Sea level rise will result in the erosion and loss of nearshore habitats. </a:t>
                      </a:r>
                    </a:p>
                  </a:txBody>
                  <a:tcPr/>
                </a:tc>
                <a:extLst>
                  <a:ext uri="{0D108BD9-81ED-4DB2-BD59-A6C34878D82A}">
                    <a16:rowId xmlns:a16="http://schemas.microsoft.com/office/drawing/2014/main" val="1577075877"/>
                  </a:ext>
                </a:extLst>
              </a:tr>
              <a:tr h="639339">
                <a:tc>
                  <a:txBody>
                    <a:bodyPr/>
                    <a:lstStyle/>
                    <a:p>
                      <a:r>
                        <a:rPr lang="en-US" dirty="0"/>
                        <a:t>Changes in temperature and nutrient availability may lead to declines in salt marsh and coastal wetland habitats.</a:t>
                      </a:r>
                    </a:p>
                  </a:txBody>
                  <a:tcPr/>
                </a:tc>
                <a:extLst>
                  <a:ext uri="{0D108BD9-81ED-4DB2-BD59-A6C34878D82A}">
                    <a16:rowId xmlns:a16="http://schemas.microsoft.com/office/drawing/2014/main" val="3020376891"/>
                  </a:ext>
                </a:extLst>
              </a:tr>
              <a:tr h="567029">
                <a:tc>
                  <a:txBody>
                    <a:bodyPr/>
                    <a:lstStyle/>
                    <a:p>
                      <a:r>
                        <a:rPr lang="en-US" dirty="0"/>
                        <a:t>Lower summer flows and warmer waters may negatively affect salmon. </a:t>
                      </a:r>
                    </a:p>
                  </a:txBody>
                  <a:tcPr/>
                </a:tc>
                <a:extLst>
                  <a:ext uri="{0D108BD9-81ED-4DB2-BD59-A6C34878D82A}">
                    <a16:rowId xmlns:a16="http://schemas.microsoft.com/office/drawing/2014/main" val="1953147421"/>
                  </a:ext>
                </a:extLst>
              </a:tr>
              <a:tr h="0">
                <a:tc>
                  <a:txBody>
                    <a:bodyPr/>
                    <a:lstStyle/>
                    <a:p>
                      <a:r>
                        <a:rPr lang="en-US" dirty="0"/>
                        <a:t>Warmer water temperatures will impact plankton, which form the foundation of the marine food web. </a:t>
                      </a:r>
                    </a:p>
                    <a:p>
                      <a:endParaRPr lang="en-US" dirty="0"/>
                    </a:p>
                    <a:p>
                      <a:endParaRPr lang="en-US" dirty="0"/>
                    </a:p>
                  </a:txBody>
                  <a:tcPr/>
                </a:tc>
                <a:extLst>
                  <a:ext uri="{0D108BD9-81ED-4DB2-BD59-A6C34878D82A}">
                    <a16:rowId xmlns:a16="http://schemas.microsoft.com/office/drawing/2014/main" val="264247878"/>
                  </a:ext>
                </a:extLst>
              </a:tr>
              <a:tr h="759598">
                <a:tc>
                  <a:txBody>
                    <a:bodyPr/>
                    <a:lstStyle/>
                    <a:p>
                      <a:r>
                        <a:rPr lang="en-US" dirty="0"/>
                        <a:t>Increased algal productivity in surface waters of Puget Sound would lead to a further depletion of oxygen at depth. </a:t>
                      </a:r>
                    </a:p>
                  </a:txBody>
                  <a:tcPr/>
                </a:tc>
                <a:extLst>
                  <a:ext uri="{0D108BD9-81ED-4DB2-BD59-A6C34878D82A}">
                    <a16:rowId xmlns:a16="http://schemas.microsoft.com/office/drawing/2014/main" val="499570043"/>
                  </a:ext>
                </a:extLst>
              </a:tr>
              <a:tr h="810042">
                <a:tc>
                  <a:txBody>
                    <a:bodyPr/>
                    <a:lstStyle/>
                    <a:p>
                      <a:r>
                        <a:rPr lang="en-US" dirty="0"/>
                        <a:t>Frequency, severity, and duration of natural disturbances, such as fire and pest outbreaks, will likely change. </a:t>
                      </a:r>
                    </a:p>
                  </a:txBody>
                  <a:tcPr/>
                </a:tc>
                <a:extLst>
                  <a:ext uri="{0D108BD9-81ED-4DB2-BD59-A6C34878D82A}">
                    <a16:rowId xmlns:a16="http://schemas.microsoft.com/office/drawing/2014/main" val="3845414134"/>
                  </a:ext>
                </a:extLst>
              </a:tr>
            </a:tbl>
          </a:graphicData>
        </a:graphic>
      </p:graphicFrame>
    </p:spTree>
    <p:extLst>
      <p:ext uri="{BB962C8B-B14F-4D97-AF65-F5344CB8AC3E}">
        <p14:creationId xmlns:p14="http://schemas.microsoft.com/office/powerpoint/2010/main" val="32603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531" y="228599"/>
            <a:ext cx="8229600" cy="909919"/>
          </a:xfrm>
        </p:spPr>
        <p:txBody>
          <a:bodyPr>
            <a:normAutofit fontScale="90000"/>
          </a:bodyPr>
          <a:lstStyle/>
          <a:p>
            <a:r>
              <a:rPr lang="en-US" dirty="0"/>
              <a:t>Biodiversity and Climate Change </a:t>
            </a:r>
          </a:p>
        </p:txBody>
      </p:sp>
      <p:sp>
        <p:nvSpPr>
          <p:cNvPr id="3" name="Content Placeholder 2"/>
          <p:cNvSpPr>
            <a:spLocks noGrp="1"/>
          </p:cNvSpPr>
          <p:nvPr>
            <p:ph idx="1"/>
          </p:nvPr>
        </p:nvSpPr>
        <p:spPr>
          <a:xfrm>
            <a:off x="482117" y="1028700"/>
            <a:ext cx="8240865" cy="1764956"/>
          </a:xfrm>
        </p:spPr>
        <p:txBody>
          <a:bodyPr>
            <a:normAutofit/>
          </a:bodyPr>
          <a:lstStyle/>
          <a:p>
            <a:pPr>
              <a:buNone/>
            </a:pPr>
            <a:r>
              <a:rPr lang="en-US" sz="2800" dirty="0">
                <a:solidFill>
                  <a:schemeClr val="accent1">
                    <a:lumMod val="60000"/>
                    <a:lumOff val="40000"/>
                  </a:schemeClr>
                </a:solidFill>
              </a:rPr>
              <a:t>How might these impacts effect biodiversity?</a:t>
            </a:r>
          </a:p>
        </p:txBody>
      </p:sp>
      <p:sp>
        <p:nvSpPr>
          <p:cNvPr id="4" name="TextBox 3">
            <a:extLst>
              <a:ext uri="{FF2B5EF4-FFF2-40B4-BE49-F238E27FC236}">
                <a16:creationId xmlns:a16="http://schemas.microsoft.com/office/drawing/2014/main" id="{FCC0E422-472B-4251-933D-826659EE6992}"/>
              </a:ext>
            </a:extLst>
          </p:cNvPr>
          <p:cNvSpPr txBox="1"/>
          <p:nvPr/>
        </p:nvSpPr>
        <p:spPr>
          <a:xfrm>
            <a:off x="342900" y="1714500"/>
            <a:ext cx="3522857" cy="4678204"/>
          </a:xfrm>
          <a:prstGeom prst="rect">
            <a:avLst/>
          </a:prstGeom>
          <a:noFill/>
        </p:spPr>
        <p:txBody>
          <a:bodyPr wrap="square" rtlCol="0">
            <a:spAutoFit/>
          </a:bodyPr>
          <a:lstStyle/>
          <a:p>
            <a:pPr marL="342900" indent="-342900">
              <a:buFont typeface="Arial" panose="020B0604020202020204" pitchFamily="34" charset="0"/>
              <a:buChar char="•"/>
            </a:pPr>
            <a:r>
              <a:rPr lang="en-US" altLang="en-US" sz="2000" dirty="0">
                <a:solidFill>
                  <a:schemeClr val="bg1"/>
                </a:solidFill>
                <a:latin typeface="Ebrima" panose="02000000000000000000" pitchFamily="2" charset="0"/>
                <a:ea typeface="Ebrima" panose="02000000000000000000" pitchFamily="2" charset="0"/>
                <a:cs typeface="Ebrima" panose="02000000000000000000" pitchFamily="2" charset="0"/>
              </a:rPr>
              <a:t>Range shifts (altitudinal/poleward)</a:t>
            </a:r>
          </a:p>
          <a:p>
            <a:pPr marL="342900" indent="-342900">
              <a:buFont typeface="Arial" panose="020B0604020202020204" pitchFamily="34" charset="0"/>
              <a:buChar char="•"/>
            </a:pPr>
            <a:endParaRPr lang="en-US" altLang="en-US" sz="20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US" altLang="en-US" sz="2000" dirty="0">
                <a:solidFill>
                  <a:schemeClr val="bg1"/>
                </a:solidFill>
                <a:latin typeface="Ebrima" panose="02000000000000000000" pitchFamily="2" charset="0"/>
                <a:ea typeface="Ebrima" panose="02000000000000000000" pitchFamily="2" charset="0"/>
                <a:cs typeface="Ebrima" panose="02000000000000000000" pitchFamily="2" charset="0"/>
              </a:rPr>
              <a:t>Changing food/water availability</a:t>
            </a:r>
          </a:p>
          <a:p>
            <a:pPr marL="342900" indent="-342900">
              <a:buFont typeface="Arial" panose="020B0604020202020204" pitchFamily="34" charset="0"/>
              <a:buChar char="•"/>
            </a:pPr>
            <a:endParaRPr lang="en-US" altLang="en-US" sz="2000"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US" altLang="en-US" sz="2000" dirty="0">
                <a:solidFill>
                  <a:schemeClr val="bg1"/>
                </a:solidFill>
                <a:latin typeface="Ebrima" panose="02000000000000000000" pitchFamily="2" charset="0"/>
                <a:ea typeface="Ebrima" panose="02000000000000000000" pitchFamily="2" charset="0"/>
                <a:cs typeface="Ebrima" panose="02000000000000000000" pitchFamily="2" charset="0"/>
              </a:rPr>
              <a:t>Increase in pests, disease, and natural disturbances</a:t>
            </a:r>
          </a:p>
          <a:p>
            <a:r>
              <a:rPr lang="en-US" altLang="en-US" sz="2000" dirty="0">
                <a:solidFill>
                  <a:schemeClr val="bg1"/>
                </a:solidFill>
                <a:latin typeface="Ebrima" panose="02000000000000000000" pitchFamily="2" charset="0"/>
                <a:ea typeface="Ebrima" panose="02000000000000000000" pitchFamily="2" charset="0"/>
                <a:cs typeface="Ebrima" panose="02000000000000000000" pitchFamily="2" charset="0"/>
              </a:rPr>
              <a:t> </a:t>
            </a:r>
          </a:p>
          <a:p>
            <a:pPr marL="342900" indent="-342900">
              <a:buFont typeface="Arial" panose="020B0604020202020204" pitchFamily="34" charset="0"/>
              <a:buChar char="•"/>
            </a:pPr>
            <a:r>
              <a:rPr lang="en-US" altLang="en-US" sz="2000" dirty="0">
                <a:solidFill>
                  <a:schemeClr val="bg1"/>
                </a:solidFill>
                <a:latin typeface="Ebrima" panose="02000000000000000000" pitchFamily="2" charset="0"/>
                <a:ea typeface="Ebrima" panose="02000000000000000000" pitchFamily="2" charset="0"/>
                <a:cs typeface="Ebrima" panose="02000000000000000000" pitchFamily="2" charset="0"/>
              </a:rPr>
              <a:t>Changes in </a:t>
            </a:r>
            <a:r>
              <a:rPr lang="en-US" altLang="en-US" sz="2000" b="1" dirty="0">
                <a:solidFill>
                  <a:schemeClr val="bg1"/>
                </a:solidFill>
                <a:latin typeface="Ebrima" panose="02000000000000000000" pitchFamily="2" charset="0"/>
                <a:ea typeface="Ebrima" panose="02000000000000000000" pitchFamily="2" charset="0"/>
                <a:cs typeface="Ebrima" panose="02000000000000000000" pitchFamily="2" charset="0"/>
              </a:rPr>
              <a:t>phenology</a:t>
            </a:r>
          </a:p>
          <a:p>
            <a:pPr marL="342900" indent="-342900">
              <a:buFont typeface="Arial" panose="020B0604020202020204" pitchFamily="34" charset="0"/>
              <a:buChar char="•"/>
            </a:pPr>
            <a:endParaRPr lang="en-US" altLang="en-US" sz="2000" b="1" dirty="0">
              <a:solidFill>
                <a:schemeClr val="bg1"/>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US" altLang="en-US" sz="2000" dirty="0">
                <a:solidFill>
                  <a:schemeClr val="bg1"/>
                </a:solidFill>
                <a:latin typeface="Ebrima" panose="02000000000000000000" pitchFamily="2" charset="0"/>
                <a:ea typeface="Ebrima" panose="02000000000000000000" pitchFamily="2" charset="0"/>
                <a:cs typeface="Ebrima" panose="02000000000000000000" pitchFamily="2" charset="0"/>
              </a:rPr>
              <a:t>Extinction- Climate change as a driver of threats. </a:t>
            </a:r>
          </a:p>
          <a:p>
            <a:endParaRPr lang="en-US" dirty="0"/>
          </a:p>
        </p:txBody>
      </p:sp>
      <p:pic>
        <p:nvPicPr>
          <p:cNvPr id="6" name="Picture 5">
            <a:extLst>
              <a:ext uri="{FF2B5EF4-FFF2-40B4-BE49-F238E27FC236}">
                <a16:creationId xmlns:a16="http://schemas.microsoft.com/office/drawing/2014/main" id="{CF8BAC79-C7F4-4891-87AA-0D25EB9E9C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9387" y="2045186"/>
            <a:ext cx="4887222" cy="3258148"/>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down)">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93808-7F76-4771-901F-FE276D0E5204}"/>
              </a:ext>
            </a:extLst>
          </p:cNvPr>
          <p:cNvSpPr>
            <a:spLocks noGrp="1"/>
          </p:cNvSpPr>
          <p:nvPr>
            <p:ph type="title"/>
          </p:nvPr>
        </p:nvSpPr>
        <p:spPr/>
        <p:txBody>
          <a:bodyPr/>
          <a:lstStyle/>
          <a:p>
            <a:r>
              <a:rPr lang="en-US" dirty="0"/>
              <a:t>What can we do?</a:t>
            </a:r>
          </a:p>
        </p:txBody>
      </p:sp>
      <p:sp>
        <p:nvSpPr>
          <p:cNvPr id="4" name="TextBox 3">
            <a:extLst>
              <a:ext uri="{FF2B5EF4-FFF2-40B4-BE49-F238E27FC236}">
                <a16:creationId xmlns:a16="http://schemas.microsoft.com/office/drawing/2014/main" id="{9DA8CFB3-BFE3-445B-B92B-08E5DC3266C1}"/>
              </a:ext>
            </a:extLst>
          </p:cNvPr>
          <p:cNvSpPr txBox="1"/>
          <p:nvPr/>
        </p:nvSpPr>
        <p:spPr>
          <a:xfrm>
            <a:off x="457200" y="1257300"/>
            <a:ext cx="4000500" cy="2308324"/>
          </a:xfrm>
          <a:prstGeom prst="rect">
            <a:avLst/>
          </a:prstGeom>
          <a:noFill/>
        </p:spPr>
        <p:txBody>
          <a:bodyPr wrap="square" rtlCol="0">
            <a:spAutoFit/>
          </a:bodyPr>
          <a:lstStyle/>
          <a:p>
            <a:r>
              <a:rPr lang="en-US" dirty="0">
                <a:latin typeface="Ebrima" panose="02000000000000000000" pitchFamily="2" charset="0"/>
                <a:ea typeface="Ebrima" panose="02000000000000000000" pitchFamily="2" charset="0"/>
                <a:cs typeface="Ebrima" panose="02000000000000000000" pitchFamily="2" charset="0"/>
              </a:rPr>
              <a:t>Identify one way that biodiversity impacts you. </a:t>
            </a:r>
          </a:p>
          <a:p>
            <a:endParaRPr lang="en-US" dirty="0">
              <a:latin typeface="Ebrima" panose="02000000000000000000" pitchFamily="2" charset="0"/>
              <a:ea typeface="Ebrima" panose="02000000000000000000" pitchFamily="2" charset="0"/>
              <a:cs typeface="Ebrima" panose="02000000000000000000" pitchFamily="2" charset="0"/>
            </a:endParaRPr>
          </a:p>
          <a:p>
            <a:r>
              <a:rPr lang="en-US" dirty="0">
                <a:latin typeface="Ebrima" panose="02000000000000000000" pitchFamily="2" charset="0"/>
                <a:ea typeface="Ebrima" panose="02000000000000000000" pitchFamily="2" charset="0"/>
                <a:cs typeface="Ebrima" panose="02000000000000000000" pitchFamily="2" charset="0"/>
              </a:rPr>
              <a:t>It should be something specific- like an insect who pollenates your favorite type of squash or a plant that filters out heavy metals from water. You may need to do some research! </a:t>
            </a:r>
          </a:p>
        </p:txBody>
      </p:sp>
      <p:sp>
        <p:nvSpPr>
          <p:cNvPr id="5" name="TextBox 4">
            <a:extLst>
              <a:ext uri="{FF2B5EF4-FFF2-40B4-BE49-F238E27FC236}">
                <a16:creationId xmlns:a16="http://schemas.microsoft.com/office/drawing/2014/main" id="{66EB995E-3F0E-4FC3-84F1-71DB2A9EDA70}"/>
              </a:ext>
            </a:extLst>
          </p:cNvPr>
          <p:cNvSpPr txBox="1"/>
          <p:nvPr/>
        </p:nvSpPr>
        <p:spPr>
          <a:xfrm>
            <a:off x="457200" y="3920660"/>
            <a:ext cx="4114800" cy="1754326"/>
          </a:xfrm>
          <a:prstGeom prst="rect">
            <a:avLst/>
          </a:prstGeom>
          <a:noFill/>
        </p:spPr>
        <p:txBody>
          <a:bodyPr wrap="square" rtlCol="0">
            <a:spAutoFit/>
          </a:bodyPr>
          <a:lstStyle/>
          <a:p>
            <a:r>
              <a:rPr lang="en-US" dirty="0">
                <a:latin typeface="Ebrima" panose="02000000000000000000" pitchFamily="2" charset="0"/>
                <a:ea typeface="Ebrima" panose="02000000000000000000" pitchFamily="2" charset="0"/>
                <a:cs typeface="Ebrima" panose="02000000000000000000" pitchFamily="2" charset="0"/>
              </a:rPr>
              <a:t>After identifying an ecosystem service you benefit from, come up with a way you, and others members of your family or community can help to preserve this ecosystem resource for generations to come. </a:t>
            </a:r>
          </a:p>
        </p:txBody>
      </p:sp>
      <p:pic>
        <p:nvPicPr>
          <p:cNvPr id="9" name="Picture 8">
            <a:extLst>
              <a:ext uri="{FF2B5EF4-FFF2-40B4-BE49-F238E27FC236}">
                <a16:creationId xmlns:a16="http://schemas.microsoft.com/office/drawing/2014/main" id="{FE6D29E3-69D1-4B11-A67F-2E8DB97FF98E}"/>
              </a:ext>
            </a:extLst>
          </p:cNvPr>
          <p:cNvPicPr>
            <a:picLocks noChangeAspect="1"/>
          </p:cNvPicPr>
          <p:nvPr/>
        </p:nvPicPr>
        <p:blipFill rotWithShape="1">
          <a:blip r:embed="rId3">
            <a:extLst>
              <a:ext uri="{28A0092B-C50C-407E-A947-70E740481C1C}">
                <a14:useLocalDpi xmlns:a14="http://schemas.microsoft.com/office/drawing/2010/main" val="0"/>
              </a:ext>
            </a:extLst>
          </a:blip>
          <a:srcRect l="31817"/>
          <a:stretch/>
        </p:blipFill>
        <p:spPr>
          <a:xfrm>
            <a:off x="4928761" y="978690"/>
            <a:ext cx="4000499" cy="4399116"/>
          </a:xfrm>
          <a:prstGeom prst="rect">
            <a:avLst/>
          </a:prstGeom>
          <a:ln>
            <a:solidFill>
              <a:schemeClr val="tx1"/>
            </a:solidFill>
          </a:ln>
        </p:spPr>
      </p:pic>
      <p:sp>
        <p:nvSpPr>
          <p:cNvPr id="10" name="TextBox 9">
            <a:extLst>
              <a:ext uri="{FF2B5EF4-FFF2-40B4-BE49-F238E27FC236}">
                <a16:creationId xmlns:a16="http://schemas.microsoft.com/office/drawing/2014/main" id="{15E01E16-AD37-4752-8DEE-71002FE00EAD}"/>
              </a:ext>
            </a:extLst>
          </p:cNvPr>
          <p:cNvSpPr txBox="1"/>
          <p:nvPr/>
        </p:nvSpPr>
        <p:spPr>
          <a:xfrm>
            <a:off x="4836105" y="5481565"/>
            <a:ext cx="4185810" cy="646331"/>
          </a:xfrm>
          <a:prstGeom prst="rect">
            <a:avLst/>
          </a:prstGeom>
          <a:noFill/>
        </p:spPr>
        <p:txBody>
          <a:bodyPr wrap="square" rtlCol="0">
            <a:spAutoFit/>
          </a:bodyPr>
          <a:lstStyle/>
          <a:p>
            <a:r>
              <a:rPr lang="en-US" sz="1200" dirty="0"/>
              <a:t>Fishing provides important recreation and relaxation for some and provides necessary meals for others. What would happen if a popular fishery collapsed? How might you prevent this?</a:t>
            </a:r>
          </a:p>
        </p:txBody>
      </p:sp>
    </p:spTree>
    <p:extLst>
      <p:ext uri="{BB962C8B-B14F-4D97-AF65-F5344CB8AC3E}">
        <p14:creationId xmlns:p14="http://schemas.microsoft.com/office/powerpoint/2010/main" val="342003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43150" y="2129821"/>
            <a:ext cx="6400800" cy="857250"/>
          </a:xfrm>
        </p:spPr>
        <p:txBody>
          <a:bodyPr/>
          <a:lstStyle/>
          <a:p>
            <a:r>
              <a:rPr lang="en-US" dirty="0"/>
              <a:t>What is biodiversity?</a:t>
            </a:r>
          </a:p>
        </p:txBody>
      </p:sp>
      <p:sp>
        <p:nvSpPr>
          <p:cNvPr id="4" name="Title 1">
            <a:extLst>
              <a:ext uri="{FF2B5EF4-FFF2-40B4-BE49-F238E27FC236}">
                <a16:creationId xmlns:a16="http://schemas.microsoft.com/office/drawing/2014/main" id="{3D61B1B0-ED31-4BF2-962C-7E136CEC0034}"/>
              </a:ext>
            </a:extLst>
          </p:cNvPr>
          <p:cNvSpPr txBox="1">
            <a:spLocks/>
          </p:cNvSpPr>
          <p:nvPr/>
        </p:nvSpPr>
        <p:spPr>
          <a:xfrm>
            <a:off x="1943100" y="2987071"/>
            <a:ext cx="72009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bg1"/>
                </a:solidFill>
                <a:latin typeface="Rockwell" panose="02060603020205020403" pitchFamily="18" charset="0"/>
                <a:ea typeface="Roboto Slab" pitchFamily="2" charset="0"/>
                <a:cs typeface="+mj-cs"/>
              </a:defRPr>
            </a:lvl1pPr>
          </a:lstStyle>
          <a:p>
            <a:r>
              <a:rPr lang="en-US" sz="2800" b="0" dirty="0"/>
              <a:t>Biodiversity = Biological Diversity</a:t>
            </a:r>
          </a:p>
        </p:txBody>
      </p:sp>
      <p:sp>
        <p:nvSpPr>
          <p:cNvPr id="5" name="Rectangle 4">
            <a:extLst>
              <a:ext uri="{FF2B5EF4-FFF2-40B4-BE49-F238E27FC236}">
                <a16:creationId xmlns:a16="http://schemas.microsoft.com/office/drawing/2014/main" id="{62482358-ECF0-4BF7-AE2D-0E3F88230F28}"/>
              </a:ext>
            </a:extLst>
          </p:cNvPr>
          <p:cNvSpPr/>
          <p:nvPr/>
        </p:nvSpPr>
        <p:spPr>
          <a:xfrm>
            <a:off x="1823033" y="3932263"/>
            <a:ext cx="6237861" cy="523220"/>
          </a:xfrm>
          <a:prstGeom prst="rect">
            <a:avLst/>
          </a:prstGeom>
        </p:spPr>
        <p:txBody>
          <a:bodyPr wrap="none">
            <a:spAutoFit/>
          </a:bodyPr>
          <a:lstStyle/>
          <a:p>
            <a:r>
              <a:rPr lang="en-US" sz="2800" dirty="0">
                <a:solidFill>
                  <a:schemeClr val="bg1"/>
                </a:solidFill>
                <a:latin typeface="Rockwell" panose="02060603020205020403" pitchFamily="18" charset="0"/>
              </a:rPr>
              <a:t>Simply, the diversity of life on Earth.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B99BCB-EA72-4C20-B70C-81099209EAD3}"/>
              </a:ext>
            </a:extLst>
          </p:cNvPr>
          <p:cNvPicPr>
            <a:picLocks noChangeAspect="1"/>
          </p:cNvPicPr>
          <p:nvPr/>
        </p:nvPicPr>
        <p:blipFill rotWithShape="1">
          <a:blip r:embed="rId3">
            <a:extLst>
              <a:ext uri="{28A0092B-C50C-407E-A947-70E740481C1C}">
                <a14:useLocalDpi xmlns:a14="http://schemas.microsoft.com/office/drawing/2010/main" val="0"/>
              </a:ext>
            </a:extLst>
          </a:blip>
          <a:srcRect l="26661" r="-1" b="-1"/>
          <a:stretch/>
        </p:blipFill>
        <p:spPr>
          <a:xfrm>
            <a:off x="20" y="-1"/>
            <a:ext cx="9143980" cy="4394997"/>
          </a:xfrm>
          <a:prstGeom prst="rect">
            <a:avLst/>
          </a:prstGeom>
        </p:spPr>
      </p:pic>
      <p:sp>
        <p:nvSpPr>
          <p:cNvPr id="22" name="Freeform: Shape 21">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14888" y="4564049"/>
            <a:ext cx="2929112"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564049"/>
            <a:ext cx="6833104"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BD23A8D3-E19F-42B2-B958-9B3A9F649E1E}"/>
              </a:ext>
            </a:extLst>
          </p:cNvPr>
          <p:cNvSpPr txBox="1">
            <a:spLocks noGrp="1"/>
          </p:cNvSpPr>
          <p:nvPr>
            <p:ph type="body" idx="1"/>
          </p:nvPr>
        </p:nvSpPr>
        <p:spPr>
          <a:xfrm>
            <a:off x="285750" y="6172200"/>
            <a:ext cx="5856733" cy="464964"/>
          </a:xfrm>
          <a:prstGeom prst="rect">
            <a:avLst/>
          </a:prstGeom>
        </p:spPr>
        <p:txBody>
          <a:bodyPr vert="horz" lIns="91440" tIns="45720" rIns="91440" bIns="45720" rtlCol="0">
            <a:noAutofit/>
          </a:bodyPr>
          <a:lstStyle/>
          <a:p>
            <a:pPr>
              <a:lnSpc>
                <a:spcPct val="90000"/>
              </a:lnSpc>
              <a:spcBef>
                <a:spcPts val="1000"/>
              </a:spcBef>
            </a:pPr>
            <a:r>
              <a:rPr lang="en-US" sz="2000" b="1" dirty="0">
                <a:solidFill>
                  <a:srgbClr val="FFFFFF"/>
                </a:solidFill>
                <a:latin typeface="+mn-lt"/>
                <a:ea typeface="+mn-ea"/>
                <a:cs typeface="+mn-cs"/>
              </a:rPr>
              <a:t>“Biodiversity is the full range of life in all its forms. This includes the habitats in which life occurs, the ways that species and habitats interact with each other, and the physical environment and the processes necessary for those interactions.” </a:t>
            </a:r>
          </a:p>
          <a:p>
            <a:pPr>
              <a:lnSpc>
                <a:spcPct val="90000"/>
              </a:lnSpc>
              <a:spcBef>
                <a:spcPts val="1000"/>
              </a:spcBef>
            </a:pPr>
            <a:r>
              <a:rPr lang="en-US" sz="2000" dirty="0">
                <a:solidFill>
                  <a:srgbClr val="FFFFFF"/>
                </a:solidFill>
                <a:latin typeface="+mn-lt"/>
                <a:ea typeface="+mn-ea"/>
                <a:cs typeface="+mn-cs"/>
              </a:rPr>
              <a:t>–Washington Biodiversity Council</a:t>
            </a:r>
          </a:p>
        </p:txBody>
      </p:sp>
      <p:sp>
        <p:nvSpPr>
          <p:cNvPr id="6" name="Title 5">
            <a:extLst>
              <a:ext uri="{FF2B5EF4-FFF2-40B4-BE49-F238E27FC236}">
                <a16:creationId xmlns:a16="http://schemas.microsoft.com/office/drawing/2014/main" id="{84C126FC-D065-4312-B73E-71C842B08F24}"/>
              </a:ext>
            </a:extLst>
          </p:cNvPr>
          <p:cNvSpPr>
            <a:spLocks noGrp="1"/>
          </p:cNvSpPr>
          <p:nvPr>
            <p:ph type="title"/>
          </p:nvPr>
        </p:nvSpPr>
        <p:spPr>
          <a:xfrm>
            <a:off x="171450" y="-1"/>
            <a:ext cx="5237125" cy="821922"/>
          </a:xfrm>
        </p:spPr>
        <p:txBody>
          <a:bodyPr vert="horz" lIns="91440" tIns="45720" rIns="91440" bIns="45720" rtlCol="0" anchor="b">
            <a:normAutofit/>
          </a:bodyPr>
          <a:lstStyle/>
          <a:p>
            <a:pPr>
              <a:lnSpc>
                <a:spcPct val="90000"/>
              </a:lnSpc>
            </a:pPr>
            <a:r>
              <a:rPr lang="en-US" sz="3900" dirty="0">
                <a:solidFill>
                  <a:srgbClr val="FFFFFF"/>
                </a:solidFill>
                <a:latin typeface="+mj-lt"/>
                <a:ea typeface="+mj-ea"/>
              </a:rPr>
              <a:t>But is it that simple?</a:t>
            </a:r>
          </a:p>
        </p:txBody>
      </p:sp>
      <p:pic>
        <p:nvPicPr>
          <p:cNvPr id="10" name="Graphic 9" descr="Play">
            <a:hlinkClick r:id="rId4"/>
            <a:extLst>
              <a:ext uri="{FF2B5EF4-FFF2-40B4-BE49-F238E27FC236}">
                <a16:creationId xmlns:a16="http://schemas.microsoft.com/office/drawing/2014/main" id="{930C90F0-F50E-46CD-9183-9BC035DD7E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64965" y="5029200"/>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lstStyle/>
          <a:p>
            <a:pPr algn="l"/>
            <a:r>
              <a:rPr lang="en-US" dirty="0"/>
              <a:t>Levels of biodiversity</a:t>
            </a:r>
          </a:p>
        </p:txBody>
      </p:sp>
      <p:sp>
        <p:nvSpPr>
          <p:cNvPr id="8" name="Content Placeholder 7"/>
          <p:cNvSpPr>
            <a:spLocks noGrp="1"/>
          </p:cNvSpPr>
          <p:nvPr>
            <p:ph idx="1"/>
          </p:nvPr>
        </p:nvSpPr>
        <p:spPr>
          <a:xfrm>
            <a:off x="414709" y="1134502"/>
            <a:ext cx="8229600" cy="4914900"/>
          </a:xfrm>
        </p:spPr>
        <p:txBody>
          <a:bodyPr vert="horz" lIns="91440" tIns="45720" rIns="91440" bIns="45720" rtlCol="0" anchor="t">
            <a:normAutofit/>
          </a:bodyPr>
          <a:lstStyle/>
          <a:p>
            <a:pPr marL="0" indent="0">
              <a:buNone/>
            </a:pPr>
            <a:r>
              <a:rPr lang="en-US" sz="2800" dirty="0">
                <a:solidFill>
                  <a:schemeClr val="bg1">
                    <a:lumMod val="65000"/>
                  </a:schemeClr>
                </a:solidFill>
              </a:rPr>
              <a:t>Biodiversity is classified in three different areas:</a:t>
            </a:r>
          </a:p>
          <a:p>
            <a:pPr marL="457200" indent="-457200">
              <a:buFont typeface="Arial" panose="020B0604020202020204" pitchFamily="34" charset="0"/>
              <a:buChar char="•"/>
            </a:pPr>
            <a:r>
              <a:rPr lang="en-US" sz="2800" b="1" dirty="0">
                <a:solidFill>
                  <a:schemeClr val="bg1">
                    <a:lumMod val="65000"/>
                  </a:schemeClr>
                </a:solidFill>
                <a:latin typeface="Ebrima"/>
                <a:ea typeface="Ebrima"/>
                <a:cs typeface="Ebrima"/>
              </a:rPr>
              <a:t>Species Diversity</a:t>
            </a:r>
            <a:endParaRPr lang="en-US" sz="2800" dirty="0">
              <a:solidFill>
                <a:schemeClr val="bg1">
                  <a:lumMod val="65000"/>
                </a:schemeClr>
              </a:solidFill>
              <a:latin typeface="Ebrima"/>
              <a:ea typeface="Ebrima"/>
              <a:cs typeface="Ebrima"/>
            </a:endParaRPr>
          </a:p>
          <a:p>
            <a:endParaRPr lang="en-US" sz="2800" dirty="0">
              <a:solidFill>
                <a:schemeClr val="bg1">
                  <a:lumMod val="65000"/>
                </a:schemeClr>
              </a:solidFill>
            </a:endParaRPr>
          </a:p>
          <a:p>
            <a:pPr marL="457200" indent="-457200">
              <a:buFont typeface="Arial" panose="020B0604020202020204" pitchFamily="34" charset="0"/>
              <a:buChar char="•"/>
            </a:pPr>
            <a:r>
              <a:rPr lang="en-US" sz="2800" b="1" dirty="0">
                <a:solidFill>
                  <a:schemeClr val="bg1">
                    <a:lumMod val="65000"/>
                  </a:schemeClr>
                </a:solidFill>
                <a:latin typeface="Ebrima"/>
                <a:ea typeface="Ebrima"/>
                <a:cs typeface="Ebrima"/>
              </a:rPr>
              <a:t>Genetic Diversity</a:t>
            </a:r>
            <a:endParaRPr lang="en-US" sz="2800" dirty="0">
              <a:solidFill>
                <a:schemeClr val="bg1">
                  <a:lumMod val="65000"/>
                </a:schemeClr>
              </a:solidFill>
              <a:latin typeface="Ebrima"/>
              <a:ea typeface="Ebrima"/>
              <a:cs typeface="Ebrima"/>
            </a:endParaRPr>
          </a:p>
          <a:p>
            <a:endParaRPr lang="en-US" sz="2800" dirty="0">
              <a:solidFill>
                <a:schemeClr val="bg1">
                  <a:lumMod val="65000"/>
                </a:schemeClr>
              </a:solidFill>
            </a:endParaRPr>
          </a:p>
          <a:p>
            <a:pPr marL="457200" indent="-457200">
              <a:buFont typeface="Arial" panose="020B0604020202020204" pitchFamily="34" charset="0"/>
              <a:buChar char="•"/>
            </a:pPr>
            <a:r>
              <a:rPr lang="en-US" sz="2800" b="1" dirty="0">
                <a:solidFill>
                  <a:schemeClr val="bg1">
                    <a:lumMod val="65000"/>
                  </a:schemeClr>
                </a:solidFill>
                <a:latin typeface="Ebrima"/>
                <a:ea typeface="Ebrima"/>
                <a:cs typeface="Ebrima"/>
              </a:rPr>
              <a:t>Ecosystem Diversity</a:t>
            </a:r>
            <a:endParaRPr lang="en-US" sz="2800" dirty="0">
              <a:solidFill>
                <a:schemeClr val="bg1">
                  <a:lumMod val="65000"/>
                </a:schemeClr>
              </a:solidFill>
              <a:latin typeface="Ebrima"/>
              <a:ea typeface="Ebrima"/>
              <a:cs typeface="Ebri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down)">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down)">
                                      <p:cBhvr>
                                        <p:cTn id="12" dur="5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wipe(down)">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l"/>
            <a:r>
              <a:rPr lang="en-US" dirty="0"/>
              <a:t>Diversity in Washington </a:t>
            </a:r>
          </a:p>
        </p:txBody>
      </p:sp>
      <p:pic>
        <p:nvPicPr>
          <p:cNvPr id="6" name="Picture 5">
            <a:extLst>
              <a:ext uri="{FF2B5EF4-FFF2-40B4-BE49-F238E27FC236}">
                <a16:creationId xmlns:a16="http://schemas.microsoft.com/office/drawing/2014/main" id="{B42EB4AC-90EB-40FC-82DC-4A5B8CD19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247051"/>
            <a:ext cx="4323192" cy="2400300"/>
          </a:xfrm>
          <a:prstGeom prst="rect">
            <a:avLst/>
          </a:prstGeom>
        </p:spPr>
      </p:pic>
      <p:pic>
        <p:nvPicPr>
          <p:cNvPr id="12" name="Picture 11">
            <a:extLst>
              <a:ext uri="{FF2B5EF4-FFF2-40B4-BE49-F238E27FC236}">
                <a16:creationId xmlns:a16="http://schemas.microsoft.com/office/drawing/2014/main" id="{B06B53FF-5FAB-445B-A6E7-E75146B80E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000500"/>
            <a:ext cx="4118350" cy="2261055"/>
          </a:xfrm>
          <a:prstGeom prst="rect">
            <a:avLst/>
          </a:prstGeom>
        </p:spPr>
      </p:pic>
      <p:sp>
        <p:nvSpPr>
          <p:cNvPr id="13" name="TextBox 12">
            <a:extLst>
              <a:ext uri="{FF2B5EF4-FFF2-40B4-BE49-F238E27FC236}">
                <a16:creationId xmlns:a16="http://schemas.microsoft.com/office/drawing/2014/main" id="{3481D011-B129-46DE-B665-54AAFE8ECD43}"/>
              </a:ext>
            </a:extLst>
          </p:cNvPr>
          <p:cNvSpPr txBox="1"/>
          <p:nvPr/>
        </p:nvSpPr>
        <p:spPr>
          <a:xfrm>
            <a:off x="6572250" y="6629400"/>
            <a:ext cx="2914650" cy="215444"/>
          </a:xfrm>
          <a:prstGeom prst="rect">
            <a:avLst/>
          </a:prstGeom>
          <a:noFill/>
        </p:spPr>
        <p:txBody>
          <a:bodyPr wrap="square" rtlCol="0">
            <a:spAutoFit/>
          </a:bodyPr>
          <a:lstStyle/>
          <a:p>
            <a:r>
              <a:rPr lang="en-US" sz="800" i="1" dirty="0">
                <a:latin typeface="Ebrima" panose="02000000000000000000" pitchFamily="2" charset="0"/>
                <a:ea typeface="Ebrima" panose="02000000000000000000" pitchFamily="2" charset="0"/>
                <a:cs typeface="Ebrima" panose="02000000000000000000" pitchFamily="2" charset="0"/>
              </a:rPr>
              <a:t>Graphs courtesy of Washington Biodiversity Council</a:t>
            </a:r>
          </a:p>
        </p:txBody>
      </p:sp>
      <p:sp>
        <p:nvSpPr>
          <p:cNvPr id="3" name="TextBox 2">
            <a:extLst>
              <a:ext uri="{FF2B5EF4-FFF2-40B4-BE49-F238E27FC236}">
                <a16:creationId xmlns:a16="http://schemas.microsoft.com/office/drawing/2014/main" id="{F8703B44-5D66-41C7-8BB9-EDF51DE258B2}"/>
              </a:ext>
            </a:extLst>
          </p:cNvPr>
          <p:cNvSpPr txBox="1"/>
          <p:nvPr/>
        </p:nvSpPr>
        <p:spPr>
          <a:xfrm>
            <a:off x="5372100" y="1324331"/>
            <a:ext cx="3086100" cy="2308324"/>
          </a:xfrm>
          <a:prstGeom prst="rect">
            <a:avLst/>
          </a:prstGeom>
          <a:noFill/>
        </p:spPr>
        <p:txBody>
          <a:bodyPr wrap="square" rtlCol="0">
            <a:spAutoFit/>
          </a:bodyPr>
          <a:lstStyle/>
          <a:p>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An </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ecosystem</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 is a community of organisms interacting with their surroundings.</a:t>
            </a:r>
          </a:p>
          <a:p>
            <a:endParaRPr lang="en-US" sz="1600" dirty="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An </a:t>
            </a:r>
            <a:r>
              <a:rPr lang="en-US" sz="1600" b="1" dirty="0">
                <a:solidFill>
                  <a:schemeClr val="bg1"/>
                </a:solidFill>
                <a:latin typeface="Ebrima" panose="02000000000000000000" pitchFamily="2" charset="0"/>
                <a:ea typeface="Ebrima" panose="02000000000000000000" pitchFamily="2" charset="0"/>
                <a:cs typeface="Ebrima" panose="02000000000000000000" pitchFamily="2" charset="0"/>
              </a:rPr>
              <a:t>ecoregion </a:t>
            </a:r>
            <a:r>
              <a:rPr lang="en-US" sz="1600" dirty="0">
                <a:solidFill>
                  <a:schemeClr val="bg1"/>
                </a:solidFill>
                <a:latin typeface="Ebrima" panose="02000000000000000000" pitchFamily="2" charset="0"/>
                <a:ea typeface="Ebrima" panose="02000000000000000000" pitchFamily="2" charset="0"/>
                <a:cs typeface="Ebrima" panose="02000000000000000000" pitchFamily="2" charset="0"/>
              </a:rPr>
              <a:t>is an area where ecosystems are generally similar in geology, landforms, soils, vegetation, climate, land use, wildlife, and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28600"/>
            <a:ext cx="8229600" cy="914400"/>
          </a:xfrm>
        </p:spPr>
        <p:txBody>
          <a:bodyPr/>
          <a:lstStyle/>
          <a:p>
            <a:pPr algn="l"/>
            <a:r>
              <a:rPr lang="en-US" dirty="0"/>
              <a:t>Why should we care?</a:t>
            </a:r>
            <a:endParaRPr lang="en-US" dirty="0">
              <a:latin typeface="Rockwell" pitchFamily="18" charset="0"/>
            </a:endParaRPr>
          </a:p>
        </p:txBody>
      </p:sp>
      <p:sp>
        <p:nvSpPr>
          <p:cNvPr id="15" name="Content Placeholder 14"/>
          <p:cNvSpPr>
            <a:spLocks noGrp="1"/>
          </p:cNvSpPr>
          <p:nvPr>
            <p:ph idx="1"/>
          </p:nvPr>
        </p:nvSpPr>
        <p:spPr>
          <a:xfrm>
            <a:off x="457200" y="1143000"/>
            <a:ext cx="8229600" cy="4876800"/>
          </a:xfrm>
        </p:spPr>
        <p:txBody>
          <a:bodyPr>
            <a:normAutofit/>
          </a:bodyPr>
          <a:lstStyle/>
          <a:p>
            <a:pPr marL="0" indent="0">
              <a:buNone/>
            </a:pPr>
            <a:r>
              <a:rPr lang="en-US" sz="2800" dirty="0">
                <a:hlinkClick r:id="rId3"/>
              </a:rPr>
              <a:t>Let’s find out</a:t>
            </a:r>
            <a:r>
              <a:rPr lang="en-US" sz="2800" dirty="0"/>
              <a:t>. </a:t>
            </a:r>
          </a:p>
        </p:txBody>
      </p:sp>
      <p:pic>
        <p:nvPicPr>
          <p:cNvPr id="3" name="Picture 2">
            <a:extLst>
              <a:ext uri="{FF2B5EF4-FFF2-40B4-BE49-F238E27FC236}">
                <a16:creationId xmlns:a16="http://schemas.microsoft.com/office/drawing/2014/main" id="{055908F6-567E-4629-B531-02C77C0F5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1021315"/>
            <a:ext cx="5200650" cy="5200650"/>
          </a:xfrm>
          <a:prstGeom prst="rect">
            <a:avLst/>
          </a:prstGeom>
        </p:spPr>
      </p:pic>
      <p:sp>
        <p:nvSpPr>
          <p:cNvPr id="4" name="TextBox 3">
            <a:extLst>
              <a:ext uri="{FF2B5EF4-FFF2-40B4-BE49-F238E27FC236}">
                <a16:creationId xmlns:a16="http://schemas.microsoft.com/office/drawing/2014/main" id="{DA473170-355A-465C-9CA3-4F1F9068BEF3}"/>
              </a:ext>
            </a:extLst>
          </p:cNvPr>
          <p:cNvSpPr txBox="1"/>
          <p:nvPr/>
        </p:nvSpPr>
        <p:spPr>
          <a:xfrm>
            <a:off x="441788" y="1897573"/>
            <a:ext cx="3158661" cy="769441"/>
          </a:xfrm>
          <a:prstGeom prst="rect">
            <a:avLst/>
          </a:prstGeom>
          <a:noFill/>
        </p:spPr>
        <p:txBody>
          <a:bodyPr wrap="square" rtlCol="0">
            <a:spAutoFit/>
          </a:bodyPr>
          <a:lstStyle/>
          <a:p>
            <a:r>
              <a:rPr lang="en-US" sz="2200" dirty="0">
                <a:latin typeface="Ebrima" panose="02000000000000000000" pitchFamily="2" charset="0"/>
                <a:ea typeface="Ebrima" panose="02000000000000000000" pitchFamily="2" charset="0"/>
                <a:cs typeface="Ebrima" panose="02000000000000000000" pitchFamily="2" charset="0"/>
              </a:rPr>
              <a:t>How might biodiversity impact your life?</a:t>
            </a:r>
          </a:p>
        </p:txBody>
      </p:sp>
      <p:sp>
        <p:nvSpPr>
          <p:cNvPr id="5" name="TextBox 4">
            <a:extLst>
              <a:ext uri="{FF2B5EF4-FFF2-40B4-BE49-F238E27FC236}">
                <a16:creationId xmlns:a16="http://schemas.microsoft.com/office/drawing/2014/main" id="{BE0B9FE2-628F-45B1-AE2D-25F0D8F3A60C}"/>
              </a:ext>
            </a:extLst>
          </p:cNvPr>
          <p:cNvSpPr txBox="1"/>
          <p:nvPr/>
        </p:nvSpPr>
        <p:spPr>
          <a:xfrm>
            <a:off x="7315200" y="6601788"/>
            <a:ext cx="2457450" cy="215444"/>
          </a:xfrm>
          <a:prstGeom prst="rect">
            <a:avLst/>
          </a:prstGeom>
          <a:noFill/>
        </p:spPr>
        <p:txBody>
          <a:bodyPr wrap="square" rtlCol="0">
            <a:spAutoFit/>
          </a:bodyPr>
          <a:lstStyle/>
          <a:p>
            <a:r>
              <a:rPr lang="en-US" sz="800" i="1" dirty="0">
                <a:latin typeface="Ebrima" panose="02000000000000000000" pitchFamily="2" charset="0"/>
                <a:ea typeface="Ebrima" panose="02000000000000000000" pitchFamily="2" charset="0"/>
                <a:cs typeface="Ebrima" panose="02000000000000000000" pitchFamily="2" charset="0"/>
              </a:rPr>
              <a:t>Graphic courtesy of Landscape News</a:t>
            </a:r>
          </a:p>
        </p:txBody>
      </p:sp>
      <p:sp>
        <p:nvSpPr>
          <p:cNvPr id="6" name="TextBox 5">
            <a:extLst>
              <a:ext uri="{FF2B5EF4-FFF2-40B4-BE49-F238E27FC236}">
                <a16:creationId xmlns:a16="http://schemas.microsoft.com/office/drawing/2014/main" id="{ACFE78C4-427D-4521-8BA1-A914D7C59020}"/>
              </a:ext>
            </a:extLst>
          </p:cNvPr>
          <p:cNvSpPr txBox="1"/>
          <p:nvPr/>
        </p:nvSpPr>
        <p:spPr>
          <a:xfrm>
            <a:off x="423166" y="2626225"/>
            <a:ext cx="3577334" cy="3477875"/>
          </a:xfrm>
          <a:prstGeom prst="rect">
            <a:avLst/>
          </a:prstGeom>
          <a:noFill/>
        </p:spPr>
        <p:txBody>
          <a:bodyPr wrap="square" rtlCol="0">
            <a:spAutoFit/>
          </a:bodyPr>
          <a:lstStyle/>
          <a:p>
            <a:r>
              <a:rPr lang="en-US" sz="2000" dirty="0">
                <a:latin typeface="Ebrima" panose="02000000000000000000" pitchFamily="2" charset="0"/>
                <a:ea typeface="Ebrima" panose="02000000000000000000" pitchFamily="2" charset="0"/>
                <a:cs typeface="Ebrima" panose="02000000000000000000" pitchFamily="2" charset="0"/>
              </a:rPr>
              <a:t>Some examples include: </a:t>
            </a:r>
          </a:p>
          <a:p>
            <a:pPr marL="342900" indent="-342900">
              <a:buFont typeface="Arial" panose="020B0604020202020204" pitchFamily="34" charset="0"/>
              <a:buChar char="•"/>
            </a:pPr>
            <a:r>
              <a:rPr lang="en-US" sz="2000" dirty="0">
                <a:latin typeface="Ebrima" panose="02000000000000000000" pitchFamily="2" charset="0"/>
                <a:ea typeface="Ebrima" panose="02000000000000000000" pitchFamily="2" charset="0"/>
                <a:cs typeface="Ebrima" panose="02000000000000000000" pitchFamily="2" charset="0"/>
              </a:rPr>
              <a:t>Clean water, air, soil</a:t>
            </a:r>
          </a:p>
          <a:p>
            <a:pPr marL="342900" indent="-342900">
              <a:buFont typeface="Arial" panose="020B0604020202020204" pitchFamily="34" charset="0"/>
              <a:buChar char="•"/>
            </a:pPr>
            <a:r>
              <a:rPr lang="en-US" sz="2000" dirty="0">
                <a:latin typeface="Ebrima" panose="02000000000000000000" pitchFamily="2" charset="0"/>
                <a:ea typeface="Ebrima" panose="02000000000000000000" pitchFamily="2" charset="0"/>
                <a:cs typeface="Ebrima" panose="02000000000000000000" pitchFamily="2" charset="0"/>
              </a:rPr>
              <a:t>Jobs and economy: agriculture, fishing, logging, etc. </a:t>
            </a:r>
          </a:p>
          <a:p>
            <a:pPr marL="342900" indent="-342900">
              <a:buFont typeface="Arial" panose="020B0604020202020204" pitchFamily="34" charset="0"/>
              <a:buChar char="•"/>
            </a:pPr>
            <a:r>
              <a:rPr lang="en-US" sz="2000" dirty="0">
                <a:latin typeface="Ebrima" panose="02000000000000000000" pitchFamily="2" charset="0"/>
                <a:ea typeface="Ebrima" panose="02000000000000000000" pitchFamily="2" charset="0"/>
                <a:cs typeface="Ebrima" panose="02000000000000000000" pitchFamily="2" charset="0"/>
              </a:rPr>
              <a:t>Recreation: hunting, fishing birding, hiking, etc. </a:t>
            </a:r>
          </a:p>
          <a:p>
            <a:pPr marL="342900" indent="-342900">
              <a:buFont typeface="Arial" panose="020B0604020202020204" pitchFamily="34" charset="0"/>
              <a:buChar char="•"/>
            </a:pPr>
            <a:r>
              <a:rPr lang="en-US" sz="2000" dirty="0">
                <a:latin typeface="Ebrima" panose="02000000000000000000" pitchFamily="2" charset="0"/>
                <a:ea typeface="Ebrima" panose="02000000000000000000" pitchFamily="2" charset="0"/>
                <a:cs typeface="Ebrima" panose="02000000000000000000" pitchFamily="2" charset="0"/>
              </a:rPr>
              <a:t>Medicines: Pacific Yew has anti-cancer properties that are used in treating ovarian cancer.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down)">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wipe(down)">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wipe(down)">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0E46A62-EA32-46B9-86B5-71B0F40579B8}"/>
              </a:ext>
            </a:extLst>
          </p:cNvPr>
          <p:cNvSpPr>
            <a:spLocks noGrp="1"/>
          </p:cNvSpPr>
          <p:nvPr>
            <p:ph idx="1"/>
          </p:nvPr>
        </p:nvSpPr>
        <p:spPr>
          <a:xfrm>
            <a:off x="228600" y="611267"/>
            <a:ext cx="8229600" cy="972445"/>
          </a:xfrm>
        </p:spPr>
        <p:txBody>
          <a:bodyPr>
            <a:normAutofit/>
          </a:bodyPr>
          <a:lstStyle/>
          <a:p>
            <a:r>
              <a:rPr lang="en-US" sz="2500" b="1" dirty="0"/>
              <a:t>The threats they face vary:</a:t>
            </a:r>
          </a:p>
        </p:txBody>
      </p:sp>
      <p:sp>
        <p:nvSpPr>
          <p:cNvPr id="8" name="Title 7">
            <a:extLst>
              <a:ext uri="{FF2B5EF4-FFF2-40B4-BE49-F238E27FC236}">
                <a16:creationId xmlns:a16="http://schemas.microsoft.com/office/drawing/2014/main" id="{439CC673-00A3-4B85-8D2B-8D4C0692EEB4}"/>
              </a:ext>
            </a:extLst>
          </p:cNvPr>
          <p:cNvSpPr>
            <a:spLocks noGrp="1"/>
          </p:cNvSpPr>
          <p:nvPr>
            <p:ph type="title"/>
          </p:nvPr>
        </p:nvSpPr>
        <p:spPr>
          <a:xfrm>
            <a:off x="228600" y="422839"/>
            <a:ext cx="9244815" cy="369333"/>
          </a:xfrm>
        </p:spPr>
        <p:txBody>
          <a:bodyPr>
            <a:noAutofit/>
          </a:bodyPr>
          <a:lstStyle/>
          <a:p>
            <a:r>
              <a:rPr lang="en-US" sz="3500" dirty="0"/>
              <a:t>Globally, species have declined 68%*</a:t>
            </a:r>
            <a:br>
              <a:rPr lang="en-US" sz="3500" dirty="0"/>
            </a:br>
            <a:endParaRPr lang="en-US" sz="3500" dirty="0"/>
          </a:p>
        </p:txBody>
      </p:sp>
      <p:pic>
        <p:nvPicPr>
          <p:cNvPr id="10" name="Picture 9">
            <a:extLst>
              <a:ext uri="{FF2B5EF4-FFF2-40B4-BE49-F238E27FC236}">
                <a16:creationId xmlns:a16="http://schemas.microsoft.com/office/drawing/2014/main" id="{58673433-E3AC-4F96-A738-F8A1E65043A4}"/>
              </a:ext>
            </a:extLst>
          </p:cNvPr>
          <p:cNvPicPr>
            <a:picLocks noChangeAspect="1"/>
          </p:cNvPicPr>
          <p:nvPr/>
        </p:nvPicPr>
        <p:blipFill rotWithShape="1">
          <a:blip r:embed="rId3">
            <a:extLst>
              <a:ext uri="{28A0092B-C50C-407E-A947-70E740481C1C}">
                <a14:useLocalDpi xmlns:a14="http://schemas.microsoft.com/office/drawing/2010/main" val="0"/>
              </a:ext>
            </a:extLst>
          </a:blip>
          <a:srcRect l="22587" t="30293" r="28036" b="23426"/>
          <a:stretch/>
        </p:blipFill>
        <p:spPr>
          <a:xfrm>
            <a:off x="6124682" y="1558357"/>
            <a:ext cx="2676418" cy="1880859"/>
          </a:xfrm>
          <a:prstGeom prst="rect">
            <a:avLst/>
          </a:prstGeom>
          <a:ln>
            <a:solidFill>
              <a:schemeClr val="tx1"/>
            </a:solidFill>
          </a:ln>
        </p:spPr>
      </p:pic>
      <p:pic>
        <p:nvPicPr>
          <p:cNvPr id="12" name="Picture 11">
            <a:extLst>
              <a:ext uri="{FF2B5EF4-FFF2-40B4-BE49-F238E27FC236}">
                <a16:creationId xmlns:a16="http://schemas.microsoft.com/office/drawing/2014/main" id="{5A934302-C1E5-446C-B78F-9DF9CCEA7E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04472" y="1592925"/>
            <a:ext cx="2304722" cy="1868064"/>
          </a:xfrm>
          <a:prstGeom prst="rect">
            <a:avLst/>
          </a:prstGeom>
          <a:ln>
            <a:solidFill>
              <a:schemeClr val="tx1"/>
            </a:solidFill>
          </a:ln>
        </p:spPr>
      </p:pic>
      <p:pic>
        <p:nvPicPr>
          <p:cNvPr id="14" name="Picture 13">
            <a:extLst>
              <a:ext uri="{FF2B5EF4-FFF2-40B4-BE49-F238E27FC236}">
                <a16:creationId xmlns:a16="http://schemas.microsoft.com/office/drawing/2014/main" id="{AD3A1DA8-7599-45D2-8482-9184D952B1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158" b="12035"/>
          <a:stretch/>
        </p:blipFill>
        <p:spPr>
          <a:xfrm>
            <a:off x="2957402" y="1580130"/>
            <a:ext cx="2857500" cy="1880859"/>
          </a:xfrm>
          <a:prstGeom prst="rect">
            <a:avLst/>
          </a:prstGeom>
          <a:ln>
            <a:solidFill>
              <a:schemeClr val="tx1"/>
            </a:solidFill>
          </a:ln>
        </p:spPr>
      </p:pic>
      <p:pic>
        <p:nvPicPr>
          <p:cNvPr id="16" name="Picture 15">
            <a:extLst>
              <a:ext uri="{FF2B5EF4-FFF2-40B4-BE49-F238E27FC236}">
                <a16:creationId xmlns:a16="http://schemas.microsoft.com/office/drawing/2014/main" id="{6AC88296-60A9-41D4-B49A-DBFFF9B1AB1B}"/>
              </a:ext>
            </a:extLst>
          </p:cNvPr>
          <p:cNvPicPr>
            <a:picLocks noChangeAspect="1"/>
          </p:cNvPicPr>
          <p:nvPr/>
        </p:nvPicPr>
        <p:blipFill rotWithShape="1">
          <a:blip r:embed="rId6">
            <a:extLst>
              <a:ext uri="{28A0092B-C50C-407E-A947-70E740481C1C}">
                <a14:useLocalDpi xmlns:a14="http://schemas.microsoft.com/office/drawing/2010/main" val="0"/>
              </a:ext>
            </a:extLst>
          </a:blip>
          <a:srcRect l="39943" t="47023" r="9057" b="9644"/>
          <a:stretch/>
        </p:blipFill>
        <p:spPr>
          <a:xfrm>
            <a:off x="1613388" y="3784299"/>
            <a:ext cx="2444262" cy="2118360"/>
          </a:xfrm>
          <a:prstGeom prst="rect">
            <a:avLst/>
          </a:prstGeom>
          <a:ln>
            <a:solidFill>
              <a:schemeClr val="tx1"/>
            </a:solidFill>
          </a:ln>
        </p:spPr>
      </p:pic>
      <p:pic>
        <p:nvPicPr>
          <p:cNvPr id="18" name="Picture 17">
            <a:extLst>
              <a:ext uri="{FF2B5EF4-FFF2-40B4-BE49-F238E27FC236}">
                <a16:creationId xmlns:a16="http://schemas.microsoft.com/office/drawing/2014/main" id="{8F060128-AA63-431E-A9B6-F960545F8525}"/>
              </a:ext>
            </a:extLst>
          </p:cNvPr>
          <p:cNvPicPr>
            <a:picLocks noChangeAspect="1"/>
          </p:cNvPicPr>
          <p:nvPr/>
        </p:nvPicPr>
        <p:blipFill rotWithShape="1">
          <a:blip r:embed="rId7">
            <a:extLst>
              <a:ext uri="{28A0092B-C50C-407E-A947-70E740481C1C}">
                <a14:useLocalDpi xmlns:a14="http://schemas.microsoft.com/office/drawing/2010/main" val="0"/>
              </a:ext>
            </a:extLst>
          </a:blip>
          <a:srcRect l="20303" r="40947" b="12432"/>
          <a:stretch/>
        </p:blipFill>
        <p:spPr>
          <a:xfrm>
            <a:off x="5344978" y="3784299"/>
            <a:ext cx="2743200" cy="2103278"/>
          </a:xfrm>
          <a:prstGeom prst="rect">
            <a:avLst/>
          </a:prstGeom>
          <a:ln>
            <a:solidFill>
              <a:schemeClr val="tx1"/>
            </a:solidFill>
          </a:ln>
        </p:spPr>
      </p:pic>
      <p:sp>
        <p:nvSpPr>
          <p:cNvPr id="19" name="TextBox 18">
            <a:extLst>
              <a:ext uri="{FF2B5EF4-FFF2-40B4-BE49-F238E27FC236}">
                <a16:creationId xmlns:a16="http://schemas.microsoft.com/office/drawing/2014/main" id="{737EDA78-00A4-4042-B947-C792A6F94278}"/>
              </a:ext>
            </a:extLst>
          </p:cNvPr>
          <p:cNvSpPr txBox="1"/>
          <p:nvPr/>
        </p:nvSpPr>
        <p:spPr>
          <a:xfrm>
            <a:off x="2171700" y="5925736"/>
            <a:ext cx="1771650" cy="323165"/>
          </a:xfrm>
          <a:prstGeom prst="rect">
            <a:avLst/>
          </a:prstGeom>
          <a:noFill/>
        </p:spPr>
        <p:txBody>
          <a:bodyPr wrap="square" rtlCol="0">
            <a:spAutoFit/>
          </a:bodyPr>
          <a:lstStyle/>
          <a:p>
            <a:r>
              <a:rPr lang="en-US" sz="1500" b="1" dirty="0">
                <a:latin typeface="Ebrima" panose="02000000000000000000" pitchFamily="2" charset="0"/>
                <a:ea typeface="Ebrima" panose="02000000000000000000" pitchFamily="2" charset="0"/>
                <a:cs typeface="Ebrima" panose="02000000000000000000" pitchFamily="2" charset="0"/>
              </a:rPr>
              <a:t>Habitat loss</a:t>
            </a:r>
          </a:p>
        </p:txBody>
      </p:sp>
      <p:sp>
        <p:nvSpPr>
          <p:cNvPr id="20" name="Rectangle 19">
            <a:extLst>
              <a:ext uri="{FF2B5EF4-FFF2-40B4-BE49-F238E27FC236}">
                <a16:creationId xmlns:a16="http://schemas.microsoft.com/office/drawing/2014/main" id="{E18A97DA-415C-4FFE-9EB1-99EDDB282806}"/>
              </a:ext>
            </a:extLst>
          </p:cNvPr>
          <p:cNvSpPr/>
          <p:nvPr/>
        </p:nvSpPr>
        <p:spPr>
          <a:xfrm>
            <a:off x="5814902" y="5898336"/>
            <a:ext cx="1919115" cy="369332"/>
          </a:xfrm>
          <a:prstGeom prst="rect">
            <a:avLst/>
          </a:prstGeom>
        </p:spPr>
        <p:txBody>
          <a:bodyPr wrap="none">
            <a:spAutoFit/>
          </a:bodyPr>
          <a:lstStyle/>
          <a:p>
            <a:r>
              <a:rPr lang="en-US" b="1" dirty="0">
                <a:latin typeface="Ebrima" panose="02000000000000000000" pitchFamily="2" charset="0"/>
                <a:ea typeface="Ebrima" panose="02000000000000000000" pitchFamily="2" charset="0"/>
                <a:cs typeface="Ebrima" panose="02000000000000000000" pitchFamily="2" charset="0"/>
              </a:rPr>
              <a:t>Climate change </a:t>
            </a:r>
          </a:p>
        </p:txBody>
      </p:sp>
      <p:sp>
        <p:nvSpPr>
          <p:cNvPr id="21" name="Rectangle 20">
            <a:extLst>
              <a:ext uri="{FF2B5EF4-FFF2-40B4-BE49-F238E27FC236}">
                <a16:creationId xmlns:a16="http://schemas.microsoft.com/office/drawing/2014/main" id="{3FFB25E1-FF64-4AFD-8A1F-2619CA906C71}"/>
              </a:ext>
            </a:extLst>
          </p:cNvPr>
          <p:cNvSpPr/>
          <p:nvPr/>
        </p:nvSpPr>
        <p:spPr>
          <a:xfrm>
            <a:off x="3353599" y="1141004"/>
            <a:ext cx="2018501" cy="369332"/>
          </a:xfrm>
          <a:prstGeom prst="rect">
            <a:avLst/>
          </a:prstGeom>
        </p:spPr>
        <p:txBody>
          <a:bodyPr wrap="none">
            <a:spAutoFit/>
          </a:bodyPr>
          <a:lstStyle/>
          <a:p>
            <a:r>
              <a:rPr lang="en-US" b="1" dirty="0">
                <a:latin typeface="Ebrima" panose="02000000000000000000" pitchFamily="2" charset="0"/>
                <a:ea typeface="Ebrima" panose="02000000000000000000" pitchFamily="2" charset="0"/>
                <a:cs typeface="Ebrima" panose="02000000000000000000" pitchFamily="2" charset="0"/>
              </a:rPr>
              <a:t>Overexploitation</a:t>
            </a:r>
          </a:p>
        </p:txBody>
      </p:sp>
      <p:sp>
        <p:nvSpPr>
          <p:cNvPr id="22" name="Rectangle 21">
            <a:extLst>
              <a:ext uri="{FF2B5EF4-FFF2-40B4-BE49-F238E27FC236}">
                <a16:creationId xmlns:a16="http://schemas.microsoft.com/office/drawing/2014/main" id="{485B978A-0CD0-4A31-81E8-8B4D2868D0EB}"/>
              </a:ext>
            </a:extLst>
          </p:cNvPr>
          <p:cNvSpPr/>
          <p:nvPr/>
        </p:nvSpPr>
        <p:spPr>
          <a:xfrm>
            <a:off x="6914459" y="1087330"/>
            <a:ext cx="1173719" cy="369332"/>
          </a:xfrm>
          <a:prstGeom prst="rect">
            <a:avLst/>
          </a:prstGeom>
        </p:spPr>
        <p:txBody>
          <a:bodyPr wrap="none">
            <a:spAutoFit/>
          </a:bodyPr>
          <a:lstStyle/>
          <a:p>
            <a:r>
              <a:rPr lang="en-US" b="1" dirty="0">
                <a:latin typeface="Ebrima" panose="02000000000000000000" pitchFamily="2" charset="0"/>
                <a:ea typeface="Ebrima" panose="02000000000000000000" pitchFamily="2" charset="0"/>
                <a:cs typeface="Ebrima" panose="02000000000000000000" pitchFamily="2" charset="0"/>
              </a:rPr>
              <a:t>Pollution</a:t>
            </a:r>
          </a:p>
        </p:txBody>
      </p:sp>
      <p:sp>
        <p:nvSpPr>
          <p:cNvPr id="23" name="Rectangle 22">
            <a:extLst>
              <a:ext uri="{FF2B5EF4-FFF2-40B4-BE49-F238E27FC236}">
                <a16:creationId xmlns:a16="http://schemas.microsoft.com/office/drawing/2014/main" id="{B0729D13-7AB1-414F-8533-0E93440CA9C5}"/>
              </a:ext>
            </a:extLst>
          </p:cNvPr>
          <p:cNvSpPr/>
          <p:nvPr/>
        </p:nvSpPr>
        <p:spPr>
          <a:xfrm>
            <a:off x="342900" y="1189025"/>
            <a:ext cx="1927131" cy="369332"/>
          </a:xfrm>
          <a:prstGeom prst="rect">
            <a:avLst/>
          </a:prstGeom>
        </p:spPr>
        <p:txBody>
          <a:bodyPr wrap="none">
            <a:spAutoFit/>
          </a:bodyPr>
          <a:lstStyle/>
          <a:p>
            <a:r>
              <a:rPr lang="en-US" b="1" dirty="0">
                <a:latin typeface="Ebrima" panose="02000000000000000000" pitchFamily="2" charset="0"/>
                <a:ea typeface="Ebrima" panose="02000000000000000000" pitchFamily="2" charset="0"/>
                <a:cs typeface="Ebrima" panose="02000000000000000000" pitchFamily="2" charset="0"/>
              </a:rPr>
              <a:t>Invasive Species</a:t>
            </a:r>
          </a:p>
        </p:txBody>
      </p:sp>
      <p:sp>
        <p:nvSpPr>
          <p:cNvPr id="24" name="TextBox 23">
            <a:extLst>
              <a:ext uri="{FF2B5EF4-FFF2-40B4-BE49-F238E27FC236}">
                <a16:creationId xmlns:a16="http://schemas.microsoft.com/office/drawing/2014/main" id="{10057FF5-2167-4679-9CFC-2A034F9A2573}"/>
              </a:ext>
            </a:extLst>
          </p:cNvPr>
          <p:cNvSpPr txBox="1"/>
          <p:nvPr/>
        </p:nvSpPr>
        <p:spPr>
          <a:xfrm>
            <a:off x="5379163" y="6572250"/>
            <a:ext cx="3764837" cy="246221"/>
          </a:xfrm>
          <a:prstGeom prst="rect">
            <a:avLst/>
          </a:prstGeom>
          <a:noFill/>
        </p:spPr>
        <p:txBody>
          <a:bodyPr wrap="square" rtlCol="0">
            <a:spAutoFit/>
          </a:bodyPr>
          <a:lstStyle/>
          <a:p>
            <a:r>
              <a:rPr lang="en-US" sz="1000" i="1" dirty="0"/>
              <a:t>*According to World Wildlife Fund’s 2020 State of Wildlife Report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8"/>
          <p:cNvSpPr txBox="1">
            <a:spLocks noChangeArrowheads="1"/>
          </p:cNvSpPr>
          <p:nvPr/>
        </p:nvSpPr>
        <p:spPr bwMode="auto">
          <a:xfrm>
            <a:off x="1366252" y="457200"/>
            <a:ext cx="7162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000" b="1" i="1" dirty="0">
                <a:solidFill>
                  <a:schemeClr val="accent1">
                    <a:lumMod val="50000"/>
                  </a:schemeClr>
                </a:solidFill>
                <a:latin typeface="Rockwell" panose="02060603020205020403" pitchFamily="18" charset="0"/>
              </a:rPr>
              <a:t>earth is heating up</a:t>
            </a:r>
          </a:p>
          <a:p>
            <a:pPr algn="ctr" eaLnBrk="1" hangingPunct="1">
              <a:spcBef>
                <a:spcPct val="0"/>
              </a:spcBef>
              <a:buFontTx/>
              <a:buNone/>
            </a:pPr>
            <a:r>
              <a:rPr lang="en-US" altLang="en-US" sz="4000" b="1" i="1" dirty="0">
                <a:solidFill>
                  <a:schemeClr val="accent1">
                    <a:lumMod val="50000"/>
                  </a:schemeClr>
                </a:solidFill>
                <a:latin typeface="Rockwell" panose="02060603020205020403" pitchFamily="18" charset="0"/>
              </a:rPr>
              <a:t>fish and wildlife in trouble</a:t>
            </a:r>
          </a:p>
          <a:p>
            <a:pPr algn="ctr" eaLnBrk="1" hangingPunct="1">
              <a:spcBef>
                <a:spcPct val="0"/>
              </a:spcBef>
              <a:buFontTx/>
              <a:buNone/>
            </a:pPr>
            <a:r>
              <a:rPr lang="en-US" altLang="en-US" sz="4000" b="1" i="1" dirty="0">
                <a:solidFill>
                  <a:schemeClr val="accent1">
                    <a:lumMod val="50000"/>
                  </a:schemeClr>
                </a:solidFill>
                <a:latin typeface="Rockwell" panose="02060603020205020403" pitchFamily="18" charset="0"/>
              </a:rPr>
              <a:t>got to do something</a:t>
            </a:r>
          </a:p>
        </p:txBody>
      </p:sp>
      <p:sp>
        <p:nvSpPr>
          <p:cNvPr id="2" name="TextBox 1"/>
          <p:cNvSpPr txBox="1"/>
          <p:nvPr/>
        </p:nvSpPr>
        <p:spPr>
          <a:xfrm>
            <a:off x="1485900" y="768650"/>
            <a:ext cx="6484938" cy="1938992"/>
          </a:xfrm>
          <a:prstGeom prst="rect">
            <a:avLst/>
          </a:prstGeom>
          <a:noFill/>
        </p:spPr>
        <p:txBody>
          <a:bodyPr wrap="square">
            <a:spAutoFit/>
          </a:bodyPr>
          <a:lstStyle/>
          <a:p>
            <a:pPr algn="ctr">
              <a:defRPr/>
            </a:pPr>
            <a:r>
              <a:rPr lang="en-US" sz="4000" b="1" dirty="0">
                <a:solidFill>
                  <a:schemeClr val="accent1">
                    <a:lumMod val="50000"/>
                  </a:schemeClr>
                </a:solidFill>
                <a:latin typeface="Rockwell" panose="02060603020205020403" pitchFamily="18" charset="0"/>
                <a:cs typeface="Arial" charset="0"/>
              </a:rPr>
              <a:t>Impacts to Species and Habitat from Climate Change </a:t>
            </a:r>
          </a:p>
        </p:txBody>
      </p:sp>
      <p:grpSp>
        <p:nvGrpSpPr>
          <p:cNvPr id="40965" name="Group 2"/>
          <p:cNvGrpSpPr>
            <a:grpSpLocks/>
          </p:cNvGrpSpPr>
          <p:nvPr/>
        </p:nvGrpSpPr>
        <p:grpSpPr bwMode="auto">
          <a:xfrm>
            <a:off x="573088" y="3021333"/>
            <a:ext cx="7664450" cy="1966913"/>
            <a:chOff x="572445" y="3200400"/>
            <a:chExt cx="7665093" cy="1966913"/>
          </a:xfrm>
        </p:grpSpPr>
        <p:pic>
          <p:nvPicPr>
            <p:cNvPr id="40966" name="Picture 2"/>
            <p:cNvPicPr>
              <a:picLocks noChangeAspect="1" noChangeArrowheads="1"/>
            </p:cNvPicPr>
            <p:nvPr/>
          </p:nvPicPr>
          <p:blipFill>
            <a:blip r:embed="rId3">
              <a:extLst>
                <a:ext uri="{28A0092B-C50C-407E-A947-70E740481C1C}">
                  <a14:useLocalDpi xmlns:a14="http://schemas.microsoft.com/office/drawing/2010/main" val="0"/>
                </a:ext>
              </a:extLst>
            </a:blip>
            <a:srcRect r="14430" b="14430"/>
            <a:stretch>
              <a:fillRect/>
            </a:stretch>
          </p:blipFill>
          <p:spPr bwMode="auto">
            <a:xfrm>
              <a:off x="572445" y="3203575"/>
              <a:ext cx="3090473" cy="1963738"/>
            </a:xfrm>
            <a:prstGeom prst="rect">
              <a:avLst/>
            </a:prstGeom>
            <a:noFill/>
            <a:ln w="222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7" name="Picture 2" descr="C:\Users\satocls\Desktop\PHOTOS FOR LYNN\Fish\sockeye pair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200400"/>
              <a:ext cx="2827338" cy="1962150"/>
            </a:xfrm>
            <a:prstGeom prst="rect">
              <a:avLst/>
            </a:prstGeom>
            <a:noFill/>
            <a:ln w="222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0968" name="Picture 5" descr="C:\Users\satocls\Desktop\PHOTOS FOR LYNN\Mammals\Black-tailed-JackF3_GregLasle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6663" y="3203575"/>
              <a:ext cx="1481137" cy="1960563"/>
            </a:xfrm>
            <a:prstGeom prst="rect">
              <a:avLst/>
            </a:prstGeom>
            <a:noFill/>
            <a:ln w="222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97021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511" y="163410"/>
            <a:ext cx="8868889" cy="944562"/>
          </a:xfrm>
        </p:spPr>
        <p:txBody>
          <a:bodyPr>
            <a:normAutofit fontScale="90000"/>
          </a:bodyPr>
          <a:lstStyle/>
          <a:p>
            <a:r>
              <a:rPr lang="en-US" sz="3600" dirty="0">
                <a:solidFill>
                  <a:schemeClr val="bg1"/>
                </a:solidFill>
                <a:latin typeface="+mn-lt"/>
              </a:rPr>
              <a:t>Question is no longer </a:t>
            </a:r>
            <a:r>
              <a:rPr lang="en-US" sz="3600" i="1" dirty="0">
                <a:solidFill>
                  <a:schemeClr val="bg1"/>
                </a:solidFill>
                <a:latin typeface="+mn-lt"/>
              </a:rPr>
              <a:t>if</a:t>
            </a:r>
            <a:r>
              <a:rPr lang="en-US" sz="3600" dirty="0">
                <a:solidFill>
                  <a:schemeClr val="bg1"/>
                </a:solidFill>
                <a:latin typeface="+mn-lt"/>
              </a:rPr>
              <a:t> climate changes, </a:t>
            </a:r>
            <a:br>
              <a:rPr lang="en-US" sz="3600" dirty="0">
                <a:solidFill>
                  <a:schemeClr val="bg1"/>
                </a:solidFill>
                <a:latin typeface="+mn-lt"/>
              </a:rPr>
            </a:br>
            <a:r>
              <a:rPr lang="en-US" sz="3600" dirty="0">
                <a:solidFill>
                  <a:schemeClr val="bg1"/>
                </a:solidFill>
                <a:latin typeface="+mn-lt"/>
              </a:rPr>
              <a:t>but how fast and how much</a:t>
            </a:r>
          </a:p>
        </p:txBody>
      </p:sp>
      <p:grpSp>
        <p:nvGrpSpPr>
          <p:cNvPr id="8" name="Group 7"/>
          <p:cNvGrpSpPr/>
          <p:nvPr/>
        </p:nvGrpSpPr>
        <p:grpSpPr>
          <a:xfrm>
            <a:off x="0" y="6158754"/>
            <a:ext cx="9143999" cy="699246"/>
            <a:chOff x="0" y="6158754"/>
            <a:chExt cx="9143999" cy="699246"/>
          </a:xfrm>
        </p:grpSpPr>
        <p:sp>
          <p:nvSpPr>
            <p:cNvPr id="9" name="Rectangle 8"/>
            <p:cNvSpPr/>
            <p:nvPr/>
          </p:nvSpPr>
          <p:spPr bwMode="auto">
            <a:xfrm>
              <a:off x="13854" y="6172200"/>
              <a:ext cx="9130145" cy="685800"/>
            </a:xfrm>
            <a:prstGeom prst="rect">
              <a:avLst/>
            </a:prstGeom>
            <a:solidFill>
              <a:srgbClr val="004B8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101917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a:ea typeface="ＭＳ Ｐゴシック"/>
                <a:cs typeface="+mn-cs"/>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89804"/>
            <a:stretch/>
          </p:blipFill>
          <p:spPr>
            <a:xfrm>
              <a:off x="0" y="6158754"/>
              <a:ext cx="9067800" cy="699246"/>
            </a:xfrm>
            <a:prstGeom prst="rect">
              <a:avLst/>
            </a:prstGeom>
          </p:spPr>
        </p:pic>
      </p:grpSp>
      <p:sp>
        <p:nvSpPr>
          <p:cNvPr id="28" name="Rectangle 27"/>
          <p:cNvSpPr/>
          <p:nvPr/>
        </p:nvSpPr>
        <p:spPr bwMode="auto">
          <a:xfrm>
            <a:off x="0" y="1361058"/>
            <a:ext cx="9143999" cy="5496942"/>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2" name="Rectangle 11"/>
          <p:cNvSpPr/>
          <p:nvPr/>
        </p:nvSpPr>
        <p:spPr>
          <a:xfrm>
            <a:off x="6553200" y="6493940"/>
            <a:ext cx="2362200"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ＭＳ Ｐゴシック"/>
                <a:cs typeface="+mn-cs"/>
              </a:rPr>
              <a:t>National Climate Assessment, 2017</a:t>
            </a:r>
          </a:p>
        </p:txBody>
      </p:sp>
      <p:grpSp>
        <p:nvGrpSpPr>
          <p:cNvPr id="31" name="Group 30"/>
          <p:cNvGrpSpPr/>
          <p:nvPr/>
        </p:nvGrpSpPr>
        <p:grpSpPr>
          <a:xfrm>
            <a:off x="5969836" y="2375545"/>
            <a:ext cx="1179111" cy="2044055"/>
            <a:chOff x="5969836" y="2375545"/>
            <a:chExt cx="1179111" cy="2044055"/>
          </a:xfrm>
        </p:grpSpPr>
        <p:cxnSp>
          <p:nvCxnSpPr>
            <p:cNvPr id="18" name="Straight Arrow Connector 17"/>
            <p:cNvCxnSpPr>
              <a:cxnSpLocks noChangeShapeType="1"/>
            </p:cNvCxnSpPr>
            <p:nvPr/>
          </p:nvCxnSpPr>
          <p:spPr bwMode="auto">
            <a:xfrm flipH="1" flipV="1">
              <a:off x="5969836" y="2375545"/>
              <a:ext cx="665431" cy="1040249"/>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9" name="Straight Arrow Connector 18"/>
            <p:cNvCxnSpPr>
              <a:cxnSpLocks noChangeShapeType="1"/>
            </p:cNvCxnSpPr>
            <p:nvPr/>
          </p:nvCxnSpPr>
          <p:spPr bwMode="auto">
            <a:xfrm flipH="1">
              <a:off x="5979231" y="3421888"/>
              <a:ext cx="656035" cy="997712"/>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0" name="TextBox 14"/>
            <p:cNvSpPr txBox="1">
              <a:spLocks noChangeArrowheads="1"/>
            </p:cNvSpPr>
            <p:nvPr/>
          </p:nvSpPr>
          <p:spPr bwMode="auto">
            <a:xfrm>
              <a:off x="6717805" y="3132250"/>
              <a:ext cx="431142" cy="866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charset="0"/>
                  <a:ea typeface="ＭＳ Ｐゴシック" charset="0"/>
                  <a:cs typeface="Arial" charset="0"/>
                </a:rPr>
                <a:t>?</a:t>
              </a:r>
            </a:p>
          </p:txBody>
        </p:sp>
      </p:grpSp>
      <p:sp>
        <p:nvSpPr>
          <p:cNvPr id="22" name="TextBox 21"/>
          <p:cNvSpPr txBox="1"/>
          <p:nvPr/>
        </p:nvSpPr>
        <p:spPr>
          <a:xfrm>
            <a:off x="6382925" y="1623830"/>
            <a:ext cx="262084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444A56"/>
                </a:solidFill>
                <a:effectLst/>
                <a:uLnTx/>
                <a:uFillTx/>
                <a:latin typeface="Arial"/>
                <a:ea typeface="ＭＳ Ｐゴシック"/>
                <a:cs typeface="+mn-cs"/>
              </a:rPr>
              <a:t>All scenarios indicate warming in the 21</a:t>
            </a:r>
            <a:r>
              <a:rPr kumimoji="0" lang="en-US" sz="2200" b="0" i="0" u="none" strike="noStrike" kern="1200" cap="none" spc="0" normalizeH="0" baseline="30000" noProof="0" dirty="0">
                <a:ln>
                  <a:noFill/>
                </a:ln>
                <a:solidFill>
                  <a:srgbClr val="444A56"/>
                </a:solidFill>
                <a:effectLst/>
                <a:uLnTx/>
                <a:uFillTx/>
                <a:latin typeface="Arial"/>
                <a:ea typeface="ＭＳ Ｐゴシック"/>
                <a:cs typeface="+mn-cs"/>
              </a:rPr>
              <a:t>st</a:t>
            </a:r>
            <a:r>
              <a:rPr kumimoji="0" lang="en-US" sz="2200" b="0" i="0" u="none" strike="noStrike" kern="1200" cap="none" spc="0" normalizeH="0" baseline="0" noProof="0" dirty="0">
                <a:ln>
                  <a:noFill/>
                </a:ln>
                <a:solidFill>
                  <a:srgbClr val="444A56"/>
                </a:solidFill>
                <a:effectLst/>
                <a:uLnTx/>
                <a:uFillTx/>
                <a:latin typeface="Arial"/>
                <a:ea typeface="ＭＳ Ｐゴシック"/>
                <a:cs typeface="+mn-cs"/>
              </a:rPr>
              <a:t> century</a:t>
            </a:r>
          </a:p>
        </p:txBody>
      </p:sp>
      <p:pic>
        <p:nvPicPr>
          <p:cNvPr id="25" name="Picture 2" descr="https://science2017.globalchange.gov/img/styles/es-3-1200@2x.png"/>
          <p:cNvPicPr>
            <a:picLocks noGrp="1" noChangeAspect="1" noChangeArrowheads="1"/>
          </p:cNvPicPr>
          <p:nvPr>
            <p:ph idx="1"/>
          </p:nvPr>
        </p:nvPicPr>
        <p:blipFill rotWithShape="1">
          <a:blip r:embed="rId5" cstate="print">
            <a:extLst>
              <a:ext uri="{28A0092B-C50C-407E-A947-70E740481C1C}">
                <a14:useLocalDpi xmlns:a14="http://schemas.microsoft.com/office/drawing/2010/main" val="0"/>
              </a:ext>
            </a:extLst>
          </a:blip>
          <a:srcRect l="52778" t="12226" r="-265"/>
          <a:stretch/>
        </p:blipFill>
        <p:spPr bwMode="auto">
          <a:xfrm>
            <a:off x="8897" y="1413501"/>
            <a:ext cx="6233796" cy="53578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215659" y="3614320"/>
            <a:ext cx="1128982"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a:ea typeface="ＭＳ Ｐゴシック"/>
                <a:cs typeface="+mn-cs"/>
              </a:rPr>
              <a:t>WA 2015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Arial"/>
                <a:ea typeface="ＭＳ Ｐゴシック"/>
                <a:cs typeface="+mn-cs"/>
                <a:sym typeface="Wingdings"/>
              </a:rPr>
              <a:t>(+3F)</a:t>
            </a:r>
            <a:endParaRPr kumimoji="0" lang="en-US" sz="1600" b="0" i="0" u="none" strike="noStrike" kern="1200" cap="none" spc="0" normalizeH="0" baseline="0" noProof="0" dirty="0">
              <a:ln>
                <a:noFill/>
              </a:ln>
              <a:solidFill>
                <a:srgbClr val="FF0000"/>
              </a:solidFill>
              <a:effectLst/>
              <a:uLnTx/>
              <a:uFillTx/>
              <a:latin typeface="Arial"/>
              <a:ea typeface="ＭＳ Ｐゴシック"/>
              <a:cs typeface="+mn-cs"/>
            </a:endParaRPr>
          </a:p>
        </p:txBody>
      </p:sp>
      <p:cxnSp>
        <p:nvCxnSpPr>
          <p:cNvPr id="24" name="Straight Connector 23"/>
          <p:cNvCxnSpPr/>
          <p:nvPr/>
        </p:nvCxnSpPr>
        <p:spPr bwMode="auto">
          <a:xfrm>
            <a:off x="1074335" y="4295174"/>
            <a:ext cx="3313182" cy="13298"/>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Connector 4"/>
          <p:cNvCxnSpPr/>
          <p:nvPr/>
        </p:nvCxnSpPr>
        <p:spPr bwMode="auto">
          <a:xfrm flipV="1">
            <a:off x="4360143" y="1596196"/>
            <a:ext cx="7951" cy="4621022"/>
          </a:xfrm>
          <a:prstGeom prst="line">
            <a:avLst/>
          </a:prstGeom>
          <a:solidFill>
            <a:schemeClr val="accent1"/>
          </a:solidFill>
          <a:ln w="22225" cap="flat" cmpd="sng" algn="ctr">
            <a:solidFill>
              <a:schemeClr val="bg2">
                <a:lumMod val="10000"/>
              </a:schemeClr>
            </a:solidFill>
            <a:prstDash val="sys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1" name="TextBox 40"/>
          <p:cNvSpPr txBox="1"/>
          <p:nvPr/>
        </p:nvSpPr>
        <p:spPr>
          <a:xfrm>
            <a:off x="6229090" y="4267200"/>
            <a:ext cx="2774677"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ＭＳ Ｐゴシック"/>
                <a:cs typeface="+mn-cs"/>
              </a:rPr>
              <a:t>Annual avg. U.S. temperature has increased</a:t>
            </a:r>
            <a:r>
              <a:rPr kumimoji="0" lang="en-US" sz="1400" b="1" i="0" u="none" strike="noStrike" kern="1200" cap="none" spc="0" normalizeH="0" baseline="0" noProof="0" dirty="0">
                <a:ln>
                  <a:noFill/>
                </a:ln>
                <a:solidFill>
                  <a:srgbClr val="000000"/>
                </a:solidFill>
                <a:effectLst/>
                <a:uLnTx/>
                <a:uFillTx/>
                <a:latin typeface="Arial"/>
                <a:ea typeface="ＭＳ Ｐゴシック"/>
                <a:cs typeface="+mn-cs"/>
              </a:rPr>
              <a:t> 1.8°F </a:t>
            </a:r>
            <a:r>
              <a:rPr kumimoji="0" lang="en-US" sz="1400" b="0" i="0" u="none" strike="noStrike" kern="1200" cap="none" spc="0" normalizeH="0" baseline="0" noProof="0" dirty="0">
                <a:ln>
                  <a:noFill/>
                </a:ln>
                <a:solidFill>
                  <a:srgbClr val="000000"/>
                </a:solidFill>
                <a:effectLst/>
                <a:uLnTx/>
                <a:uFillTx/>
                <a:latin typeface="Arial"/>
                <a:ea typeface="ＭＳ Ｐゴシック"/>
                <a:cs typeface="+mn-cs"/>
              </a:rPr>
              <a:t>from 1901-2016.</a:t>
            </a:r>
          </a:p>
        </p:txBody>
      </p:sp>
      <p:sp>
        <p:nvSpPr>
          <p:cNvPr id="44" name="TextBox 43"/>
          <p:cNvSpPr txBox="1"/>
          <p:nvPr/>
        </p:nvSpPr>
        <p:spPr>
          <a:xfrm>
            <a:off x="6159918" y="5091550"/>
            <a:ext cx="277467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ＭＳ Ｐゴシック"/>
                <a:cs typeface="+mn-cs"/>
              </a:rPr>
              <a:t>Project from 2.5 to </a:t>
            </a:r>
            <a:r>
              <a:rPr kumimoji="0" lang="en-US" sz="1400" b="1" i="0" u="none" strike="noStrike" kern="1200" cap="none" spc="0" normalizeH="0" baseline="0" noProof="0" dirty="0">
                <a:ln>
                  <a:noFill/>
                </a:ln>
                <a:solidFill>
                  <a:srgbClr val="000000"/>
                </a:solidFill>
                <a:effectLst/>
                <a:uLnTx/>
                <a:uFillTx/>
                <a:latin typeface="Arial"/>
                <a:ea typeface="ＭＳ Ｐゴシック"/>
                <a:cs typeface="+mn-cs"/>
              </a:rPr>
              <a:t>11.9</a:t>
            </a:r>
            <a:r>
              <a:rPr kumimoji="0" lang="en-US" sz="1400" b="0" i="0" u="none" strike="noStrike" kern="1200" cap="none" spc="0" normalizeH="0" baseline="0" noProof="0" dirty="0">
                <a:ln>
                  <a:noFill/>
                </a:ln>
                <a:solidFill>
                  <a:srgbClr val="000000"/>
                </a:solidFill>
                <a:effectLst/>
                <a:uLnTx/>
                <a:uFillTx/>
                <a:latin typeface="Arial"/>
                <a:ea typeface="ＭＳ Ｐゴシック"/>
                <a:cs typeface="+mn-cs"/>
              </a:rPr>
              <a:t>°F increase by late century (2071–2100)</a:t>
            </a:r>
          </a:p>
        </p:txBody>
      </p:sp>
      <p:sp>
        <p:nvSpPr>
          <p:cNvPr id="3" name="TextBox 2"/>
          <p:cNvSpPr txBox="1"/>
          <p:nvPr/>
        </p:nvSpPr>
        <p:spPr>
          <a:xfrm>
            <a:off x="3786103" y="5213303"/>
            <a:ext cx="19335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Global 20</a:t>
            </a:r>
            <a:r>
              <a:rPr kumimoji="0" lang="en-US" sz="1200" b="0" i="0" u="none" strike="noStrike" kern="1200" cap="none" spc="0" normalizeH="0" baseline="30000" noProof="0" dirty="0">
                <a:ln>
                  <a:noFill/>
                </a:ln>
                <a:solidFill>
                  <a:srgbClr val="000000"/>
                </a:solidFill>
                <a:effectLst/>
                <a:uLnTx/>
                <a:uFillTx/>
                <a:latin typeface="Arial"/>
                <a:ea typeface="ＭＳ Ｐゴシック"/>
                <a:cs typeface="+mn-cs"/>
              </a:rPr>
              <a:t>th</a:t>
            </a:r>
            <a:r>
              <a:rPr kumimoji="0" lang="en-US" sz="1200" b="0" i="0" u="none" strike="noStrike" kern="1200" cap="none" spc="0" normalizeH="0" baseline="0" noProof="0" dirty="0">
                <a:ln>
                  <a:noFill/>
                </a:ln>
                <a:solidFill>
                  <a:srgbClr val="000000"/>
                </a:solidFill>
                <a:effectLst/>
                <a:uLnTx/>
                <a:uFillTx/>
                <a:latin typeface="Arial"/>
                <a:ea typeface="ＭＳ Ｐゴシック"/>
                <a:cs typeface="+mn-cs"/>
              </a:rPr>
              <a:t> Century mean</a:t>
            </a:r>
          </a:p>
        </p:txBody>
      </p:sp>
      <p:sp>
        <p:nvSpPr>
          <p:cNvPr id="29" name="TextBox 28"/>
          <p:cNvSpPr txBox="1"/>
          <p:nvPr/>
        </p:nvSpPr>
        <p:spPr>
          <a:xfrm>
            <a:off x="46511" y="1343947"/>
            <a:ext cx="9021289" cy="5496942"/>
          </a:xfrm>
          <a:prstGeom prst="rect">
            <a:avLst/>
          </a:prstGeom>
          <a:solidFill>
            <a:schemeClr val="bg1"/>
          </a:solidFill>
        </p:spPr>
        <p:txBody>
          <a:bodyPr wrap="square" rtlCol="0">
            <a:spAutoFit/>
          </a:bodyPr>
          <a:lstStyle/>
          <a:p>
            <a:endParaRPr lang="en-US" dirty="0"/>
          </a:p>
        </p:txBody>
      </p:sp>
      <p:pic>
        <p:nvPicPr>
          <p:cNvPr id="7" name="Graphic 6" descr="Play">
            <a:hlinkClick r:id="rId6"/>
            <a:extLst>
              <a:ext uri="{FF2B5EF4-FFF2-40B4-BE49-F238E27FC236}">
                <a16:creationId xmlns:a16="http://schemas.microsoft.com/office/drawing/2014/main" id="{B04E413A-AC31-4671-83AB-77B0E5C7FD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03707" y="3265258"/>
            <a:ext cx="914400" cy="914400"/>
          </a:xfrm>
          <a:prstGeom prst="rect">
            <a:avLst/>
          </a:prstGeom>
        </p:spPr>
      </p:pic>
    </p:spTree>
    <p:extLst>
      <p:ext uri="{BB962C8B-B14F-4D97-AF65-F5344CB8AC3E}">
        <p14:creationId xmlns:p14="http://schemas.microsoft.com/office/powerpoint/2010/main" val="2096524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id="{6D00F9B6-3CEC-4F99-90CF-955C31653A3D}" vid="{D0005149-ACCB-466C-82B0-59F451B4C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79833A0B4B04438C25ACF1E299B223" ma:contentTypeVersion="7" ma:contentTypeDescription="Create a new document." ma:contentTypeScope="" ma:versionID="6d12caa236200baa84309c5928fa5098">
  <xsd:schema xmlns:xsd="http://www.w3.org/2001/XMLSchema" xmlns:xs="http://www.w3.org/2001/XMLSchema" xmlns:p="http://schemas.microsoft.com/office/2006/metadata/properties" xmlns:ns2="866dbdf0-8bd1-4f93-ab72-906b2cedab70" targetNamespace="http://schemas.microsoft.com/office/2006/metadata/properties" ma:root="true" ma:fieldsID="15abced440da934380291db795da4f8c" ns2:_="">
    <xsd:import namespace="866dbdf0-8bd1-4f93-ab72-906b2cedab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dbdf0-8bd1-4f93-ab72-906b2ceda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B02CE9-C842-4364-B4B7-D0E6570675C7}">
  <ds:schemaRefs>
    <ds:schemaRef ds:uri="http://purl.org/dc/terms/"/>
    <ds:schemaRef ds:uri="http://schemas.openxmlformats.org/package/2006/metadata/core-properties"/>
    <ds:schemaRef ds:uri="http://purl.org/dc/dcmitype/"/>
    <ds:schemaRef ds:uri="13ca7600-3bff-434a-a5d1-dfd04fb39ad7"/>
    <ds:schemaRef ds:uri="http://schemas.microsoft.com/office/2006/documentManagement/types"/>
    <ds:schemaRef ds:uri="http://purl.org/dc/elements/1.1/"/>
    <ds:schemaRef ds:uri="http://schemas.microsoft.com/office/2006/metadata/properties"/>
    <ds:schemaRef ds:uri="http://www.w3.org/XML/1998/namespace"/>
    <ds:schemaRef ds:uri="6697dfbd-1ba5-4f97-98d5-8152b8deaee0"/>
  </ds:schemaRefs>
</ds:datastoreItem>
</file>

<file path=customXml/itemProps2.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3.xml><?xml version="1.0" encoding="utf-8"?>
<ds:datastoreItem xmlns:ds="http://schemas.openxmlformats.org/officeDocument/2006/customXml" ds:itemID="{69F262C6-50E5-49F1-AFFA-438C8F071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6dbdf0-8bd1-4f93-ab72-906b2ceda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547</TotalTime>
  <Words>1074</Words>
  <Application>Microsoft Office PowerPoint</Application>
  <PresentationFormat>On-screen Show (4:3)</PresentationFormat>
  <Paragraphs>117</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Arial,Sans-Serif</vt:lpstr>
      <vt:lpstr>Calibri</vt:lpstr>
      <vt:lpstr>Ebrima</vt:lpstr>
      <vt:lpstr>Roboto Slab</vt:lpstr>
      <vt:lpstr>Rockwell</vt:lpstr>
      <vt:lpstr>Office Theme</vt:lpstr>
      <vt:lpstr>Biodiversity in Washington</vt:lpstr>
      <vt:lpstr>What is biodiversity?</vt:lpstr>
      <vt:lpstr>But is it that simple?</vt:lpstr>
      <vt:lpstr>Levels of biodiversity</vt:lpstr>
      <vt:lpstr>Diversity in Washington </vt:lpstr>
      <vt:lpstr>Why should we care?</vt:lpstr>
      <vt:lpstr>Globally, species have declined 68%* </vt:lpstr>
      <vt:lpstr>PowerPoint Presentation</vt:lpstr>
      <vt:lpstr>Question is no longer if climate changes,  but how fast and how much</vt:lpstr>
      <vt:lpstr>PowerPoint Presentation</vt:lpstr>
      <vt:lpstr>Biodiversity and Climate Change </vt:lpstr>
      <vt:lpstr>Biodiversity and Climate Change </vt:lpstr>
      <vt:lpstr>What can we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in Washington</dc:title>
  <dc:creator>Althauser, Leia J (DFW)</dc:creator>
  <cp:lastModifiedBy>Althauser, Leia J (DFW)</cp:lastModifiedBy>
  <cp:revision>32</cp:revision>
  <dcterms:created xsi:type="dcterms:W3CDTF">2020-11-09T13:47:52Z</dcterms:created>
  <dcterms:modified xsi:type="dcterms:W3CDTF">2020-11-13T16:30:47Z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0x010100D179833A0B4B04438C25ACF1E299B223</vt:lpwstr>
  </property>
</Properties>
</file>