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7" r:id="rId5"/>
  </p:sldMasterIdLst>
  <p:notesMasterIdLst>
    <p:notesMasterId r:id="rId34"/>
  </p:notesMasterIdLst>
  <p:sldIdLst>
    <p:sldId id="335" r:id="rId6"/>
    <p:sldId id="257" r:id="rId7"/>
    <p:sldId id="276" r:id="rId8"/>
    <p:sldId id="264" r:id="rId9"/>
    <p:sldId id="312" r:id="rId10"/>
    <p:sldId id="277" r:id="rId11"/>
    <p:sldId id="278" r:id="rId12"/>
    <p:sldId id="336" r:id="rId13"/>
    <p:sldId id="283" r:id="rId14"/>
    <p:sldId id="348" r:id="rId15"/>
    <p:sldId id="360" r:id="rId16"/>
    <p:sldId id="361" r:id="rId17"/>
    <p:sldId id="362" r:id="rId18"/>
    <p:sldId id="359" r:id="rId19"/>
    <p:sldId id="323" r:id="rId20"/>
    <p:sldId id="287" r:id="rId21"/>
    <p:sldId id="355" r:id="rId22"/>
    <p:sldId id="357" r:id="rId23"/>
    <p:sldId id="351" r:id="rId24"/>
    <p:sldId id="358" r:id="rId25"/>
    <p:sldId id="295" r:id="rId26"/>
    <p:sldId id="331" r:id="rId27"/>
    <p:sldId id="325" r:id="rId28"/>
    <p:sldId id="327" r:id="rId29"/>
    <p:sldId id="326" r:id="rId30"/>
    <p:sldId id="352" r:id="rId31"/>
    <p:sldId id="353" r:id="rId32"/>
    <p:sldId id="35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B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86604" autoAdjust="0"/>
  </p:normalViewPr>
  <p:slideViewPr>
    <p:cSldViewPr snapToGrid="0" snapToObjects="1">
      <p:cViewPr varScale="1">
        <p:scale>
          <a:sx n="99" d="100"/>
          <a:sy n="99" d="100"/>
        </p:scale>
        <p:origin x="1692"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p:scale>
          <a:sx n="100" d="100"/>
          <a:sy n="100" d="100"/>
        </p:scale>
        <p:origin x="1476" y="-3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A3406-FEEB-304B-845F-4A2F08CD8D78}" type="datetimeFigureOut">
              <a:rPr lang="en-US" smtClean="0"/>
              <a:t>11/13/2020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B2302-EE5D-5344-903C-A7539373B652}" type="slidenum">
              <a:rPr lang="en-US" smtClean="0"/>
              <a:t>‹#›</a:t>
            </a:fld>
            <a:endParaRPr lang="en-US"/>
          </a:p>
        </p:txBody>
      </p:sp>
    </p:spTree>
    <p:extLst>
      <p:ext uri="{BB962C8B-B14F-4D97-AF65-F5344CB8AC3E}">
        <p14:creationId xmlns:p14="http://schemas.microsoft.com/office/powerpoint/2010/main" val="760437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9D203-9AA0-6E46-809A-7205ED3F55E6}" type="slidenum">
              <a:rPr lang="en-US" smtClean="0"/>
              <a:pPr/>
              <a:t>1</a:t>
            </a:fld>
            <a:endParaRPr lang="en-US"/>
          </a:p>
        </p:txBody>
      </p:sp>
    </p:spTree>
    <p:extLst>
      <p:ext uri="{BB962C8B-B14F-4D97-AF65-F5344CB8AC3E}">
        <p14:creationId xmlns:p14="http://schemas.microsoft.com/office/powerpoint/2010/main" val="3498905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B2302-EE5D-5344-903C-A7539373B652}" type="slidenum">
              <a:rPr lang="en-US" smtClean="0"/>
              <a:t>10</a:t>
            </a:fld>
            <a:endParaRPr lang="en-US"/>
          </a:p>
        </p:txBody>
      </p:sp>
    </p:spTree>
    <p:extLst>
      <p:ext uri="{BB962C8B-B14F-4D97-AF65-F5344CB8AC3E}">
        <p14:creationId xmlns:p14="http://schemas.microsoft.com/office/powerpoint/2010/main" val="2754440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FB2302-EE5D-5344-903C-A7539373B652}" type="slidenum">
              <a:rPr lang="en-US" smtClean="0"/>
              <a:t>11</a:t>
            </a:fld>
            <a:endParaRPr lang="en-US"/>
          </a:p>
        </p:txBody>
      </p:sp>
    </p:spTree>
    <p:extLst>
      <p:ext uri="{BB962C8B-B14F-4D97-AF65-F5344CB8AC3E}">
        <p14:creationId xmlns:p14="http://schemas.microsoft.com/office/powerpoint/2010/main" val="3427396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FB2302-EE5D-5344-903C-A7539373B652}" type="slidenum">
              <a:rPr lang="en-US" smtClean="0"/>
              <a:t>12</a:t>
            </a:fld>
            <a:endParaRPr lang="en-US"/>
          </a:p>
        </p:txBody>
      </p:sp>
    </p:spTree>
    <p:extLst>
      <p:ext uri="{BB962C8B-B14F-4D97-AF65-F5344CB8AC3E}">
        <p14:creationId xmlns:p14="http://schemas.microsoft.com/office/powerpoint/2010/main" val="1826615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FB2302-EE5D-5344-903C-A7539373B652}" type="slidenum">
              <a:rPr lang="en-US" smtClean="0"/>
              <a:t>13</a:t>
            </a:fld>
            <a:endParaRPr lang="en-US"/>
          </a:p>
        </p:txBody>
      </p:sp>
    </p:spTree>
    <p:extLst>
      <p:ext uri="{BB962C8B-B14F-4D97-AF65-F5344CB8AC3E}">
        <p14:creationId xmlns:p14="http://schemas.microsoft.com/office/powerpoint/2010/main" val="3941892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For salmon</a:t>
            </a:r>
            <a:r>
              <a:rPr lang="en-US" baseline="0" dirty="0"/>
              <a:t> and steelhead: low summer flows, high summer stream temps, scouring of nests/eggs from floods</a:t>
            </a:r>
          </a:p>
        </p:txBody>
      </p:sp>
      <p:sp>
        <p:nvSpPr>
          <p:cNvPr id="4" name="Slide Number Placeholder 3"/>
          <p:cNvSpPr>
            <a:spLocks noGrp="1"/>
          </p:cNvSpPr>
          <p:nvPr>
            <p:ph type="sldNum" sz="quarter" idx="10"/>
          </p:nvPr>
        </p:nvSpPr>
        <p:spPr/>
        <p:txBody>
          <a:bodyPr/>
          <a:lstStyle/>
          <a:p>
            <a:fld id="{91C4F53F-DFAC-E14A-98EE-78752AA669C3}" type="slidenum">
              <a:rPr lang="en-US" smtClean="0"/>
              <a:pPr/>
              <a:t>14</a:t>
            </a:fld>
            <a:endParaRPr lang="en-US"/>
          </a:p>
        </p:txBody>
      </p:sp>
    </p:spTree>
    <p:extLst>
      <p:ext uri="{BB962C8B-B14F-4D97-AF65-F5344CB8AC3E}">
        <p14:creationId xmlns:p14="http://schemas.microsoft.com/office/powerpoint/2010/main" val="3813151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aseline="0" dirty="0">
                <a:latin typeface="Calibri" charset="0"/>
              </a:rPr>
              <a:t>As you compare sensitivity, exposure, and adaptive capacity across different habitat types and species, vulnerability assessments become useful tools by allowing managers to identify what resources are most vulnerable and why; this critical information can then be used to develop adaptation strategies to respond to the challenges of climate change.</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72106A-69EB-6D4C-92FF-7707B4A83EA9}"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058624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underline denotes traits that indicate a species will be more resilient to climate change. Red without the underline denotes traits in which a species will be more vulnerable to climate change. </a:t>
            </a:r>
          </a:p>
          <a:p>
            <a:endParaRPr lang="en-US" dirty="0"/>
          </a:p>
          <a:p>
            <a:r>
              <a:rPr lang="en-US" dirty="0"/>
              <a:t>These are a handful of traits that scientists examine to determine the vulnerability of a species to climate change.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B2302-EE5D-5344-903C-A7539373B6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556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underline denotes traits that indicate a species will be more resilient to climate change. Red without the underline denotes traits in which a species will be more vulnerable to climate change. </a:t>
            </a:r>
          </a:p>
          <a:p>
            <a:endParaRPr lang="en-US" dirty="0"/>
          </a:p>
          <a:p>
            <a:r>
              <a:rPr lang="en-US" dirty="0"/>
              <a:t>These are a handful of traits that scientists examine to determine the vulnerability of a species to climate change.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B2302-EE5D-5344-903C-A7539373B6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889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Preserving biodiversity is an important job for any natural resource manager. By assessing the species who need the most help, scientists and natural resource managers may be able to put more resources to saving the species in need. </a:t>
            </a:r>
          </a:p>
        </p:txBody>
      </p:sp>
      <p:sp>
        <p:nvSpPr>
          <p:cNvPr id="4" name="Slide Number Placeholder 3"/>
          <p:cNvSpPr>
            <a:spLocks noGrp="1"/>
          </p:cNvSpPr>
          <p:nvPr>
            <p:ph type="sldNum" sz="quarter" idx="5"/>
          </p:nvPr>
        </p:nvSpPr>
        <p:spPr/>
        <p:txBody>
          <a:bodyPr/>
          <a:lstStyle/>
          <a:p>
            <a:fld id="{2EFB2302-EE5D-5344-903C-A7539373B652}" type="slidenum">
              <a:rPr lang="en-US" smtClean="0"/>
              <a:t>18</a:t>
            </a:fld>
            <a:endParaRPr lang="en-US"/>
          </a:p>
        </p:txBody>
      </p:sp>
    </p:spTree>
    <p:extLst>
      <p:ext uri="{BB962C8B-B14F-4D97-AF65-F5344CB8AC3E}">
        <p14:creationId xmlns:p14="http://schemas.microsoft.com/office/powerpoint/2010/main" val="2322703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B2302-EE5D-5344-903C-A7539373B652}" type="slidenum">
              <a:rPr lang="en-US" smtClean="0"/>
              <a:t>19</a:t>
            </a:fld>
            <a:endParaRPr lang="en-US"/>
          </a:p>
        </p:txBody>
      </p:sp>
    </p:spTree>
    <p:extLst>
      <p:ext uri="{BB962C8B-B14F-4D97-AF65-F5344CB8AC3E}">
        <p14:creationId xmlns:p14="http://schemas.microsoft.com/office/powerpoint/2010/main" val="65966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Slide Image Placeholder 1"/>
          <p:cNvSpPr>
            <a:spLocks noGrp="1" noRot="1" noChangeAspect="1" noTextEdit="1"/>
          </p:cNvSpPr>
          <p:nvPr>
            <p:ph type="sldImg"/>
          </p:nvPr>
        </p:nvSpPr>
        <p:spPr>
          <a:xfrm>
            <a:off x="1371600" y="1143000"/>
            <a:ext cx="4114800" cy="3086100"/>
          </a:xfrm>
          <a:ln/>
        </p:spPr>
      </p:sp>
      <p:sp>
        <p:nvSpPr>
          <p:cNvPr id="7219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Earlier spring: 2.3 to 5.2 </a:t>
            </a:r>
            <a:r>
              <a:rPr lang="en-US" i="1" dirty="0"/>
              <a:t>days</a:t>
            </a:r>
            <a:r>
              <a:rPr lang="en-US" dirty="0"/>
              <a:t> per decade in the last 30 years</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219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148">
              <a:spcBef>
                <a:spcPct val="30000"/>
              </a:spcBef>
              <a:defRPr sz="1200">
                <a:solidFill>
                  <a:schemeClr val="tx1"/>
                </a:solidFill>
                <a:latin typeface="Arial" panose="020B0604020202020204" pitchFamily="34" charset="0"/>
              </a:defRPr>
            </a:lvl1pPr>
            <a:lvl2pPr marL="735892" indent="-283035" defTabSz="915148">
              <a:spcBef>
                <a:spcPct val="30000"/>
              </a:spcBef>
              <a:defRPr sz="1200">
                <a:solidFill>
                  <a:schemeClr val="tx1"/>
                </a:solidFill>
                <a:latin typeface="Arial" panose="020B0604020202020204" pitchFamily="34" charset="0"/>
              </a:defRPr>
            </a:lvl2pPr>
            <a:lvl3pPr marL="1132142" indent="-226428" defTabSz="915148">
              <a:spcBef>
                <a:spcPct val="30000"/>
              </a:spcBef>
              <a:defRPr sz="1200">
                <a:solidFill>
                  <a:schemeClr val="tx1"/>
                </a:solidFill>
                <a:latin typeface="Arial" panose="020B0604020202020204" pitchFamily="34" charset="0"/>
              </a:defRPr>
            </a:lvl3pPr>
            <a:lvl4pPr marL="1584998" indent="-226428" defTabSz="915148">
              <a:spcBef>
                <a:spcPct val="30000"/>
              </a:spcBef>
              <a:defRPr sz="1200">
                <a:solidFill>
                  <a:schemeClr val="tx1"/>
                </a:solidFill>
                <a:latin typeface="Arial" panose="020B0604020202020204" pitchFamily="34" charset="0"/>
              </a:defRPr>
            </a:lvl4pPr>
            <a:lvl5pPr marL="2037855" indent="-226428" defTabSz="915148">
              <a:spcBef>
                <a:spcPct val="30000"/>
              </a:spcBef>
              <a:defRPr sz="1200">
                <a:solidFill>
                  <a:schemeClr val="tx1"/>
                </a:solidFill>
                <a:latin typeface="Arial" panose="020B0604020202020204" pitchFamily="34" charset="0"/>
              </a:defRPr>
            </a:lvl5pPr>
            <a:lvl6pPr marL="2490711" indent="-226428" defTabSz="915148" eaLnBrk="0" fontAlgn="base" hangingPunct="0">
              <a:spcBef>
                <a:spcPct val="30000"/>
              </a:spcBef>
              <a:spcAft>
                <a:spcPct val="0"/>
              </a:spcAft>
              <a:defRPr sz="1200">
                <a:solidFill>
                  <a:schemeClr val="tx1"/>
                </a:solidFill>
                <a:latin typeface="Arial" panose="020B0604020202020204" pitchFamily="34" charset="0"/>
              </a:defRPr>
            </a:lvl6pPr>
            <a:lvl7pPr marL="2943568" indent="-226428" defTabSz="915148" eaLnBrk="0" fontAlgn="base" hangingPunct="0">
              <a:spcBef>
                <a:spcPct val="30000"/>
              </a:spcBef>
              <a:spcAft>
                <a:spcPct val="0"/>
              </a:spcAft>
              <a:defRPr sz="1200">
                <a:solidFill>
                  <a:schemeClr val="tx1"/>
                </a:solidFill>
                <a:latin typeface="Arial" panose="020B0604020202020204" pitchFamily="34" charset="0"/>
              </a:defRPr>
            </a:lvl7pPr>
            <a:lvl8pPr marL="3396425" indent="-226428" defTabSz="915148" eaLnBrk="0" fontAlgn="base" hangingPunct="0">
              <a:spcBef>
                <a:spcPct val="30000"/>
              </a:spcBef>
              <a:spcAft>
                <a:spcPct val="0"/>
              </a:spcAft>
              <a:defRPr sz="1200">
                <a:solidFill>
                  <a:schemeClr val="tx1"/>
                </a:solidFill>
                <a:latin typeface="Arial" panose="020B0604020202020204" pitchFamily="34" charset="0"/>
              </a:defRPr>
            </a:lvl8pPr>
            <a:lvl9pPr marL="3849281" indent="-226428" defTabSz="91514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460B74-6615-4048-893D-7675DEDA5E02}" type="slidenum">
              <a:rPr lang="en-US" altLang="en-US" smtClean="0">
                <a:solidFill>
                  <a:srgbClr val="000000"/>
                </a:solidFill>
              </a:rPr>
              <a:pPr>
                <a:spcBef>
                  <a:spcPct val="0"/>
                </a:spcBef>
              </a:pPr>
              <a:t>2</a:t>
            </a:fld>
            <a:endParaRPr lang="en-US" altLang="en-US">
              <a:solidFill>
                <a:srgbClr val="000000"/>
              </a:solidFill>
            </a:endParaRPr>
          </a:p>
        </p:txBody>
      </p:sp>
    </p:spTree>
    <p:extLst>
      <p:ext uri="{BB962C8B-B14F-4D97-AF65-F5344CB8AC3E}">
        <p14:creationId xmlns:p14="http://schemas.microsoft.com/office/powerpoint/2010/main" val="999156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B2302-EE5D-5344-903C-A7539373B652}" type="slidenum">
              <a:rPr lang="en-US" smtClean="0"/>
              <a:t>20</a:t>
            </a:fld>
            <a:endParaRPr lang="en-US"/>
          </a:p>
        </p:txBody>
      </p:sp>
    </p:spTree>
    <p:extLst>
      <p:ext uri="{BB962C8B-B14F-4D97-AF65-F5344CB8AC3E}">
        <p14:creationId xmlns:p14="http://schemas.microsoft.com/office/powerpoint/2010/main" val="2312436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2" indent="0" algn="l" defTabSz="457200" rtl="0" eaLnBrk="1" fontAlgn="auto" latinLnBrk="0" hangingPunct="1">
              <a:lnSpc>
                <a:spcPct val="100000"/>
              </a:lnSpc>
              <a:spcBef>
                <a:spcPts val="0"/>
              </a:spcBef>
              <a:spcAft>
                <a:spcPts val="0"/>
              </a:spcAft>
              <a:buClrTx/>
              <a:buSzTx/>
              <a:buFont typeface="+mj-lt" charset="0"/>
              <a:buNone/>
              <a:tabLst/>
              <a:defRPr/>
            </a:pPr>
            <a:endParaRPr lang="en-US" sz="2200" kern="1200" dirty="0">
              <a:solidFill>
                <a:srgbClr val="000000"/>
              </a:solidFill>
              <a:latin typeface="+mn-lt"/>
              <a:ea typeface="+mn-ea"/>
              <a:cs typeface="+mn-cs"/>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CA3D371-8B81-7F43-872F-2AFD775A400E}" type="slidenum">
              <a:rPr lang="en-US" sz="1200"/>
              <a:pPr eaLnBrk="1" hangingPunct="1"/>
              <a:t>21</a:t>
            </a:fld>
            <a:endParaRPr lang="en-US" sz="1200"/>
          </a:p>
        </p:txBody>
      </p:sp>
    </p:spTree>
    <p:extLst>
      <p:ext uri="{BB962C8B-B14F-4D97-AF65-F5344CB8AC3E}">
        <p14:creationId xmlns:p14="http://schemas.microsoft.com/office/powerpoint/2010/main" val="265665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2" indent="0" algn="l" defTabSz="457200" rtl="0" eaLnBrk="1" fontAlgn="auto" latinLnBrk="0" hangingPunct="1">
              <a:lnSpc>
                <a:spcPct val="100000"/>
              </a:lnSpc>
              <a:spcBef>
                <a:spcPts val="0"/>
              </a:spcBef>
              <a:spcAft>
                <a:spcPts val="0"/>
              </a:spcAft>
              <a:buClrTx/>
              <a:buSzTx/>
              <a:buFont typeface="+mj-lt" charset="0"/>
              <a:buNone/>
              <a:tabLst/>
              <a:defRPr/>
            </a:pPr>
            <a:endParaRPr lang="en-US" sz="2200" kern="1200" dirty="0">
              <a:solidFill>
                <a:srgbClr val="000000"/>
              </a:solidFill>
              <a:latin typeface="+mn-lt"/>
              <a:ea typeface="+mn-ea"/>
              <a:cs typeface="+mn-cs"/>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CA3D371-8B81-7F43-872F-2AFD775A400E}" type="slidenum">
              <a:rPr lang="en-US" sz="1200"/>
              <a:pPr eaLnBrk="1" hangingPunct="1"/>
              <a:t>22</a:t>
            </a:fld>
            <a:endParaRPr lang="en-US" sz="1200"/>
          </a:p>
        </p:txBody>
      </p:sp>
    </p:spTree>
    <p:extLst>
      <p:ext uri="{BB962C8B-B14F-4D97-AF65-F5344CB8AC3E}">
        <p14:creationId xmlns:p14="http://schemas.microsoft.com/office/powerpoint/2010/main" val="455348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3A92A-33D9-5E42-9ECD-BD432283B3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5016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3A92A-33D9-5E42-9ECD-BD432283B3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372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3A92A-33D9-5E42-9ECD-BD432283B3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659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be given two Excel documents that Washington Department of Fish and Wildlife scientists and natural resource managers use when assessing the vulnerability of a species and an ecosystem. </a:t>
            </a:r>
          </a:p>
        </p:txBody>
      </p:sp>
      <p:sp>
        <p:nvSpPr>
          <p:cNvPr id="4" name="Slide Number Placeholder 3"/>
          <p:cNvSpPr>
            <a:spLocks noGrp="1"/>
          </p:cNvSpPr>
          <p:nvPr>
            <p:ph type="sldNum" sz="quarter" idx="5"/>
          </p:nvPr>
        </p:nvSpPr>
        <p:spPr/>
        <p:txBody>
          <a:bodyPr/>
          <a:lstStyle/>
          <a:p>
            <a:fld id="{2EFB2302-EE5D-5344-903C-A7539373B652}" type="slidenum">
              <a:rPr lang="en-US" smtClean="0"/>
              <a:t>26</a:t>
            </a:fld>
            <a:endParaRPr lang="en-US"/>
          </a:p>
        </p:txBody>
      </p:sp>
    </p:spTree>
    <p:extLst>
      <p:ext uri="{BB962C8B-B14F-4D97-AF65-F5344CB8AC3E}">
        <p14:creationId xmlns:p14="http://schemas.microsoft.com/office/powerpoint/2010/main" val="1622660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following form, students will go through the WDFW graph and find out a species vulnerability assessment for the species and ecosystem of their choice. </a:t>
            </a:r>
          </a:p>
        </p:txBody>
      </p:sp>
      <p:sp>
        <p:nvSpPr>
          <p:cNvPr id="4" name="Slide Number Placeholder 3"/>
          <p:cNvSpPr>
            <a:spLocks noGrp="1"/>
          </p:cNvSpPr>
          <p:nvPr>
            <p:ph type="sldNum" sz="quarter" idx="5"/>
          </p:nvPr>
        </p:nvSpPr>
        <p:spPr/>
        <p:txBody>
          <a:bodyPr/>
          <a:lstStyle/>
          <a:p>
            <a:fld id="{2EFB2302-EE5D-5344-903C-A7539373B652}" type="slidenum">
              <a:rPr lang="en-US" smtClean="0"/>
              <a:t>28</a:t>
            </a:fld>
            <a:endParaRPr lang="en-US"/>
          </a:p>
        </p:txBody>
      </p:sp>
    </p:spTree>
    <p:extLst>
      <p:ext uri="{BB962C8B-B14F-4D97-AF65-F5344CB8AC3E}">
        <p14:creationId xmlns:p14="http://schemas.microsoft.com/office/powerpoint/2010/main" val="2580495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sz="1200" dirty="0"/>
              <a:t>European pied flycatcher chicks are now born later than the caterpillars they eat. </a:t>
            </a:r>
          </a:p>
          <a:p>
            <a:pPr>
              <a:spcBef>
                <a:spcPct val="20000"/>
              </a:spcBef>
            </a:pPr>
            <a:r>
              <a:rPr lang="en-US" sz="1200" dirty="0"/>
              <a:t>Bird’s arrival cued</a:t>
            </a:r>
            <a:r>
              <a:rPr lang="en-US" sz="1200" baseline="0" dirty="0"/>
              <a:t> by day length in their wintering grounds in Africa – daylight is obviously not changing</a:t>
            </a:r>
          </a:p>
          <a:p>
            <a:pPr>
              <a:spcBef>
                <a:spcPct val="20000"/>
              </a:spcBef>
            </a:pPr>
            <a:r>
              <a:rPr lang="en-US" sz="1200" baseline="0" dirty="0"/>
              <a:t>Caterpillars are hatching in response to temps at higher latitudes, which are warming rapidly.</a:t>
            </a:r>
          </a:p>
          <a:p>
            <a:pPr>
              <a:spcBef>
                <a:spcPct val="20000"/>
              </a:spcBef>
            </a:pPr>
            <a:r>
              <a:rPr lang="en-US" sz="1200" baseline="0" dirty="0"/>
              <a:t>Mismatch.</a:t>
            </a:r>
            <a:endParaRPr lang="en-US" sz="1200" dirty="0"/>
          </a:p>
        </p:txBody>
      </p:sp>
      <p:sp>
        <p:nvSpPr>
          <p:cNvPr id="4" name="Slide Number Placeholder 3"/>
          <p:cNvSpPr>
            <a:spLocks noGrp="1"/>
          </p:cNvSpPr>
          <p:nvPr>
            <p:ph type="sldNum" sz="quarter" idx="10"/>
          </p:nvPr>
        </p:nvSpPr>
        <p:spPr/>
        <p:txBody>
          <a:bodyPr/>
          <a:lstStyle/>
          <a:p>
            <a:fld id="{91C4F53F-DFAC-E14A-98EE-78752AA669C3}" type="slidenum">
              <a:rPr lang="en-US" smtClean="0"/>
              <a:pPr/>
              <a:t>3</a:t>
            </a:fld>
            <a:endParaRPr lang="en-US"/>
          </a:p>
        </p:txBody>
      </p:sp>
    </p:spTree>
    <p:extLst>
      <p:ext uri="{BB962C8B-B14F-4D97-AF65-F5344CB8AC3E}">
        <p14:creationId xmlns:p14="http://schemas.microsoft.com/office/powerpoint/2010/main" val="1684556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For salmon</a:t>
            </a:r>
            <a:r>
              <a:rPr lang="en-US" baseline="0" dirty="0"/>
              <a:t> and steelhead: low summer flows, high summer stream temps, scouring of nests/eggs from floods</a:t>
            </a:r>
          </a:p>
        </p:txBody>
      </p:sp>
      <p:sp>
        <p:nvSpPr>
          <p:cNvPr id="4" name="Slide Number Placeholder 3"/>
          <p:cNvSpPr>
            <a:spLocks noGrp="1"/>
          </p:cNvSpPr>
          <p:nvPr>
            <p:ph type="sldNum" sz="quarter" idx="10"/>
          </p:nvPr>
        </p:nvSpPr>
        <p:spPr/>
        <p:txBody>
          <a:bodyPr/>
          <a:lstStyle/>
          <a:p>
            <a:fld id="{91C4F53F-DFAC-E14A-98EE-78752AA669C3}" type="slidenum">
              <a:rPr lang="en-US" smtClean="0"/>
              <a:pPr/>
              <a:t>4</a:t>
            </a:fld>
            <a:endParaRPr lang="en-US"/>
          </a:p>
        </p:txBody>
      </p:sp>
    </p:spTree>
    <p:extLst>
      <p:ext uri="{BB962C8B-B14F-4D97-AF65-F5344CB8AC3E}">
        <p14:creationId xmlns:p14="http://schemas.microsoft.com/office/powerpoint/2010/main" val="1541226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For salmon</a:t>
            </a:r>
            <a:r>
              <a:rPr lang="en-US" baseline="0" dirty="0"/>
              <a:t> and steelhead: low summer flows, high summer stream temps, scouring of nests/eggs from floods</a:t>
            </a:r>
          </a:p>
          <a:p>
            <a:r>
              <a:rPr lang="en-US" baseline="0" dirty="0"/>
              <a:t>For wolverine: loss of spring snowpack for denning and dispersal</a:t>
            </a:r>
          </a:p>
          <a:p>
            <a:r>
              <a:rPr lang="en-US" baseline="0" dirty="0"/>
              <a:t>For </a:t>
            </a:r>
            <a:r>
              <a:rPr lang="en-US" baseline="0" dirty="0" err="1"/>
              <a:t>pika</a:t>
            </a:r>
            <a:r>
              <a:rPr lang="en-US" baseline="0" dirty="0"/>
              <a:t>: too hot</a:t>
            </a:r>
            <a:endParaRPr lang="en-US" dirty="0"/>
          </a:p>
        </p:txBody>
      </p:sp>
      <p:sp>
        <p:nvSpPr>
          <p:cNvPr id="4" name="Slide Number Placeholder 3"/>
          <p:cNvSpPr>
            <a:spLocks noGrp="1"/>
          </p:cNvSpPr>
          <p:nvPr>
            <p:ph type="sldNum" sz="quarter" idx="10"/>
          </p:nvPr>
        </p:nvSpPr>
        <p:spPr/>
        <p:txBody>
          <a:bodyPr/>
          <a:lstStyle/>
          <a:p>
            <a:fld id="{91C4F53F-DFAC-E14A-98EE-78752AA669C3}" type="slidenum">
              <a:rPr lang="en-US" smtClean="0"/>
              <a:pPr/>
              <a:t>5</a:t>
            </a:fld>
            <a:endParaRPr lang="en-US"/>
          </a:p>
        </p:txBody>
      </p:sp>
    </p:spTree>
    <p:extLst>
      <p:ext uri="{BB962C8B-B14F-4D97-AF65-F5344CB8AC3E}">
        <p14:creationId xmlns:p14="http://schemas.microsoft.com/office/powerpoint/2010/main" val="385775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dirty="0"/>
              <a:t>Although the individual butterflies </a:t>
            </a:r>
            <a:r>
              <a:rPr lang="en-US" dirty="0" err="1"/>
              <a:t>aren</a:t>
            </a:r>
            <a:r>
              <a:rPr lang="ja-JP" altLang="en-US" dirty="0">
                <a:latin typeface="Arial"/>
              </a:rPr>
              <a:t>’</a:t>
            </a:r>
            <a:r>
              <a:rPr lang="en-US" dirty="0"/>
              <a:t>t migrating (they tend to stay in a small area their entire lives), the range for these butterflies has shifted as separate populations, one by one, go extinct—four times faster on the southern boundary of their range (Baja, Mexico) than on the northern boundary (in Canada), and nearly three times faster at lower elevations than at higher elevations.</a:t>
            </a:r>
          </a:p>
          <a:p>
            <a:endParaRPr lang="en-US" dirty="0"/>
          </a:p>
        </p:txBody>
      </p:sp>
      <p:sp>
        <p:nvSpPr>
          <p:cNvPr id="4" name="Slide Number Placeholder 3"/>
          <p:cNvSpPr>
            <a:spLocks noGrp="1"/>
          </p:cNvSpPr>
          <p:nvPr>
            <p:ph type="sldNum" sz="quarter" idx="10"/>
          </p:nvPr>
        </p:nvSpPr>
        <p:spPr/>
        <p:txBody>
          <a:bodyPr/>
          <a:lstStyle/>
          <a:p>
            <a:fld id="{91C4F53F-DFAC-E14A-98EE-78752AA669C3}" type="slidenum">
              <a:rPr lang="en-US" smtClean="0"/>
              <a:pPr/>
              <a:t>6</a:t>
            </a:fld>
            <a:endParaRPr lang="en-US"/>
          </a:p>
        </p:txBody>
      </p:sp>
    </p:spTree>
    <p:extLst>
      <p:ext uri="{BB962C8B-B14F-4D97-AF65-F5344CB8AC3E}">
        <p14:creationId xmlns:p14="http://schemas.microsoft.com/office/powerpoint/2010/main" val="438688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40 years of Christmas Bird Count Data</a:t>
            </a:r>
          </a:p>
          <a:p>
            <a:r>
              <a:rPr lang="en-US" dirty="0"/>
              <a:t>177 of 305 species  (58%) moved northward</a:t>
            </a:r>
          </a:p>
          <a:p>
            <a:r>
              <a:rPr lang="en-US" dirty="0"/>
              <a:t>60 moved more than 100 miles</a:t>
            </a:r>
          </a:p>
          <a:p>
            <a:r>
              <a:rPr lang="en-US" dirty="0"/>
              <a:t>Of the 305– on average moved 35 mile northward</a:t>
            </a:r>
          </a:p>
          <a:p>
            <a:r>
              <a:rPr lang="en-US" dirty="0"/>
              <a:t>Estimates are based on changes in the centers of abundance</a:t>
            </a:r>
          </a:p>
          <a:p>
            <a:endParaRPr lang="en-US" dirty="0"/>
          </a:p>
          <a:p>
            <a:endParaRPr lang="en-US" dirty="0"/>
          </a:p>
          <a:p>
            <a:r>
              <a:rPr lang="en-US" dirty="0"/>
              <a:t>Parmesan and </a:t>
            </a:r>
            <a:r>
              <a:rPr lang="en-US" dirty="0" err="1"/>
              <a:t>Yohe</a:t>
            </a:r>
            <a:r>
              <a:rPr lang="en-US" dirty="0"/>
              <a:t>-</a:t>
            </a:r>
          </a:p>
          <a:p>
            <a:r>
              <a:rPr lang="en-US" dirty="0"/>
              <a:t>6.1 km per decade</a:t>
            </a:r>
          </a:p>
          <a:p>
            <a:endParaRPr lang="en-US" dirty="0"/>
          </a:p>
          <a:p>
            <a:r>
              <a:rPr lang="en-US" dirty="0"/>
              <a:t>Root et al-</a:t>
            </a:r>
          </a:p>
          <a:p>
            <a:r>
              <a:rPr lang="en-US" dirty="0"/>
              <a:t>80% of species showing a change did so in accordance with cc</a:t>
            </a:r>
          </a:p>
        </p:txBody>
      </p:sp>
      <p:sp>
        <p:nvSpPr>
          <p:cNvPr id="4" name="Slide Number Placeholder 3"/>
          <p:cNvSpPr>
            <a:spLocks noGrp="1"/>
          </p:cNvSpPr>
          <p:nvPr>
            <p:ph type="sldNum" sz="quarter" idx="10"/>
          </p:nvPr>
        </p:nvSpPr>
        <p:spPr/>
        <p:txBody>
          <a:bodyPr/>
          <a:lstStyle/>
          <a:p>
            <a:fld id="{91C4F53F-DFAC-E14A-98EE-78752AA669C3}" type="slidenum">
              <a:rPr lang="en-US" smtClean="0"/>
              <a:pPr/>
              <a:t>7</a:t>
            </a:fld>
            <a:endParaRPr lang="en-US"/>
          </a:p>
        </p:txBody>
      </p:sp>
    </p:spTree>
    <p:extLst>
      <p:ext uri="{BB962C8B-B14F-4D97-AF65-F5344CB8AC3E}">
        <p14:creationId xmlns:p14="http://schemas.microsoft.com/office/powerpoint/2010/main" val="125634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9D203-9AA0-6E46-809A-7205ED3F55E6}" type="slidenum">
              <a:rPr lang="en-US" smtClean="0"/>
              <a:pPr/>
              <a:t>8</a:t>
            </a:fld>
            <a:endParaRPr lang="en-US"/>
          </a:p>
        </p:txBody>
      </p:sp>
    </p:spTree>
    <p:extLst>
      <p:ext uri="{BB962C8B-B14F-4D97-AF65-F5344CB8AC3E}">
        <p14:creationId xmlns:p14="http://schemas.microsoft.com/office/powerpoint/2010/main" val="995366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B2302-EE5D-5344-903C-A7539373B652}" type="slidenum">
              <a:rPr lang="en-US" smtClean="0"/>
              <a:t>9</a:t>
            </a:fld>
            <a:endParaRPr lang="en-US"/>
          </a:p>
        </p:txBody>
      </p:sp>
    </p:spTree>
    <p:extLst>
      <p:ext uri="{BB962C8B-B14F-4D97-AF65-F5344CB8AC3E}">
        <p14:creationId xmlns:p14="http://schemas.microsoft.com/office/powerpoint/2010/main" val="360695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756B22-0A42-A74D-B942-3C9EF709AE09}"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4ED34-706D-D84C-9506-50837BFAF96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6B22-0A42-A74D-B942-3C9EF709AE09}"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4ED34-706D-D84C-9506-50837BFAF9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6B22-0A42-A74D-B942-3C9EF709AE09}"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4ED34-706D-D84C-9506-50837BFAF96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BAD426-AC62-4E29-BD5E-69CEC052D173}"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6C82A-9F2C-4B17-B0B9-C6EEC08A6C8F}" type="slidenum">
              <a:rPr lang="en-US" smtClean="0"/>
              <a:t>‹#›</a:t>
            </a:fld>
            <a:endParaRPr lang="en-US"/>
          </a:p>
        </p:txBody>
      </p:sp>
    </p:spTree>
    <p:extLst>
      <p:ext uri="{BB962C8B-B14F-4D97-AF65-F5344CB8AC3E}">
        <p14:creationId xmlns:p14="http://schemas.microsoft.com/office/powerpoint/2010/main" val="549563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AD426-AC62-4E29-BD5E-69CEC052D173}"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6C82A-9F2C-4B17-B0B9-C6EEC08A6C8F}" type="slidenum">
              <a:rPr lang="en-US" smtClean="0"/>
              <a:t>‹#›</a:t>
            </a:fld>
            <a:endParaRPr lang="en-US"/>
          </a:p>
        </p:txBody>
      </p:sp>
    </p:spTree>
    <p:extLst>
      <p:ext uri="{BB962C8B-B14F-4D97-AF65-F5344CB8AC3E}">
        <p14:creationId xmlns:p14="http://schemas.microsoft.com/office/powerpoint/2010/main" val="3765770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BAD426-AC62-4E29-BD5E-69CEC052D173}"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6C82A-9F2C-4B17-B0B9-C6EEC08A6C8F}" type="slidenum">
              <a:rPr lang="en-US" smtClean="0"/>
              <a:t>‹#›</a:t>
            </a:fld>
            <a:endParaRPr lang="en-US"/>
          </a:p>
        </p:txBody>
      </p:sp>
    </p:spTree>
    <p:extLst>
      <p:ext uri="{BB962C8B-B14F-4D97-AF65-F5344CB8AC3E}">
        <p14:creationId xmlns:p14="http://schemas.microsoft.com/office/powerpoint/2010/main" val="1223949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BAD426-AC62-4E29-BD5E-69CEC052D173}"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6C82A-9F2C-4B17-B0B9-C6EEC08A6C8F}" type="slidenum">
              <a:rPr lang="en-US" smtClean="0"/>
              <a:t>‹#›</a:t>
            </a:fld>
            <a:endParaRPr lang="en-US"/>
          </a:p>
        </p:txBody>
      </p:sp>
    </p:spTree>
    <p:extLst>
      <p:ext uri="{BB962C8B-B14F-4D97-AF65-F5344CB8AC3E}">
        <p14:creationId xmlns:p14="http://schemas.microsoft.com/office/powerpoint/2010/main" val="153741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BAD426-AC62-4E29-BD5E-69CEC052D173}"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A6C82A-9F2C-4B17-B0B9-C6EEC08A6C8F}" type="slidenum">
              <a:rPr lang="en-US" smtClean="0"/>
              <a:t>‹#›</a:t>
            </a:fld>
            <a:endParaRPr lang="en-US"/>
          </a:p>
        </p:txBody>
      </p:sp>
    </p:spTree>
    <p:extLst>
      <p:ext uri="{BB962C8B-B14F-4D97-AF65-F5344CB8AC3E}">
        <p14:creationId xmlns:p14="http://schemas.microsoft.com/office/powerpoint/2010/main" val="4042749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BAD426-AC62-4E29-BD5E-69CEC052D173}"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A6C82A-9F2C-4B17-B0B9-C6EEC08A6C8F}" type="slidenum">
              <a:rPr lang="en-US" smtClean="0"/>
              <a:t>‹#›</a:t>
            </a:fld>
            <a:endParaRPr lang="en-US"/>
          </a:p>
        </p:txBody>
      </p:sp>
    </p:spTree>
    <p:extLst>
      <p:ext uri="{BB962C8B-B14F-4D97-AF65-F5344CB8AC3E}">
        <p14:creationId xmlns:p14="http://schemas.microsoft.com/office/powerpoint/2010/main" val="2112224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AD426-AC62-4E29-BD5E-69CEC052D173}"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A6C82A-9F2C-4B17-B0B9-C6EEC08A6C8F}" type="slidenum">
              <a:rPr lang="en-US" smtClean="0"/>
              <a:t>‹#›</a:t>
            </a:fld>
            <a:endParaRPr lang="en-US"/>
          </a:p>
        </p:txBody>
      </p:sp>
    </p:spTree>
    <p:extLst>
      <p:ext uri="{BB962C8B-B14F-4D97-AF65-F5344CB8AC3E}">
        <p14:creationId xmlns:p14="http://schemas.microsoft.com/office/powerpoint/2010/main" val="3665497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AD426-AC62-4E29-BD5E-69CEC052D173}"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6C82A-9F2C-4B17-B0B9-C6EEC08A6C8F}" type="slidenum">
              <a:rPr lang="en-US" smtClean="0"/>
              <a:t>‹#›</a:t>
            </a:fld>
            <a:endParaRPr lang="en-US"/>
          </a:p>
        </p:txBody>
      </p:sp>
    </p:spTree>
    <p:extLst>
      <p:ext uri="{BB962C8B-B14F-4D97-AF65-F5344CB8AC3E}">
        <p14:creationId xmlns:p14="http://schemas.microsoft.com/office/powerpoint/2010/main" val="102287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6B22-0A42-A74D-B942-3C9EF709AE09}"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4ED34-706D-D84C-9506-50837BFAF96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AD426-AC62-4E29-BD5E-69CEC052D173}"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6C82A-9F2C-4B17-B0B9-C6EEC08A6C8F}" type="slidenum">
              <a:rPr lang="en-US" smtClean="0"/>
              <a:t>‹#›</a:t>
            </a:fld>
            <a:endParaRPr lang="en-US"/>
          </a:p>
        </p:txBody>
      </p:sp>
    </p:spTree>
    <p:extLst>
      <p:ext uri="{BB962C8B-B14F-4D97-AF65-F5344CB8AC3E}">
        <p14:creationId xmlns:p14="http://schemas.microsoft.com/office/powerpoint/2010/main" val="587399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AD426-AC62-4E29-BD5E-69CEC052D173}"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6C82A-9F2C-4B17-B0B9-C6EEC08A6C8F}" type="slidenum">
              <a:rPr lang="en-US" smtClean="0"/>
              <a:t>‹#›</a:t>
            </a:fld>
            <a:endParaRPr lang="en-US"/>
          </a:p>
        </p:txBody>
      </p:sp>
    </p:spTree>
    <p:extLst>
      <p:ext uri="{BB962C8B-B14F-4D97-AF65-F5344CB8AC3E}">
        <p14:creationId xmlns:p14="http://schemas.microsoft.com/office/powerpoint/2010/main" val="3802809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AD426-AC62-4E29-BD5E-69CEC052D173}"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6C82A-9F2C-4B17-B0B9-C6EEC08A6C8F}" type="slidenum">
              <a:rPr lang="en-US" smtClean="0"/>
              <a:t>‹#›</a:t>
            </a:fld>
            <a:endParaRPr lang="en-US"/>
          </a:p>
        </p:txBody>
      </p:sp>
    </p:spTree>
    <p:extLst>
      <p:ext uri="{BB962C8B-B14F-4D97-AF65-F5344CB8AC3E}">
        <p14:creationId xmlns:p14="http://schemas.microsoft.com/office/powerpoint/2010/main" val="2374194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6B22-0A42-A74D-B942-3C9EF709AE09}"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4ED34-706D-D84C-9506-50837BFAF96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6B22-0A42-A74D-B942-3C9EF709AE09}"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4ED34-706D-D84C-9506-50837BFAF96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6B22-0A42-A74D-B942-3C9EF709AE09}"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4ED34-706D-D84C-9506-50837BFAF96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6B22-0A42-A74D-B942-3C9EF709AE09}"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4ED34-706D-D84C-9506-50837BFAF96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56B22-0A42-A74D-B942-3C9EF709AE09}"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84ED34-706D-D84C-9506-50837BFAF9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6B22-0A42-A74D-B942-3C9EF709AE09}"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4ED34-706D-D84C-9506-50837BFAF96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6B22-0A42-A74D-B942-3C9EF709AE09}"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4ED34-706D-D84C-9506-50837BFAF96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56B22-0A42-A74D-B942-3C9EF709AE09}" type="datetimeFigureOut">
              <a:rPr lang="en-US" smtClean="0"/>
              <a:t>11/13/2020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4ED34-706D-D84C-9506-50837BFAF96A}" type="slidenum">
              <a:rPr lang="en-US" smtClean="0"/>
              <a:t>‹#›</a:t>
            </a:fld>
            <a:endParaRPr lang="en-US"/>
          </a:p>
        </p:txBody>
      </p:sp>
    </p:spTree>
    <p:extLst>
      <p:ext uri="{BB962C8B-B14F-4D97-AF65-F5344CB8AC3E}">
        <p14:creationId xmlns:p14="http://schemas.microsoft.com/office/powerpoint/2010/main" val="1288350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D426-AC62-4E29-BD5E-69CEC052D173}" type="datetimeFigureOut">
              <a:rPr lang="en-US" smtClean="0"/>
              <a:t>11/13/2020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6C82A-9F2C-4B17-B0B9-C6EEC08A6C8F}" type="slidenum">
              <a:rPr lang="en-US" smtClean="0"/>
              <a:t>‹#›</a:t>
            </a:fld>
            <a:endParaRPr lang="en-US"/>
          </a:p>
        </p:txBody>
      </p:sp>
    </p:spTree>
    <p:extLst>
      <p:ext uri="{BB962C8B-B14F-4D97-AF65-F5344CB8AC3E}">
        <p14:creationId xmlns:p14="http://schemas.microsoft.com/office/powerpoint/2010/main" val="30014699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hyperlink" Target="https://www.google.com/url?sa=i&amp;rct=j&amp;q=&amp;esrc=s&amp;source=images&amp;cd=&amp;cad=rja&amp;uact=8&amp;ved=0ahUKEwjr3Y3lgajKAhXj3aYKHbq-D_0QjRwIBw&amp;url=https://nature.ca/notebooks/english/lynx_p7.htm&amp;psig=AFQjCNGAwhxK60PDndaCLn3xmjI4vtUg1g&amp;ust=1452816493420309"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r3Y3lgajKAhXj3aYKHbq-D_0QjRwIBw&amp;url=https://nature.ca/notebooks/english/lynx_p7.htm&amp;psig=AFQjCNGAwhxK60PDndaCLn3xmjI4vtUg1g&amp;ust=1452816493420309" TargetMode="External"/><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72944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488480" y="640081"/>
            <a:ext cx="2532887" cy="3681976"/>
          </a:xfrm>
          <a:noFill/>
        </p:spPr>
        <p:txBody>
          <a:bodyPr vert="horz" lIns="91440" tIns="45720" rIns="91440" bIns="45720" rtlCol="0" anchor="b">
            <a:normAutofit/>
          </a:bodyPr>
          <a:lstStyle/>
          <a:p>
            <a:br>
              <a:rPr lang="en-US" sz="3800">
                <a:solidFill>
                  <a:schemeClr val="bg1"/>
                </a:solidFill>
              </a:rPr>
            </a:br>
            <a:br>
              <a:rPr lang="en-US" sz="3800">
                <a:solidFill>
                  <a:schemeClr val="bg1"/>
                </a:solidFill>
              </a:rPr>
            </a:br>
            <a:r>
              <a:rPr lang="en-US" sz="3800">
                <a:solidFill>
                  <a:schemeClr val="bg1"/>
                </a:solidFill>
              </a:rPr>
              <a:t> </a:t>
            </a:r>
            <a:br>
              <a:rPr lang="en-US" sz="3800">
                <a:solidFill>
                  <a:schemeClr val="bg1"/>
                </a:solidFill>
              </a:rPr>
            </a:br>
            <a:endParaRPr lang="en-US" sz="3800">
              <a:solidFill>
                <a:schemeClr val="bg1"/>
              </a:solidFill>
            </a:endParaRPr>
          </a:p>
        </p:txBody>
      </p:sp>
      <p:sp>
        <p:nvSpPr>
          <p:cNvPr id="3" name="Text Placeholder 2"/>
          <p:cNvSpPr>
            <a:spLocks noGrp="1"/>
          </p:cNvSpPr>
          <p:nvPr>
            <p:ph type="body" idx="1"/>
          </p:nvPr>
        </p:nvSpPr>
        <p:spPr>
          <a:xfrm>
            <a:off x="372977" y="1775038"/>
            <a:ext cx="2532888" cy="1757433"/>
          </a:xfrm>
          <a:noFill/>
        </p:spPr>
        <p:txBody>
          <a:bodyPr vert="horz" lIns="91440" tIns="45720" rIns="91440" bIns="45720" rtlCol="0">
            <a:noAutofit/>
          </a:bodyPr>
          <a:lstStyle/>
          <a:p>
            <a:r>
              <a:rPr lang="en-US" sz="2500" dirty="0">
                <a:solidFill>
                  <a:schemeClr val="bg1"/>
                </a:solidFill>
              </a:rPr>
              <a:t>What impacts will climate change have on the species and habitats in this region? </a:t>
            </a:r>
          </a:p>
        </p:txBody>
      </p:sp>
      <p:pic>
        <p:nvPicPr>
          <p:cNvPr id="7" name="Picture 3" descr="C:\Users\satocls\Desktop\PHOTOS FOR LYNN\Mammals\marten_WDF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425"/>
          <a:stretch/>
        </p:blipFill>
        <p:spPr bwMode="auto">
          <a:xfrm>
            <a:off x="3490722" y="10"/>
            <a:ext cx="5653278" cy="6857990"/>
          </a:xfrm>
          <a:prstGeom prst="rect">
            <a:avLst/>
          </a:prstGeom>
          <a:solidFill>
            <a:schemeClr val="bg2">
              <a:lumMod val="25000"/>
            </a:schemeClr>
          </a:solidFill>
          <a:extLst/>
        </p:spPr>
      </p:pic>
      <p:pic>
        <p:nvPicPr>
          <p:cNvPr id="9" name="Picture 8">
            <a:extLst>
              <a:ext uri="{FF2B5EF4-FFF2-40B4-BE49-F238E27FC236}">
                <a16:creationId xmlns:a16="http://schemas.microsoft.com/office/drawing/2014/main" id="{5B317172-6F4D-4CB3-B21E-84EBB4622AFB}"/>
              </a:ext>
            </a:extLst>
          </p:cNvPr>
          <p:cNvPicPr>
            <a:picLocks noChangeAspect="1"/>
          </p:cNvPicPr>
          <p:nvPr/>
        </p:nvPicPr>
        <p:blipFill>
          <a:blip r:embed="rId4"/>
          <a:stretch>
            <a:fillRect/>
          </a:stretch>
        </p:blipFill>
        <p:spPr>
          <a:xfrm>
            <a:off x="8229600" y="5962711"/>
            <a:ext cx="754608" cy="792260"/>
          </a:xfrm>
          <a:prstGeom prst="rect">
            <a:avLst/>
          </a:prstGeom>
        </p:spPr>
      </p:pic>
    </p:spTree>
    <p:extLst>
      <p:ext uri="{BB962C8B-B14F-4D97-AF65-F5344CB8AC3E}">
        <p14:creationId xmlns:p14="http://schemas.microsoft.com/office/powerpoint/2010/main" val="2825286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928255"/>
          </a:xfrm>
          <a:solidFill>
            <a:srgbClr val="067B54"/>
          </a:solidFill>
        </p:spPr>
        <p:txBody>
          <a:bodyPr>
            <a:normAutofit/>
          </a:bodyPr>
          <a:lstStyle/>
          <a:p>
            <a:r>
              <a:rPr lang="en-US" sz="3600" b="1" dirty="0">
                <a:solidFill>
                  <a:srgbClr val="FFC000"/>
                </a:solidFill>
              </a:rPr>
              <a:t>Adaptation Strategies </a:t>
            </a:r>
          </a:p>
        </p:txBody>
      </p:sp>
      <p:sp>
        <p:nvSpPr>
          <p:cNvPr id="3" name="Content Placeholder 2"/>
          <p:cNvSpPr>
            <a:spLocks noGrp="1"/>
          </p:cNvSpPr>
          <p:nvPr>
            <p:ph idx="1"/>
          </p:nvPr>
        </p:nvSpPr>
        <p:spPr>
          <a:xfrm>
            <a:off x="448345" y="1268570"/>
            <a:ext cx="8141862" cy="5589430"/>
          </a:xfrm>
          <a:solidFill>
            <a:schemeClr val="tx1"/>
          </a:solidFill>
        </p:spPr>
        <p:txBody>
          <a:bodyPr>
            <a:normAutofit fontScale="92500" lnSpcReduction="10000"/>
          </a:bodyPr>
          <a:lstStyle/>
          <a:p>
            <a:pPr marL="514350" indent="-514350">
              <a:buFont typeface="+mj-lt"/>
              <a:buAutoNum type="arabicPeriod"/>
            </a:pPr>
            <a:r>
              <a:rPr lang="en-US" dirty="0">
                <a:solidFill>
                  <a:schemeClr val="bg1">
                    <a:lumMod val="50000"/>
                  </a:schemeClr>
                </a:solidFill>
              </a:rPr>
              <a:t>Resistance</a:t>
            </a:r>
          </a:p>
          <a:p>
            <a:pPr lvl="1"/>
            <a:r>
              <a:rPr lang="en-US" dirty="0">
                <a:solidFill>
                  <a:schemeClr val="bg1">
                    <a:lumMod val="50000"/>
                  </a:schemeClr>
                </a:solidFill>
              </a:rPr>
              <a:t>Hatcheries  </a:t>
            </a:r>
          </a:p>
          <a:p>
            <a:pPr marL="514350" indent="-514350">
              <a:buFont typeface="+mj-lt"/>
              <a:buAutoNum type="arabicPeriod"/>
            </a:pPr>
            <a:r>
              <a:rPr lang="en-US" dirty="0">
                <a:solidFill>
                  <a:schemeClr val="bg1">
                    <a:lumMod val="50000"/>
                  </a:schemeClr>
                </a:solidFill>
              </a:rPr>
              <a:t>Resilience </a:t>
            </a:r>
          </a:p>
          <a:p>
            <a:pPr lvl="1"/>
            <a:r>
              <a:rPr lang="en-US" dirty="0">
                <a:solidFill>
                  <a:schemeClr val="bg1">
                    <a:lumMod val="50000"/>
                  </a:schemeClr>
                </a:solidFill>
              </a:rPr>
              <a:t>Forest health treatments </a:t>
            </a:r>
          </a:p>
          <a:p>
            <a:pPr lvl="1"/>
            <a:r>
              <a:rPr lang="en-US" dirty="0">
                <a:solidFill>
                  <a:schemeClr val="bg1">
                    <a:lumMod val="50000"/>
                  </a:schemeClr>
                </a:solidFill>
              </a:rPr>
              <a:t>Floodplain restoration (restoring side channels) </a:t>
            </a:r>
          </a:p>
          <a:p>
            <a:pPr marL="514350" indent="-514350">
              <a:buFont typeface="+mj-lt"/>
              <a:buAutoNum type="arabicPeriod"/>
            </a:pPr>
            <a:r>
              <a:rPr lang="en-US" dirty="0">
                <a:solidFill>
                  <a:schemeClr val="bg1">
                    <a:lumMod val="50000"/>
                  </a:schemeClr>
                </a:solidFill>
              </a:rPr>
              <a:t>Transition </a:t>
            </a:r>
          </a:p>
          <a:p>
            <a:pPr lvl="1"/>
            <a:r>
              <a:rPr lang="en-US" dirty="0">
                <a:solidFill>
                  <a:schemeClr val="bg1">
                    <a:lumMod val="50000"/>
                  </a:schemeClr>
                </a:solidFill>
              </a:rPr>
              <a:t>Habitat Connectivity </a:t>
            </a:r>
          </a:p>
          <a:p>
            <a:pPr lvl="1"/>
            <a:r>
              <a:rPr lang="en-US" dirty="0">
                <a:solidFill>
                  <a:schemeClr val="bg1">
                    <a:lumMod val="50000"/>
                  </a:schemeClr>
                </a:solidFill>
              </a:rPr>
              <a:t>Protecting </a:t>
            </a:r>
            <a:r>
              <a:rPr lang="en-US" dirty="0" err="1">
                <a:solidFill>
                  <a:schemeClr val="bg1">
                    <a:lumMod val="50000"/>
                  </a:schemeClr>
                </a:solidFill>
              </a:rPr>
              <a:t>Refugia</a:t>
            </a:r>
            <a:r>
              <a:rPr lang="en-US" dirty="0">
                <a:solidFill>
                  <a:schemeClr val="bg1">
                    <a:lumMod val="50000"/>
                  </a:schemeClr>
                </a:solidFill>
              </a:rPr>
              <a:t> </a:t>
            </a:r>
          </a:p>
          <a:p>
            <a:pPr lvl="1"/>
            <a:r>
              <a:rPr lang="en-US" dirty="0">
                <a:solidFill>
                  <a:schemeClr val="bg1">
                    <a:lumMod val="50000"/>
                  </a:schemeClr>
                </a:solidFill>
              </a:rPr>
              <a:t>“Preserving the stage”</a:t>
            </a:r>
          </a:p>
          <a:p>
            <a:pPr marL="514350" indent="-514350">
              <a:buFont typeface="+mj-lt"/>
              <a:buAutoNum type="arabicPeriod"/>
            </a:pPr>
            <a:r>
              <a:rPr lang="en-US" dirty="0">
                <a:solidFill>
                  <a:schemeClr val="bg1"/>
                </a:solidFill>
              </a:rPr>
              <a:t>Reevaluate conservation priorities with a “climate lens”  </a:t>
            </a:r>
          </a:p>
          <a:p>
            <a:pPr lvl="1"/>
            <a:r>
              <a:rPr lang="en-US" dirty="0">
                <a:solidFill>
                  <a:schemeClr val="bg1"/>
                </a:solidFill>
              </a:rPr>
              <a:t>Adopt forward looking goals – design for future conditions</a:t>
            </a:r>
          </a:p>
          <a:p>
            <a:pPr lvl="1"/>
            <a:r>
              <a:rPr lang="en-US" dirty="0">
                <a:solidFill>
                  <a:schemeClr val="bg1"/>
                </a:solidFill>
              </a:rPr>
              <a:t>Manage for interaction of multiple stressors </a:t>
            </a:r>
          </a:p>
          <a:p>
            <a:pPr lvl="1"/>
            <a:r>
              <a:rPr lang="en-US" dirty="0">
                <a:solidFill>
                  <a:schemeClr val="bg1"/>
                </a:solidFill>
              </a:rPr>
              <a:t>Consider broader landscape focus </a:t>
            </a:r>
          </a:p>
          <a:p>
            <a:pPr lvl="1"/>
            <a:r>
              <a:rPr lang="en-US" dirty="0">
                <a:solidFill>
                  <a:schemeClr val="bg1"/>
                </a:solidFill>
              </a:rPr>
              <a:t>Adopt strategies robust to uncertainty</a:t>
            </a:r>
          </a:p>
          <a:p>
            <a:pPr lvl="1"/>
            <a:r>
              <a:rPr lang="en-US" dirty="0">
                <a:solidFill>
                  <a:schemeClr val="bg1"/>
                </a:solidFill>
              </a:rPr>
              <a:t>Manage species specifically for climate-related stress </a:t>
            </a:r>
          </a:p>
          <a:p>
            <a:pPr lvl="1"/>
            <a:endParaRPr lang="en-US" dirty="0"/>
          </a:p>
        </p:txBody>
      </p:sp>
      <p:pic>
        <p:nvPicPr>
          <p:cNvPr id="4" name="Picture 3">
            <a:extLst>
              <a:ext uri="{FF2B5EF4-FFF2-40B4-BE49-F238E27FC236}">
                <a16:creationId xmlns:a16="http://schemas.microsoft.com/office/drawing/2014/main" id="{1D3F3C82-B146-498C-B050-63309131DB8B}"/>
              </a:ext>
            </a:extLst>
          </p:cNvPr>
          <p:cNvPicPr>
            <a:picLocks noChangeAspect="1"/>
          </p:cNvPicPr>
          <p:nvPr/>
        </p:nvPicPr>
        <p:blipFill>
          <a:blip r:embed="rId3"/>
          <a:stretch>
            <a:fillRect/>
          </a:stretch>
        </p:blipFill>
        <p:spPr>
          <a:xfrm>
            <a:off x="8287352" y="5949033"/>
            <a:ext cx="754608" cy="792260"/>
          </a:xfrm>
          <a:prstGeom prst="rect">
            <a:avLst/>
          </a:prstGeom>
        </p:spPr>
      </p:pic>
    </p:spTree>
    <p:extLst>
      <p:ext uri="{BB962C8B-B14F-4D97-AF65-F5344CB8AC3E}">
        <p14:creationId xmlns:p14="http://schemas.microsoft.com/office/powerpoint/2010/main" val="360409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928255"/>
          </a:xfrm>
          <a:solidFill>
            <a:srgbClr val="067B54"/>
          </a:solidFill>
        </p:spPr>
        <p:txBody>
          <a:bodyPr>
            <a:normAutofit/>
          </a:bodyPr>
          <a:lstStyle/>
          <a:p>
            <a:r>
              <a:rPr lang="en-US" sz="3600" b="1" dirty="0">
                <a:solidFill>
                  <a:srgbClr val="FFC000"/>
                </a:solidFill>
              </a:rPr>
              <a:t> Adapting work</a:t>
            </a:r>
          </a:p>
        </p:txBody>
      </p:sp>
      <p:pic>
        <p:nvPicPr>
          <p:cNvPr id="4" name="Picture 3">
            <a:extLst>
              <a:ext uri="{FF2B5EF4-FFF2-40B4-BE49-F238E27FC236}">
                <a16:creationId xmlns:a16="http://schemas.microsoft.com/office/drawing/2014/main" id="{1D3F3C82-B146-498C-B050-63309131DB8B}"/>
              </a:ext>
            </a:extLst>
          </p:cNvPr>
          <p:cNvPicPr>
            <a:picLocks noChangeAspect="1"/>
          </p:cNvPicPr>
          <p:nvPr/>
        </p:nvPicPr>
        <p:blipFill>
          <a:blip r:embed="rId3"/>
          <a:stretch>
            <a:fillRect/>
          </a:stretch>
        </p:blipFill>
        <p:spPr>
          <a:xfrm>
            <a:off x="8287352" y="5949033"/>
            <a:ext cx="754608" cy="792260"/>
          </a:xfrm>
          <a:prstGeom prst="rect">
            <a:avLst/>
          </a:prstGeom>
        </p:spPr>
      </p:pic>
      <p:sp>
        <p:nvSpPr>
          <p:cNvPr id="5" name="TextBox 4">
            <a:extLst>
              <a:ext uri="{FF2B5EF4-FFF2-40B4-BE49-F238E27FC236}">
                <a16:creationId xmlns:a16="http://schemas.microsoft.com/office/drawing/2014/main" id="{E19A2753-9B51-4EA7-9813-FBBF217F463B}"/>
              </a:ext>
            </a:extLst>
          </p:cNvPr>
          <p:cNvSpPr txBox="1"/>
          <p:nvPr/>
        </p:nvSpPr>
        <p:spPr>
          <a:xfrm>
            <a:off x="187233" y="1119844"/>
            <a:ext cx="8695510" cy="646331"/>
          </a:xfrm>
          <a:prstGeom prst="rect">
            <a:avLst/>
          </a:prstGeom>
          <a:noFill/>
        </p:spPr>
        <p:txBody>
          <a:bodyPr wrap="square" rtlCol="0">
            <a:spAutoFit/>
          </a:bodyPr>
          <a:lstStyle/>
          <a:p>
            <a:r>
              <a:rPr lang="en-US" dirty="0">
                <a:solidFill>
                  <a:schemeClr val="bg1"/>
                </a:solidFill>
              </a:rPr>
              <a:t>Meet Emelie </a:t>
            </a:r>
            <a:r>
              <a:rPr lang="en-US" dirty="0" err="1">
                <a:solidFill>
                  <a:schemeClr val="bg1"/>
                </a:solidFill>
              </a:rPr>
              <a:t>McKain</a:t>
            </a:r>
            <a:r>
              <a:rPr lang="en-US" dirty="0">
                <a:solidFill>
                  <a:schemeClr val="bg1"/>
                </a:solidFill>
              </a:rPr>
              <a:t>, WDFW’s Chehalis Basin Aquatic Species Restoration Plan Manager. </a:t>
            </a:r>
          </a:p>
          <a:p>
            <a:endParaRPr lang="en-US" dirty="0"/>
          </a:p>
        </p:txBody>
      </p:sp>
      <p:pic>
        <p:nvPicPr>
          <p:cNvPr id="7" name="Picture 6">
            <a:extLst>
              <a:ext uri="{FF2B5EF4-FFF2-40B4-BE49-F238E27FC236}">
                <a16:creationId xmlns:a16="http://schemas.microsoft.com/office/drawing/2014/main" id="{48249DE8-1C82-4196-9E1A-48DC604197F0}"/>
              </a:ext>
            </a:extLst>
          </p:cNvPr>
          <p:cNvPicPr>
            <a:picLocks noChangeAspect="1"/>
          </p:cNvPicPr>
          <p:nvPr/>
        </p:nvPicPr>
        <p:blipFill>
          <a:blip r:embed="rId4"/>
          <a:stretch>
            <a:fillRect/>
          </a:stretch>
        </p:blipFill>
        <p:spPr>
          <a:xfrm>
            <a:off x="2083525" y="1724144"/>
            <a:ext cx="4572000" cy="3429000"/>
          </a:xfrm>
          <a:prstGeom prst="rect">
            <a:avLst/>
          </a:prstGeom>
        </p:spPr>
      </p:pic>
      <p:sp>
        <p:nvSpPr>
          <p:cNvPr id="8" name="TextBox 7">
            <a:extLst>
              <a:ext uri="{FF2B5EF4-FFF2-40B4-BE49-F238E27FC236}">
                <a16:creationId xmlns:a16="http://schemas.microsoft.com/office/drawing/2014/main" id="{D61DADE1-1AD3-4575-9A12-9D6176EE856C}"/>
              </a:ext>
            </a:extLst>
          </p:cNvPr>
          <p:cNvSpPr txBox="1"/>
          <p:nvPr/>
        </p:nvSpPr>
        <p:spPr>
          <a:xfrm>
            <a:off x="250243" y="5399595"/>
            <a:ext cx="8238564" cy="1200329"/>
          </a:xfrm>
          <a:prstGeom prst="rect">
            <a:avLst/>
          </a:prstGeom>
          <a:noFill/>
        </p:spPr>
        <p:txBody>
          <a:bodyPr wrap="square" rtlCol="0">
            <a:spAutoFit/>
          </a:bodyPr>
          <a:lstStyle/>
          <a:p>
            <a:r>
              <a:rPr lang="en-US" dirty="0">
                <a:solidFill>
                  <a:schemeClr val="bg1"/>
                </a:solidFill>
              </a:rPr>
              <a:t>Emelie manages habitat restoration for the Chehalis River Basin. The work includes looking to the future to know what types of habitats are in most danger due to climate change impacts, and working to build resiliency of those habitats now. </a:t>
            </a:r>
          </a:p>
          <a:p>
            <a:endParaRPr lang="en-US" dirty="0"/>
          </a:p>
        </p:txBody>
      </p:sp>
    </p:spTree>
    <p:extLst>
      <p:ext uri="{BB962C8B-B14F-4D97-AF65-F5344CB8AC3E}">
        <p14:creationId xmlns:p14="http://schemas.microsoft.com/office/powerpoint/2010/main" val="403304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408"/>
            <a:ext cx="9144000" cy="928255"/>
          </a:xfrm>
          <a:solidFill>
            <a:srgbClr val="067B54"/>
          </a:solidFill>
        </p:spPr>
        <p:txBody>
          <a:bodyPr>
            <a:normAutofit/>
          </a:bodyPr>
          <a:lstStyle/>
          <a:p>
            <a:r>
              <a:rPr lang="en-US" sz="3600" b="1" dirty="0">
                <a:solidFill>
                  <a:srgbClr val="FFC000"/>
                </a:solidFill>
              </a:rPr>
              <a:t> Adapting work</a:t>
            </a:r>
          </a:p>
        </p:txBody>
      </p:sp>
      <p:sp>
        <p:nvSpPr>
          <p:cNvPr id="3" name="Content Placeholder 2"/>
          <p:cNvSpPr>
            <a:spLocks noGrp="1"/>
          </p:cNvSpPr>
          <p:nvPr>
            <p:ph idx="1"/>
          </p:nvPr>
        </p:nvSpPr>
        <p:spPr>
          <a:xfrm>
            <a:off x="243065" y="1155168"/>
            <a:ext cx="8421591" cy="1270912"/>
          </a:xfrm>
          <a:solidFill>
            <a:schemeClr val="tx1"/>
          </a:solidFill>
        </p:spPr>
        <p:txBody>
          <a:bodyPr>
            <a:normAutofit fontScale="85000" lnSpcReduction="20000"/>
          </a:bodyPr>
          <a:lstStyle/>
          <a:p>
            <a:pPr marL="0" indent="0">
              <a:lnSpc>
                <a:spcPct val="120000"/>
              </a:lnSpc>
              <a:buNone/>
            </a:pPr>
            <a:r>
              <a:rPr lang="en-US" dirty="0">
                <a:solidFill>
                  <a:schemeClr val="bg1"/>
                </a:solidFill>
              </a:rPr>
              <a:t>“By getting ahead of negative impacts to climate change we can actually restore habitats and species before they get endangered or are at risk of extinction.” –Emelie </a:t>
            </a:r>
            <a:r>
              <a:rPr lang="en-US" dirty="0" err="1">
                <a:solidFill>
                  <a:schemeClr val="bg1"/>
                </a:solidFill>
              </a:rPr>
              <a:t>McKain</a:t>
            </a:r>
            <a:endParaRPr lang="en-US" dirty="0">
              <a:solidFill>
                <a:schemeClr val="bg1"/>
              </a:solidFill>
            </a:endParaRPr>
          </a:p>
          <a:p>
            <a:endParaRPr lang="en-US" dirty="0">
              <a:solidFill>
                <a:schemeClr val="bg1"/>
              </a:solidFill>
            </a:endParaRPr>
          </a:p>
          <a:p>
            <a:pPr marL="457200" lvl="1" indent="0">
              <a:buNone/>
            </a:pPr>
            <a:endParaRPr lang="en-US" dirty="0">
              <a:solidFill>
                <a:schemeClr val="bg1"/>
              </a:solidFill>
            </a:endParaRPr>
          </a:p>
          <a:p>
            <a:pPr marL="457200" lvl="1" indent="0">
              <a:buNone/>
            </a:pPr>
            <a:endParaRPr lang="en-US" dirty="0">
              <a:solidFill>
                <a:schemeClr val="bg1"/>
              </a:solidFill>
            </a:endParaRPr>
          </a:p>
          <a:p>
            <a:pPr marL="457200" lvl="1" indent="0">
              <a:buNone/>
            </a:pPr>
            <a:endParaRPr lang="en-US" dirty="0">
              <a:solidFill>
                <a:schemeClr val="bg1"/>
              </a:solidFill>
            </a:endParaRPr>
          </a:p>
        </p:txBody>
      </p:sp>
      <p:pic>
        <p:nvPicPr>
          <p:cNvPr id="4" name="Picture 3">
            <a:extLst>
              <a:ext uri="{FF2B5EF4-FFF2-40B4-BE49-F238E27FC236}">
                <a16:creationId xmlns:a16="http://schemas.microsoft.com/office/drawing/2014/main" id="{1D3F3C82-B146-498C-B050-63309131DB8B}"/>
              </a:ext>
            </a:extLst>
          </p:cNvPr>
          <p:cNvPicPr>
            <a:picLocks noChangeAspect="1"/>
          </p:cNvPicPr>
          <p:nvPr/>
        </p:nvPicPr>
        <p:blipFill>
          <a:blip r:embed="rId3"/>
          <a:stretch>
            <a:fillRect/>
          </a:stretch>
        </p:blipFill>
        <p:spPr>
          <a:xfrm>
            <a:off x="8287352" y="5949033"/>
            <a:ext cx="754608" cy="792260"/>
          </a:xfrm>
          <a:prstGeom prst="rect">
            <a:avLst/>
          </a:prstGeom>
        </p:spPr>
      </p:pic>
      <p:pic>
        <p:nvPicPr>
          <p:cNvPr id="9" name="Picture 8">
            <a:extLst>
              <a:ext uri="{FF2B5EF4-FFF2-40B4-BE49-F238E27FC236}">
                <a16:creationId xmlns:a16="http://schemas.microsoft.com/office/drawing/2014/main" id="{CF4FEDCC-361C-4EB4-BD54-54BFCD0ABEF8}"/>
              </a:ext>
            </a:extLst>
          </p:cNvPr>
          <p:cNvPicPr>
            <a:picLocks noChangeAspect="1"/>
          </p:cNvPicPr>
          <p:nvPr/>
        </p:nvPicPr>
        <p:blipFill>
          <a:blip r:embed="rId4"/>
          <a:stretch>
            <a:fillRect/>
          </a:stretch>
        </p:blipFill>
        <p:spPr>
          <a:xfrm>
            <a:off x="1349712" y="2549976"/>
            <a:ext cx="6208295" cy="3494383"/>
          </a:xfrm>
          <a:prstGeom prst="rect">
            <a:avLst/>
          </a:prstGeom>
        </p:spPr>
      </p:pic>
    </p:spTree>
    <p:extLst>
      <p:ext uri="{BB962C8B-B14F-4D97-AF65-F5344CB8AC3E}">
        <p14:creationId xmlns:p14="http://schemas.microsoft.com/office/powerpoint/2010/main" val="165882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408"/>
            <a:ext cx="9144000" cy="928255"/>
          </a:xfrm>
          <a:solidFill>
            <a:srgbClr val="067B54"/>
          </a:solidFill>
        </p:spPr>
        <p:txBody>
          <a:bodyPr>
            <a:normAutofit/>
          </a:bodyPr>
          <a:lstStyle/>
          <a:p>
            <a:r>
              <a:rPr lang="en-US" sz="3600" b="1" dirty="0">
                <a:solidFill>
                  <a:srgbClr val="FFC000"/>
                </a:solidFill>
              </a:rPr>
              <a:t> Adapting work</a:t>
            </a:r>
          </a:p>
        </p:txBody>
      </p:sp>
      <p:sp>
        <p:nvSpPr>
          <p:cNvPr id="3" name="Content Placeholder 2"/>
          <p:cNvSpPr>
            <a:spLocks noGrp="1"/>
          </p:cNvSpPr>
          <p:nvPr>
            <p:ph idx="1"/>
          </p:nvPr>
        </p:nvSpPr>
        <p:spPr>
          <a:xfrm>
            <a:off x="243065" y="1155168"/>
            <a:ext cx="8421591" cy="1270912"/>
          </a:xfrm>
          <a:solidFill>
            <a:schemeClr val="tx1"/>
          </a:solidFill>
        </p:spPr>
        <p:txBody>
          <a:bodyPr>
            <a:normAutofit/>
          </a:bodyPr>
          <a:lstStyle/>
          <a:p>
            <a:pPr marL="0" indent="0">
              <a:lnSpc>
                <a:spcPct val="120000"/>
              </a:lnSpc>
              <a:buNone/>
            </a:pPr>
            <a:r>
              <a:rPr lang="en-US" dirty="0">
                <a:solidFill>
                  <a:schemeClr val="bg1"/>
                </a:solidFill>
              </a:rPr>
              <a:t>It’s just one of the ways that WDFW is adapting our work to preserve our state’s biodiversity. </a:t>
            </a:r>
          </a:p>
          <a:p>
            <a:endParaRPr lang="en-US" dirty="0">
              <a:solidFill>
                <a:schemeClr val="bg1"/>
              </a:solidFill>
            </a:endParaRPr>
          </a:p>
          <a:p>
            <a:pPr marL="457200" lvl="1" indent="0">
              <a:buNone/>
            </a:pPr>
            <a:endParaRPr lang="en-US" dirty="0">
              <a:solidFill>
                <a:schemeClr val="bg1"/>
              </a:solidFill>
            </a:endParaRPr>
          </a:p>
          <a:p>
            <a:pPr marL="457200" lvl="1" indent="0">
              <a:buNone/>
            </a:pPr>
            <a:endParaRPr lang="en-US" dirty="0">
              <a:solidFill>
                <a:schemeClr val="bg1"/>
              </a:solidFill>
            </a:endParaRPr>
          </a:p>
          <a:p>
            <a:pPr marL="457200" lvl="1" indent="0">
              <a:buNone/>
            </a:pPr>
            <a:endParaRPr lang="en-US" dirty="0">
              <a:solidFill>
                <a:schemeClr val="bg1"/>
              </a:solidFill>
            </a:endParaRPr>
          </a:p>
        </p:txBody>
      </p:sp>
      <p:pic>
        <p:nvPicPr>
          <p:cNvPr id="4" name="Picture 3">
            <a:extLst>
              <a:ext uri="{FF2B5EF4-FFF2-40B4-BE49-F238E27FC236}">
                <a16:creationId xmlns:a16="http://schemas.microsoft.com/office/drawing/2014/main" id="{1D3F3C82-B146-498C-B050-63309131DB8B}"/>
              </a:ext>
            </a:extLst>
          </p:cNvPr>
          <p:cNvPicPr>
            <a:picLocks noChangeAspect="1"/>
          </p:cNvPicPr>
          <p:nvPr/>
        </p:nvPicPr>
        <p:blipFill>
          <a:blip r:embed="rId3"/>
          <a:stretch>
            <a:fillRect/>
          </a:stretch>
        </p:blipFill>
        <p:spPr>
          <a:xfrm>
            <a:off x="8287352" y="5949033"/>
            <a:ext cx="754608" cy="792260"/>
          </a:xfrm>
          <a:prstGeom prst="rect">
            <a:avLst/>
          </a:prstGeom>
        </p:spPr>
      </p:pic>
      <p:pic>
        <p:nvPicPr>
          <p:cNvPr id="6" name="Picture 5">
            <a:extLst>
              <a:ext uri="{FF2B5EF4-FFF2-40B4-BE49-F238E27FC236}">
                <a16:creationId xmlns:a16="http://schemas.microsoft.com/office/drawing/2014/main" id="{DC71DA7F-B21B-471F-A4F4-42206A4C48D6}"/>
              </a:ext>
            </a:extLst>
          </p:cNvPr>
          <p:cNvPicPr>
            <a:picLocks noChangeAspect="1"/>
          </p:cNvPicPr>
          <p:nvPr/>
        </p:nvPicPr>
        <p:blipFill>
          <a:blip r:embed="rId4"/>
          <a:stretch>
            <a:fillRect/>
          </a:stretch>
        </p:blipFill>
        <p:spPr>
          <a:xfrm>
            <a:off x="1733404" y="2304254"/>
            <a:ext cx="5440911" cy="4079409"/>
          </a:xfrm>
          <a:prstGeom prst="rect">
            <a:avLst/>
          </a:prstGeom>
        </p:spPr>
      </p:pic>
    </p:spTree>
    <p:extLst>
      <p:ext uri="{BB962C8B-B14F-4D97-AF65-F5344CB8AC3E}">
        <p14:creationId xmlns:p14="http://schemas.microsoft.com/office/powerpoint/2010/main" val="1096289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6570" y="3259170"/>
            <a:ext cx="7490860" cy="2840037"/>
          </a:xfrm>
        </p:spPr>
        <p:txBody>
          <a:bodyPr vert="horz" lIns="91440" tIns="45720" rIns="91440" bIns="45720" rtlCol="0" anchor="b">
            <a:normAutofit fontScale="90000"/>
          </a:bodyPr>
          <a:lstStyle/>
          <a:p>
            <a:pPr algn="ctr"/>
            <a:r>
              <a:rPr lang="en-US" sz="6000" b="1" dirty="0">
                <a:latin typeface="Calibri" charset="0"/>
              </a:rPr>
              <a:t>Managing species for climate stress </a:t>
            </a:r>
            <a:br>
              <a:rPr lang="en-US" sz="6000" b="1" dirty="0">
                <a:latin typeface="Calibri" charset="0"/>
              </a:rPr>
            </a:br>
            <a:br>
              <a:rPr lang="en-US" sz="6000" b="1" dirty="0">
                <a:latin typeface="Calibri" charset="0"/>
              </a:rPr>
            </a:br>
            <a:r>
              <a:rPr lang="en-US" sz="4800" b="1" dirty="0">
                <a:latin typeface="Calibri" charset="0"/>
              </a:rPr>
              <a:t>Identifying which species are most vulnerable and why. </a:t>
            </a:r>
            <a:br>
              <a:rPr lang="en-US" sz="5400" dirty="0"/>
            </a:br>
            <a:endParaRPr lang="en-US" sz="4600" b="1" kern="1200" dirty="0">
              <a:solidFill>
                <a:schemeClr val="tx1"/>
              </a:solidFill>
              <a:latin typeface="+mj-lt"/>
              <a:ea typeface="+mj-ea"/>
              <a:cs typeface="+mj-cs"/>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F5816B7-48AD-44A2-818F-454E83D69058}"/>
              </a:ext>
            </a:extLst>
          </p:cNvPr>
          <p:cNvPicPr>
            <a:picLocks noChangeAspect="1"/>
          </p:cNvPicPr>
          <p:nvPr/>
        </p:nvPicPr>
        <p:blipFill>
          <a:blip r:embed="rId3"/>
          <a:stretch>
            <a:fillRect/>
          </a:stretch>
        </p:blipFill>
        <p:spPr>
          <a:xfrm>
            <a:off x="8327908" y="5972337"/>
            <a:ext cx="754608" cy="792260"/>
          </a:xfrm>
          <a:prstGeom prst="rect">
            <a:avLst/>
          </a:prstGeom>
        </p:spPr>
      </p:pic>
    </p:spTree>
    <p:extLst>
      <p:ext uri="{BB962C8B-B14F-4D97-AF65-F5344CB8AC3E}">
        <p14:creationId xmlns:p14="http://schemas.microsoft.com/office/powerpoint/2010/main" val="245126725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422625" y="383507"/>
            <a:ext cx="8306584" cy="1230313"/>
          </a:xfrm>
          <a:noFill/>
          <a:ln w="19050">
            <a:noFill/>
          </a:ln>
        </p:spPr>
        <p:txBody>
          <a:bodyPr wrap="square" numCol="1" anchorCtr="0" compatLnSpc="1">
            <a:prstTxWarp prst="textNoShape">
              <a:avLst/>
            </a:prstTxWarp>
            <a:noAutofit/>
          </a:bodyPr>
          <a:lstStyle/>
          <a:p>
            <a:pPr eaLnBrk="1" hangingPunct="1"/>
            <a:r>
              <a:rPr lang="en-US" b="1" dirty="0">
                <a:solidFill>
                  <a:schemeClr val="accent2">
                    <a:lumMod val="75000"/>
                  </a:schemeClr>
                </a:solidFill>
                <a:latin typeface="Calibri" charset="0"/>
              </a:rPr>
              <a:t>	</a:t>
            </a:r>
            <a:r>
              <a:rPr lang="en-US" sz="3600" b="1" dirty="0">
                <a:solidFill>
                  <a:schemeClr val="accent2">
                    <a:lumMod val="75000"/>
                  </a:schemeClr>
                </a:solidFill>
                <a:latin typeface="Calibri" charset="0"/>
              </a:rPr>
              <a:t>WDFW assessed the climate vulnerability for 268 species of conservation need </a:t>
            </a:r>
            <a:endParaRPr lang="en-US" b="1" dirty="0">
              <a:solidFill>
                <a:schemeClr val="accent2">
                  <a:lumMod val="75000"/>
                </a:schemeClr>
              </a:solidFill>
              <a:latin typeface="Calibri" charset="0"/>
            </a:endParaRPr>
          </a:p>
        </p:txBody>
      </p:sp>
      <p:sp>
        <p:nvSpPr>
          <p:cNvPr id="3" name="TextBox 2"/>
          <p:cNvSpPr txBox="1"/>
          <p:nvPr/>
        </p:nvSpPr>
        <p:spPr>
          <a:xfrm>
            <a:off x="126045" y="1832743"/>
            <a:ext cx="2389387" cy="492443"/>
          </a:xfrm>
          <a:prstGeom prst="rect">
            <a:avLst/>
          </a:prstGeom>
          <a:solidFill>
            <a:srgbClr val="87B52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IPCC 2007</a:t>
            </a:r>
          </a:p>
        </p:txBody>
      </p:sp>
      <p:sp>
        <p:nvSpPr>
          <p:cNvPr id="4" name="TextBox 3"/>
          <p:cNvSpPr txBox="1"/>
          <p:nvPr/>
        </p:nvSpPr>
        <p:spPr>
          <a:xfrm>
            <a:off x="126045" y="2341898"/>
            <a:ext cx="360775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a:ea typeface="+mn-ea"/>
                <a:cs typeface="+mn-cs"/>
              </a:rPr>
              <a:t>Vulnerability is the degree to which a species is susceptible to, and unable to cope with adverse impacts of climate change.</a:t>
            </a:r>
          </a:p>
        </p:txBody>
      </p:sp>
      <p:sp>
        <p:nvSpPr>
          <p:cNvPr id="8" name="TextBox 7"/>
          <p:cNvSpPr txBox="1"/>
          <p:nvPr/>
        </p:nvSpPr>
        <p:spPr>
          <a:xfrm>
            <a:off x="422625" y="5254786"/>
            <a:ext cx="4517675" cy="892552"/>
          </a:xfrm>
          <a:prstGeom prst="rect">
            <a:avLst/>
          </a:prstGeom>
          <a:solidFill>
            <a:srgbClr val="87B52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Identify </a:t>
            </a:r>
            <a:r>
              <a:rPr kumimoji="0" lang="en-US" sz="2600" b="1" i="1" u="none" strike="noStrike" kern="1200" cap="none" spc="0" normalizeH="0" baseline="0" noProof="0" dirty="0">
                <a:ln>
                  <a:noFill/>
                </a:ln>
                <a:solidFill>
                  <a:prstClr val="black"/>
                </a:solidFill>
                <a:effectLst/>
                <a:uLnTx/>
                <a:uFillTx/>
                <a:latin typeface="Calibri"/>
                <a:ea typeface="+mn-ea"/>
                <a:cs typeface="+mn-cs"/>
              </a:rPr>
              <a:t>what</a:t>
            </a:r>
            <a:r>
              <a:rPr kumimoji="0" lang="en-US" sz="2600" b="0" i="0" u="none" strike="noStrike" kern="1200" cap="none" spc="0" normalizeH="0" baseline="0" noProof="0" dirty="0">
                <a:ln>
                  <a:noFill/>
                </a:ln>
                <a:solidFill>
                  <a:prstClr val="black"/>
                </a:solidFill>
                <a:effectLst/>
                <a:uLnTx/>
                <a:uFillTx/>
                <a:latin typeface="Calibri"/>
                <a:ea typeface="+mn-ea"/>
                <a:cs typeface="+mn-cs"/>
              </a:rPr>
              <a:t> resources are most vulnerable and </a:t>
            </a:r>
            <a:r>
              <a:rPr kumimoji="0" lang="en-US" sz="2600" b="1" i="1" u="none" strike="noStrike" kern="1200" cap="none" spc="0" normalizeH="0" baseline="0" noProof="0" dirty="0">
                <a:ln>
                  <a:noFill/>
                </a:ln>
                <a:solidFill>
                  <a:prstClr val="black"/>
                </a:solidFill>
                <a:effectLst/>
                <a:uLnTx/>
                <a:uFillTx/>
                <a:latin typeface="Calibri"/>
                <a:ea typeface="+mn-ea"/>
                <a:cs typeface="+mn-cs"/>
              </a:rPr>
              <a:t>why</a:t>
            </a:r>
          </a:p>
        </p:txBody>
      </p:sp>
      <p:sp>
        <p:nvSpPr>
          <p:cNvPr id="2" name="TextBox 1"/>
          <p:cNvSpPr txBox="1"/>
          <p:nvPr/>
        </p:nvSpPr>
        <p:spPr>
          <a:xfrm>
            <a:off x="75918" y="4775660"/>
            <a:ext cx="5301439" cy="477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chemeClr val="bg1"/>
                </a:solidFill>
                <a:effectLst/>
                <a:uLnTx/>
                <a:uFillTx/>
                <a:latin typeface="Calibri"/>
                <a:ea typeface="+mn-ea"/>
                <a:cs typeface="+mn-cs"/>
              </a:rPr>
              <a:t>Purpose of a vulnerability assessment:</a:t>
            </a:r>
          </a:p>
        </p:txBody>
      </p:sp>
      <p:grpSp>
        <p:nvGrpSpPr>
          <p:cNvPr id="14" name="Group 13"/>
          <p:cNvGrpSpPr/>
          <p:nvPr/>
        </p:nvGrpSpPr>
        <p:grpSpPr>
          <a:xfrm>
            <a:off x="6977783" y="3178382"/>
            <a:ext cx="1409700" cy="781053"/>
            <a:chOff x="4699000" y="1385386"/>
            <a:chExt cx="1409700" cy="723900"/>
          </a:xfrm>
        </p:grpSpPr>
        <p:sp>
          <p:nvSpPr>
            <p:cNvPr id="15" name="Rounded Rectangle 14"/>
            <p:cNvSpPr/>
            <p:nvPr/>
          </p:nvSpPr>
          <p:spPr>
            <a:xfrm>
              <a:off x="4699000" y="1385386"/>
              <a:ext cx="1409700" cy="723900"/>
            </a:xfrm>
            <a:prstGeom prst="roundRect">
              <a:avLst/>
            </a:prstGeom>
            <a:solidFill>
              <a:srgbClr val="942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4699000" y="1542625"/>
              <a:ext cx="1409700" cy="370832"/>
            </a:xfrm>
            <a:prstGeom prst="rect">
              <a:avLst/>
            </a:prstGeom>
            <a:solidFill>
              <a:srgbClr val="94272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mn-ea"/>
                  <a:cs typeface="+mn-cs"/>
                </a:rPr>
                <a:t>Sensitivity</a:t>
              </a:r>
            </a:p>
          </p:txBody>
        </p:sp>
      </p:grpSp>
      <p:grpSp>
        <p:nvGrpSpPr>
          <p:cNvPr id="20" name="Group 19"/>
          <p:cNvGrpSpPr/>
          <p:nvPr/>
        </p:nvGrpSpPr>
        <p:grpSpPr>
          <a:xfrm>
            <a:off x="5612280" y="4986165"/>
            <a:ext cx="1904999" cy="591257"/>
            <a:chOff x="4800600" y="1385386"/>
            <a:chExt cx="1168400" cy="723900"/>
          </a:xfrm>
          <a:solidFill>
            <a:srgbClr val="00518E"/>
          </a:solidFill>
        </p:grpSpPr>
        <p:sp>
          <p:nvSpPr>
            <p:cNvPr id="21" name="Rounded Rectangle 20"/>
            <p:cNvSpPr/>
            <p:nvPr/>
          </p:nvSpPr>
          <p:spPr>
            <a:xfrm>
              <a:off x="4800600" y="1385386"/>
              <a:ext cx="1168400" cy="7239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4800600" y="1472001"/>
              <a:ext cx="1155700" cy="40851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mn-ea"/>
                  <a:cs typeface="+mn-cs"/>
                </a:rPr>
                <a:t>Vulnerability</a:t>
              </a:r>
            </a:p>
          </p:txBody>
        </p:sp>
      </p:grpSp>
      <p:grpSp>
        <p:nvGrpSpPr>
          <p:cNvPr id="24" name="Group 23"/>
          <p:cNvGrpSpPr/>
          <p:nvPr/>
        </p:nvGrpSpPr>
        <p:grpSpPr>
          <a:xfrm>
            <a:off x="4940300" y="3178382"/>
            <a:ext cx="1409700" cy="781053"/>
            <a:chOff x="4699000" y="1385386"/>
            <a:chExt cx="1409700" cy="723900"/>
          </a:xfrm>
        </p:grpSpPr>
        <p:sp>
          <p:nvSpPr>
            <p:cNvPr id="25" name="Rounded Rectangle 24"/>
            <p:cNvSpPr/>
            <p:nvPr/>
          </p:nvSpPr>
          <p:spPr>
            <a:xfrm>
              <a:off x="4699000" y="1385386"/>
              <a:ext cx="1409700" cy="723900"/>
            </a:xfrm>
            <a:prstGeom prst="roundRect">
              <a:avLst/>
            </a:prstGeom>
            <a:solidFill>
              <a:srgbClr val="9427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4699000" y="1542625"/>
              <a:ext cx="1409700" cy="370832"/>
            </a:xfrm>
            <a:prstGeom prst="rect">
              <a:avLst/>
            </a:prstGeom>
            <a:solidFill>
              <a:srgbClr val="94272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mn-ea"/>
                  <a:cs typeface="+mn-cs"/>
                </a:rPr>
                <a:t>Exposure</a:t>
              </a:r>
            </a:p>
          </p:txBody>
        </p:sp>
      </p:grpSp>
      <p:grpSp>
        <p:nvGrpSpPr>
          <p:cNvPr id="6" name="Group 5"/>
          <p:cNvGrpSpPr/>
          <p:nvPr/>
        </p:nvGrpSpPr>
        <p:grpSpPr>
          <a:xfrm>
            <a:off x="5645150" y="3956836"/>
            <a:ext cx="1884292" cy="909636"/>
            <a:chOff x="5974917" y="2679963"/>
            <a:chExt cx="1884292" cy="909636"/>
          </a:xfrm>
        </p:grpSpPr>
        <p:sp>
          <p:nvSpPr>
            <p:cNvPr id="10" name="Right Bracket 9"/>
            <p:cNvSpPr/>
            <p:nvPr/>
          </p:nvSpPr>
          <p:spPr>
            <a:xfrm rot="5400000">
              <a:off x="6706366" y="1948514"/>
              <a:ext cx="421393" cy="1884292"/>
            </a:xfrm>
            <a:prstGeom prst="rightBracket">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2" name="Straight Arrow Connector 11"/>
            <p:cNvCxnSpPr>
              <a:stCxn id="10" idx="2"/>
              <a:endCxn id="21" idx="0"/>
            </p:cNvCxnSpPr>
            <p:nvPr/>
          </p:nvCxnSpPr>
          <p:spPr>
            <a:xfrm>
              <a:off x="6917063" y="3101357"/>
              <a:ext cx="10354" cy="488242"/>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pic>
        <p:nvPicPr>
          <p:cNvPr id="33" name="Picture 32">
            <a:extLst>
              <a:ext uri="{FF2B5EF4-FFF2-40B4-BE49-F238E27FC236}">
                <a16:creationId xmlns:a16="http://schemas.microsoft.com/office/drawing/2014/main" id="{9CF596DE-564F-4C19-93EF-4EA0E80661D8}"/>
              </a:ext>
            </a:extLst>
          </p:cNvPr>
          <p:cNvPicPr>
            <a:picLocks noChangeAspect="1"/>
          </p:cNvPicPr>
          <p:nvPr/>
        </p:nvPicPr>
        <p:blipFill>
          <a:blip r:embed="rId3"/>
          <a:stretch>
            <a:fillRect/>
          </a:stretch>
        </p:blipFill>
        <p:spPr>
          <a:xfrm>
            <a:off x="8240143" y="5962711"/>
            <a:ext cx="754608" cy="792260"/>
          </a:xfrm>
          <a:prstGeom prst="rect">
            <a:avLst/>
          </a:prstGeom>
        </p:spPr>
      </p:pic>
    </p:spTree>
    <p:extLst>
      <p:ext uri="{BB962C8B-B14F-4D97-AF65-F5344CB8AC3E}">
        <p14:creationId xmlns:p14="http://schemas.microsoft.com/office/powerpoint/2010/main" val="129525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1008" y="388639"/>
            <a:ext cx="5775156" cy="639762"/>
          </a:xfrm>
        </p:spPr>
        <p:txBody>
          <a:bodyPr>
            <a:noAutofit/>
          </a:bodyPr>
          <a:lstStyle/>
          <a:p>
            <a:r>
              <a:rPr lang="en-US" sz="2500" dirty="0">
                <a:solidFill>
                  <a:schemeClr val="bg1"/>
                </a:solidFill>
                <a:latin typeface="+mj-lt"/>
              </a:rPr>
              <a:t>What makes some species more vulnerable to climate change than others?</a:t>
            </a:r>
          </a:p>
        </p:txBody>
      </p:sp>
      <p:sp>
        <p:nvSpPr>
          <p:cNvPr id="19" name="Rectangle 18">
            <a:extLst>
              <a:ext uri="{FF2B5EF4-FFF2-40B4-BE49-F238E27FC236}">
                <a16:creationId xmlns:a16="http://schemas.microsoft.com/office/drawing/2014/main" id="{BA37CCC6-5F7F-4DD5-8C64-E22E45BE8269}"/>
              </a:ext>
            </a:extLst>
          </p:cNvPr>
          <p:cNvSpPr/>
          <p:nvPr/>
        </p:nvSpPr>
        <p:spPr>
          <a:xfrm>
            <a:off x="450211" y="1446120"/>
            <a:ext cx="5336751" cy="437042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Geographic range- </a:t>
            </a:r>
            <a:r>
              <a:rPr kumimoji="0" lang="en-US" sz="2000" b="0" i="0" u="none" strike="noStrike" kern="1200" cap="none" spc="0" normalizeH="0" baseline="0" noProof="0" dirty="0">
                <a:ln>
                  <a:noFill/>
                </a:ln>
                <a:solidFill>
                  <a:srgbClr val="FF0000"/>
                </a:solidFill>
                <a:effectLst/>
                <a:uLnTx/>
                <a:uFillTx/>
                <a:latin typeface="Calibri,Arial,Helvetica,sans-serif"/>
                <a:ea typeface="+mn-ea"/>
                <a:cs typeface="+mn-cs"/>
              </a:rPr>
              <a:t>small</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or</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sng" strike="noStrike" kern="1200" cap="none" spc="0" normalizeH="0" baseline="0" noProof="0" dirty="0">
                <a:ln>
                  <a:noFill/>
                </a:ln>
                <a:solidFill>
                  <a:srgbClr val="067B54"/>
                </a:solidFill>
                <a:effectLst/>
                <a:uLnTx/>
                <a:uFillTx/>
                <a:latin typeface="Calibri,Arial,Helvetica,sans-serif"/>
                <a:ea typeface="+mn-ea"/>
                <a:cs typeface="+mn-cs"/>
              </a:rPr>
              <a:t>large</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Population size- </a:t>
            </a:r>
            <a:r>
              <a:rPr kumimoji="0" lang="en-US" sz="2000" b="0" i="0" u="none" strike="noStrike" kern="1200" cap="none" spc="0" normalizeH="0" baseline="0" noProof="0" dirty="0">
                <a:ln>
                  <a:noFill/>
                </a:ln>
                <a:solidFill>
                  <a:srgbClr val="FF0000"/>
                </a:solidFill>
                <a:effectLst/>
                <a:uLnTx/>
                <a:uFillTx/>
                <a:latin typeface="Calibri,Arial,Helvetica,sans-serif"/>
                <a:ea typeface="+mn-ea"/>
                <a:cs typeface="+mn-cs"/>
              </a:rPr>
              <a:t>small</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or</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sng" strike="noStrike" kern="1200" cap="none" spc="0" normalizeH="0" baseline="0" noProof="0" dirty="0">
                <a:ln>
                  <a:noFill/>
                </a:ln>
                <a:solidFill>
                  <a:srgbClr val="067B54"/>
                </a:solidFill>
                <a:effectLst/>
                <a:uLnTx/>
                <a:uFillTx/>
                <a:latin typeface="Calibri,Arial,Helvetica,sans-serif"/>
                <a:ea typeface="+mn-ea"/>
                <a:cs typeface="+mn-cs"/>
              </a:rPr>
              <a:t>large</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Temperature tolerance- </a:t>
            </a:r>
            <a:r>
              <a:rPr kumimoji="0" lang="en-US" sz="2000" b="0" i="0" u="none" strike="noStrike" kern="1200" cap="none" spc="0" normalizeH="0" baseline="0" noProof="0" dirty="0">
                <a:ln>
                  <a:noFill/>
                </a:ln>
                <a:solidFill>
                  <a:srgbClr val="FF0000"/>
                </a:solidFill>
                <a:effectLst/>
                <a:uLnTx/>
                <a:uFillTx/>
                <a:latin typeface="Calibri,Arial,Helvetica,sans-serif"/>
                <a:ea typeface="+mn-ea"/>
                <a:cs typeface="+mn-cs"/>
              </a:rPr>
              <a:t>low</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or</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sng" strike="noStrike" kern="1200" cap="none" spc="0" normalizeH="0" baseline="0" noProof="0" dirty="0">
                <a:ln>
                  <a:noFill/>
                </a:ln>
                <a:solidFill>
                  <a:srgbClr val="067B54"/>
                </a:solidFill>
                <a:effectLst/>
                <a:uLnTx/>
                <a:uFillTx/>
                <a:latin typeface="Calibri,Arial,Helvetica,sans-serif"/>
                <a:ea typeface="+mn-ea"/>
                <a:cs typeface="+mn-cs"/>
              </a:rPr>
              <a:t>high</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Reliance on environmental cues for reproduction,  migration, hibernation- </a:t>
            </a:r>
            <a:r>
              <a:rPr kumimoji="0" lang="en-US" sz="2000" b="0" i="0" u="none" strike="noStrike" kern="1200" cap="none" spc="0" normalizeH="0" baseline="0" noProof="0" dirty="0">
                <a:ln>
                  <a:noFill/>
                </a:ln>
                <a:solidFill>
                  <a:srgbClr val="FF0000"/>
                </a:solidFill>
                <a:effectLst/>
                <a:uLnTx/>
                <a:uFillTx/>
                <a:latin typeface="Calibri,Arial,Helvetica,sans-serif"/>
                <a:ea typeface="+mn-ea"/>
                <a:cs typeface="+mn-cs"/>
              </a:rPr>
              <a:t>low</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or</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sng" strike="noStrike" kern="1200" cap="none" spc="0" normalizeH="0" baseline="0" noProof="0" dirty="0">
                <a:ln>
                  <a:noFill/>
                </a:ln>
                <a:solidFill>
                  <a:srgbClr val="067B54"/>
                </a:solidFill>
                <a:effectLst/>
                <a:uLnTx/>
                <a:uFillTx/>
                <a:latin typeface="Calibri,Arial,Helvetica,sans-serif"/>
                <a:ea typeface="+mn-ea"/>
                <a:cs typeface="+mn-cs"/>
              </a:rPr>
              <a:t>high</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Diet specialization- </a:t>
            </a:r>
            <a:r>
              <a:rPr kumimoji="0" lang="en-US" sz="2000" b="0" i="0" u="none" strike="noStrike" kern="1200" cap="none" spc="0" normalizeH="0" baseline="0" noProof="0" dirty="0">
                <a:ln>
                  <a:noFill/>
                </a:ln>
                <a:solidFill>
                  <a:srgbClr val="FF0000"/>
                </a:solidFill>
                <a:effectLst/>
                <a:uLnTx/>
                <a:uFillTx/>
                <a:latin typeface="Calibri,Arial,Helvetica,sans-serif"/>
                <a:ea typeface="+mn-ea"/>
                <a:cs typeface="+mn-cs"/>
              </a:rPr>
              <a:t>specialist</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or</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sng" strike="noStrike" kern="1200" cap="none" spc="0" normalizeH="0" baseline="0" noProof="0" dirty="0">
                <a:ln>
                  <a:noFill/>
                </a:ln>
                <a:solidFill>
                  <a:srgbClr val="067B54"/>
                </a:solidFill>
                <a:effectLst/>
                <a:uLnTx/>
                <a:uFillTx/>
                <a:latin typeface="Calibri,Arial,Helvetica,sans-serif"/>
                <a:ea typeface="+mn-ea"/>
                <a:cs typeface="+mn-cs"/>
              </a:rPr>
              <a:t>generalist</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Freshwater requirements- </a:t>
            </a:r>
            <a:r>
              <a:rPr kumimoji="0" lang="en-US" sz="2000" b="0" i="0" u="sng" strike="noStrike" kern="1200" cap="none" spc="0" normalizeH="0" baseline="0" noProof="0" dirty="0">
                <a:ln>
                  <a:noFill/>
                </a:ln>
                <a:solidFill>
                  <a:srgbClr val="067B54"/>
                </a:solidFill>
                <a:effectLst/>
                <a:uLnTx/>
                <a:uFillTx/>
                <a:latin typeface="Calibri,Arial,Helvetica,sans-serif"/>
                <a:ea typeface="+mn-ea"/>
                <a:cs typeface="+mn-cs"/>
              </a:rPr>
              <a:t>low </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or</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none" strike="noStrike" kern="1200" cap="none" spc="0" normalizeH="0" baseline="0" noProof="0" dirty="0">
                <a:ln>
                  <a:noFill/>
                </a:ln>
                <a:solidFill>
                  <a:srgbClr val="FF0000"/>
                </a:solidFill>
                <a:effectLst/>
                <a:uLnTx/>
                <a:uFillTx/>
                <a:latin typeface="Calibri,Arial,Helvetica,sans-serif"/>
                <a:ea typeface="+mn-ea"/>
                <a:cs typeface="+mn-cs"/>
              </a:rPr>
              <a:t>high</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Arial,Helvetica,sans-serif"/>
              <a:ea typeface="+mn-ea"/>
              <a:cs typeface="+mn-cs"/>
            </a:endParaRPr>
          </a:p>
        </p:txBody>
      </p:sp>
      <p:pic>
        <p:nvPicPr>
          <p:cNvPr id="4" name="Picture 3">
            <a:extLst>
              <a:ext uri="{FF2B5EF4-FFF2-40B4-BE49-F238E27FC236}">
                <a16:creationId xmlns:a16="http://schemas.microsoft.com/office/drawing/2014/main" id="{B59FCDD2-28A9-4E8F-B991-7DAA577FB76E}"/>
              </a:ext>
            </a:extLst>
          </p:cNvPr>
          <p:cNvPicPr>
            <a:picLocks noChangeAspect="1"/>
          </p:cNvPicPr>
          <p:nvPr/>
        </p:nvPicPr>
        <p:blipFill rotWithShape="1">
          <a:blip r:embed="rId3"/>
          <a:srcRect l="21766" t="11492" r="13927" b="16474"/>
          <a:stretch/>
        </p:blipFill>
        <p:spPr>
          <a:xfrm>
            <a:off x="6102414" y="634596"/>
            <a:ext cx="2499222" cy="1809550"/>
          </a:xfrm>
          <a:prstGeom prst="rect">
            <a:avLst/>
          </a:prstGeom>
          <a:ln>
            <a:solidFill>
              <a:schemeClr val="tx1"/>
            </a:solidFill>
          </a:ln>
        </p:spPr>
      </p:pic>
      <p:sp>
        <p:nvSpPr>
          <p:cNvPr id="5" name="TextBox 4">
            <a:extLst>
              <a:ext uri="{FF2B5EF4-FFF2-40B4-BE49-F238E27FC236}">
                <a16:creationId xmlns:a16="http://schemas.microsoft.com/office/drawing/2014/main" id="{016FEFE5-9C8A-4C1B-9F53-D280F03D0354}"/>
              </a:ext>
            </a:extLst>
          </p:cNvPr>
          <p:cNvSpPr txBox="1"/>
          <p:nvPr/>
        </p:nvSpPr>
        <p:spPr>
          <a:xfrm>
            <a:off x="6035039" y="2417883"/>
            <a:ext cx="2733575" cy="246221"/>
          </a:xfrm>
          <a:prstGeom prst="rect">
            <a:avLst/>
          </a:prstGeom>
          <a:noFill/>
        </p:spPr>
        <p:txBody>
          <a:bodyPr wrap="square" rtlCol="0">
            <a:spAutoFit/>
          </a:bodyPr>
          <a:lstStyle/>
          <a:p>
            <a:r>
              <a:rPr lang="en-US" sz="1000" dirty="0">
                <a:solidFill>
                  <a:schemeClr val="bg1"/>
                </a:solidFill>
              </a:rPr>
              <a:t>The Oregon spotted frog</a:t>
            </a:r>
          </a:p>
        </p:txBody>
      </p:sp>
      <p:pic>
        <p:nvPicPr>
          <p:cNvPr id="7" name="Picture 6">
            <a:extLst>
              <a:ext uri="{FF2B5EF4-FFF2-40B4-BE49-F238E27FC236}">
                <a16:creationId xmlns:a16="http://schemas.microsoft.com/office/drawing/2014/main" id="{741DB78D-A3FC-47D0-9B78-C9EA1DD362D3}"/>
              </a:ext>
            </a:extLst>
          </p:cNvPr>
          <p:cNvPicPr>
            <a:picLocks noChangeAspect="1"/>
          </p:cNvPicPr>
          <p:nvPr/>
        </p:nvPicPr>
        <p:blipFill rotWithShape="1">
          <a:blip r:embed="rId4"/>
          <a:srcRect l="221" r="3323" b="8882"/>
          <a:stretch/>
        </p:blipFill>
        <p:spPr>
          <a:xfrm>
            <a:off x="6102413" y="2673730"/>
            <a:ext cx="2499222" cy="1773662"/>
          </a:xfrm>
          <a:prstGeom prst="rect">
            <a:avLst/>
          </a:prstGeom>
          <a:ln>
            <a:solidFill>
              <a:schemeClr val="tx1"/>
            </a:solidFill>
          </a:ln>
        </p:spPr>
      </p:pic>
      <p:sp>
        <p:nvSpPr>
          <p:cNvPr id="9" name="TextBox 8">
            <a:extLst>
              <a:ext uri="{FF2B5EF4-FFF2-40B4-BE49-F238E27FC236}">
                <a16:creationId xmlns:a16="http://schemas.microsoft.com/office/drawing/2014/main" id="{9DA0B532-1B04-4BF2-BC27-3BDD9DAF25E0}"/>
              </a:ext>
            </a:extLst>
          </p:cNvPr>
          <p:cNvSpPr txBox="1"/>
          <p:nvPr/>
        </p:nvSpPr>
        <p:spPr>
          <a:xfrm>
            <a:off x="6025414" y="4450661"/>
            <a:ext cx="2733575" cy="246221"/>
          </a:xfrm>
          <a:prstGeom prst="rect">
            <a:avLst/>
          </a:prstGeom>
          <a:noFill/>
        </p:spPr>
        <p:txBody>
          <a:bodyPr wrap="square" rtlCol="0">
            <a:spAutoFit/>
          </a:bodyPr>
          <a:lstStyle/>
          <a:p>
            <a:r>
              <a:rPr lang="en-US" sz="1000" dirty="0">
                <a:solidFill>
                  <a:schemeClr val="bg1"/>
                </a:solidFill>
              </a:rPr>
              <a:t>The island marble butterfly</a:t>
            </a:r>
          </a:p>
        </p:txBody>
      </p:sp>
      <p:pic>
        <p:nvPicPr>
          <p:cNvPr id="10" name="Picture 9">
            <a:extLst>
              <a:ext uri="{FF2B5EF4-FFF2-40B4-BE49-F238E27FC236}">
                <a16:creationId xmlns:a16="http://schemas.microsoft.com/office/drawing/2014/main" id="{2B0CCC3D-76FD-447A-9211-D3F931DA8736}"/>
              </a:ext>
            </a:extLst>
          </p:cNvPr>
          <p:cNvPicPr>
            <a:picLocks noChangeAspect="1"/>
          </p:cNvPicPr>
          <p:nvPr/>
        </p:nvPicPr>
        <p:blipFill rotWithShape="1">
          <a:blip r:embed="rId5"/>
          <a:srcRect l="21198" t="11631" r="17995" b="28989"/>
          <a:stretch/>
        </p:blipFill>
        <p:spPr>
          <a:xfrm>
            <a:off x="6102417" y="4740029"/>
            <a:ext cx="2499221" cy="1830397"/>
          </a:xfrm>
          <a:prstGeom prst="rect">
            <a:avLst/>
          </a:prstGeom>
          <a:ln>
            <a:solidFill>
              <a:schemeClr val="tx1"/>
            </a:solidFill>
          </a:ln>
        </p:spPr>
      </p:pic>
      <p:sp>
        <p:nvSpPr>
          <p:cNvPr id="12" name="TextBox 11">
            <a:extLst>
              <a:ext uri="{FF2B5EF4-FFF2-40B4-BE49-F238E27FC236}">
                <a16:creationId xmlns:a16="http://schemas.microsoft.com/office/drawing/2014/main" id="{FA269FF0-06F3-4F5B-9C4A-60FCA02BB91F}"/>
              </a:ext>
            </a:extLst>
          </p:cNvPr>
          <p:cNvSpPr txBox="1"/>
          <p:nvPr/>
        </p:nvSpPr>
        <p:spPr>
          <a:xfrm>
            <a:off x="6025414" y="6570426"/>
            <a:ext cx="2733575" cy="246221"/>
          </a:xfrm>
          <a:prstGeom prst="rect">
            <a:avLst/>
          </a:prstGeom>
          <a:noFill/>
        </p:spPr>
        <p:txBody>
          <a:bodyPr wrap="square" rtlCol="0">
            <a:spAutoFit/>
          </a:bodyPr>
          <a:lstStyle/>
          <a:p>
            <a:r>
              <a:rPr lang="en-US" sz="1000" dirty="0">
                <a:solidFill>
                  <a:schemeClr val="bg1"/>
                </a:solidFill>
              </a:rPr>
              <a:t>The Pacific lamprey </a:t>
            </a:r>
          </a:p>
        </p:txBody>
      </p:sp>
      <p:pic>
        <p:nvPicPr>
          <p:cNvPr id="13" name="Picture 12">
            <a:extLst>
              <a:ext uri="{FF2B5EF4-FFF2-40B4-BE49-F238E27FC236}">
                <a16:creationId xmlns:a16="http://schemas.microsoft.com/office/drawing/2014/main" id="{BCD36988-8A32-4103-B0D4-D8AAF104BA2D}"/>
              </a:ext>
            </a:extLst>
          </p:cNvPr>
          <p:cNvPicPr>
            <a:picLocks noChangeAspect="1"/>
          </p:cNvPicPr>
          <p:nvPr/>
        </p:nvPicPr>
        <p:blipFill>
          <a:blip r:embed="rId6"/>
          <a:stretch>
            <a:fillRect/>
          </a:stretch>
        </p:blipFill>
        <p:spPr>
          <a:xfrm>
            <a:off x="8224334" y="5935265"/>
            <a:ext cx="754608" cy="792260"/>
          </a:xfrm>
          <a:prstGeom prst="rect">
            <a:avLst/>
          </a:prstGeom>
        </p:spPr>
      </p:pic>
    </p:spTree>
    <p:extLst>
      <p:ext uri="{BB962C8B-B14F-4D97-AF65-F5344CB8AC3E}">
        <p14:creationId xmlns:p14="http://schemas.microsoft.com/office/powerpoint/2010/main" val="195328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down)">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wipe(down)">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xEl>
                                              <p:pRg st="4" end="4"/>
                                            </p:txEl>
                                          </p:spTgt>
                                        </p:tgtEl>
                                        <p:attrNameLst>
                                          <p:attrName>style.visibility</p:attrName>
                                        </p:attrNameLst>
                                      </p:cBhvr>
                                      <p:to>
                                        <p:strVal val="visible"/>
                                      </p:to>
                                    </p:set>
                                    <p:animEffect transition="in" filter="wipe(down)">
                                      <p:cBhvr>
                                        <p:cTn id="22" dur="500"/>
                                        <p:tgtEl>
                                          <p:spTgt spid="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animEffect transition="in" filter="wipe(down)">
                                      <p:cBhvr>
                                        <p:cTn id="27" dur="500"/>
                                        <p:tgtEl>
                                          <p:spTgt spid="1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xEl>
                                              <p:pRg st="8" end="8"/>
                                            </p:txEl>
                                          </p:spTgt>
                                        </p:tgtEl>
                                        <p:attrNameLst>
                                          <p:attrName>style.visibility</p:attrName>
                                        </p:attrNameLst>
                                      </p:cBhvr>
                                      <p:to>
                                        <p:strVal val="visible"/>
                                      </p:to>
                                    </p:set>
                                    <p:animEffect transition="in" filter="wipe(down)">
                                      <p:cBhvr>
                                        <p:cTn id="32" dur="500"/>
                                        <p:tgtEl>
                                          <p:spTgt spid="1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10" end="10"/>
                                            </p:txEl>
                                          </p:spTgt>
                                        </p:tgtEl>
                                        <p:attrNameLst>
                                          <p:attrName>style.visibility</p:attrName>
                                        </p:attrNameLst>
                                      </p:cBhvr>
                                      <p:to>
                                        <p:strVal val="visible"/>
                                      </p:to>
                                    </p:set>
                                    <p:animEffect transition="in" filter="wipe(down)">
                                      <p:cBhvr>
                                        <p:cTn id="37" dur="500"/>
                                        <p:tgtEl>
                                          <p:spTgt spid="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3332" y="469438"/>
            <a:ext cx="5534529" cy="639762"/>
          </a:xfrm>
        </p:spPr>
        <p:txBody>
          <a:bodyPr>
            <a:noAutofit/>
          </a:bodyPr>
          <a:lstStyle/>
          <a:p>
            <a:r>
              <a:rPr lang="en-US" sz="2500" dirty="0">
                <a:solidFill>
                  <a:schemeClr val="bg1"/>
                </a:solidFill>
                <a:latin typeface="+mj-lt"/>
              </a:rPr>
              <a:t>What makes some species more vulnerable to climate change than others?</a:t>
            </a:r>
          </a:p>
        </p:txBody>
      </p:sp>
      <p:sp>
        <p:nvSpPr>
          <p:cNvPr id="19" name="Rectangle 18">
            <a:extLst>
              <a:ext uri="{FF2B5EF4-FFF2-40B4-BE49-F238E27FC236}">
                <a16:creationId xmlns:a16="http://schemas.microsoft.com/office/drawing/2014/main" id="{BA37CCC6-5F7F-4DD5-8C64-E22E45BE8269}"/>
              </a:ext>
            </a:extLst>
          </p:cNvPr>
          <p:cNvSpPr/>
          <p:nvPr/>
        </p:nvSpPr>
        <p:spPr>
          <a:xfrm>
            <a:off x="490885" y="1564838"/>
            <a:ext cx="5377175" cy="437042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Habitat specialization- </a:t>
            </a:r>
            <a:r>
              <a:rPr kumimoji="0" lang="en-US" sz="2000" b="0" i="0" u="sng" strike="noStrike" kern="1200" cap="none" spc="0" normalizeH="0" baseline="0" noProof="0" dirty="0">
                <a:ln>
                  <a:noFill/>
                </a:ln>
                <a:solidFill>
                  <a:srgbClr val="067B54"/>
                </a:solidFill>
                <a:effectLst/>
                <a:uLnTx/>
                <a:uFillTx/>
                <a:latin typeface="Calibri,Arial,Helvetica,sans-serif"/>
                <a:ea typeface="+mn-ea"/>
                <a:cs typeface="+mn-cs"/>
              </a:rPr>
              <a:t>low</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or</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none" strike="noStrike" kern="1200" cap="none" spc="0" normalizeH="0" baseline="0" noProof="0" dirty="0">
                <a:ln>
                  <a:noFill/>
                </a:ln>
                <a:solidFill>
                  <a:srgbClr val="FF0000"/>
                </a:solidFill>
                <a:effectLst/>
                <a:uLnTx/>
                <a:uFillTx/>
                <a:latin typeface="Calibri,Arial,Helvetica,sans-serif"/>
                <a:ea typeface="+mn-ea"/>
                <a:cs typeface="+mn-cs"/>
              </a:rPr>
              <a:t>high</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Susceptibility to disease- </a:t>
            </a:r>
            <a:r>
              <a:rPr kumimoji="0" lang="en-US" sz="2000" b="0" i="0" u="sng" strike="noStrike" kern="1200" cap="none" spc="0" normalizeH="0" baseline="0" noProof="0" dirty="0">
                <a:ln>
                  <a:noFill/>
                </a:ln>
                <a:solidFill>
                  <a:srgbClr val="067B54"/>
                </a:solidFill>
                <a:effectLst/>
                <a:uLnTx/>
                <a:uFillTx/>
                <a:latin typeface="Calibri,Arial,Helvetica,sans-serif"/>
                <a:ea typeface="+mn-ea"/>
                <a:cs typeface="+mn-cs"/>
              </a:rPr>
              <a:t>low</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or</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none" strike="noStrike" kern="1200" cap="none" spc="0" normalizeH="0" baseline="0" noProof="0" dirty="0">
                <a:ln>
                  <a:noFill/>
                </a:ln>
                <a:solidFill>
                  <a:srgbClr val="FF0000"/>
                </a:solidFill>
                <a:effectLst/>
                <a:uLnTx/>
                <a:uFillTx/>
                <a:latin typeface="Calibri,Arial,Helvetica,sans-serif"/>
                <a:ea typeface="+mn-ea"/>
                <a:cs typeface="+mn-cs"/>
              </a:rPr>
              <a:t>high</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Generation time- How long does it take the species to reach sexual maturity- </a:t>
            </a:r>
            <a:r>
              <a:rPr kumimoji="0" lang="en-US" sz="2000" b="0" i="0" u="sng" strike="noStrike" kern="1200" cap="none" spc="0" normalizeH="0" baseline="0" noProof="0" dirty="0">
                <a:ln>
                  <a:noFill/>
                </a:ln>
                <a:solidFill>
                  <a:srgbClr val="067B54"/>
                </a:solidFill>
                <a:effectLst/>
                <a:uLnTx/>
                <a:uFillTx/>
                <a:latin typeface="Calibri,Arial,Helvetica,sans-serif"/>
                <a:ea typeface="+mn-ea"/>
                <a:cs typeface="+mn-cs"/>
              </a:rPr>
              <a:t>short</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or</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none" strike="noStrike" kern="1200" cap="none" spc="0" normalizeH="0" baseline="0" noProof="0" dirty="0">
                <a:ln>
                  <a:noFill/>
                </a:ln>
                <a:solidFill>
                  <a:srgbClr val="FF0000"/>
                </a:solidFill>
                <a:effectLst/>
                <a:uLnTx/>
                <a:uFillTx/>
                <a:latin typeface="Calibri,Arial,Helvetica,sans-serif"/>
                <a:ea typeface="+mn-ea"/>
                <a:cs typeface="+mn-cs"/>
              </a:rPr>
              <a:t>long</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Reproductive rate- How many offspring/how often? </a:t>
            </a:r>
            <a:r>
              <a:rPr kumimoji="0" lang="en-US" sz="2000" b="0" i="0" u="sng" strike="noStrike" kern="1200" cap="none" spc="0" normalizeH="0" baseline="0" noProof="0" dirty="0">
                <a:ln>
                  <a:noFill/>
                </a:ln>
                <a:solidFill>
                  <a:srgbClr val="067B54"/>
                </a:solidFill>
                <a:effectLst/>
                <a:uLnTx/>
                <a:uFillTx/>
                <a:latin typeface="Calibri,Arial,Helvetica,sans-serif"/>
                <a:ea typeface="+mn-ea"/>
                <a:cs typeface="+mn-cs"/>
              </a:rPr>
              <a:t>More offspring</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or a</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sng" strike="noStrike" kern="1200" cap="none" spc="0" normalizeH="0" baseline="0" noProof="0" dirty="0">
                <a:ln>
                  <a:noFill/>
                </a:ln>
                <a:solidFill>
                  <a:srgbClr val="067B54"/>
                </a:solidFill>
                <a:effectLst/>
                <a:uLnTx/>
                <a:uFillTx/>
                <a:latin typeface="Calibri,Arial,Helvetica,sans-serif"/>
                <a:ea typeface="+mn-ea"/>
                <a:cs typeface="+mn-cs"/>
              </a:rPr>
              <a:t>higher frequency </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of</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reproduction vs. </a:t>
            </a:r>
            <a:r>
              <a:rPr kumimoji="0" lang="en-US" sz="2000" b="0" i="0" u="none" strike="noStrike" kern="1200" cap="none" spc="0" normalizeH="0" baseline="0" noProof="0" dirty="0">
                <a:ln>
                  <a:noFill/>
                </a:ln>
                <a:solidFill>
                  <a:srgbClr val="FF0000"/>
                </a:solidFill>
                <a:effectLst/>
                <a:uLnTx/>
                <a:uFillTx/>
                <a:latin typeface="Calibri,Arial,Helvetica,sans-serif"/>
                <a:ea typeface="+mn-ea"/>
                <a:cs typeface="+mn-cs"/>
              </a:rPr>
              <a:t>few offspring </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or</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none" strike="noStrike" kern="1200" cap="none" spc="0" normalizeH="0" baseline="0" noProof="0" dirty="0">
                <a:ln>
                  <a:noFill/>
                </a:ln>
                <a:solidFill>
                  <a:srgbClr val="FF0000"/>
                </a:solidFill>
                <a:effectLst/>
                <a:uLnTx/>
                <a:uFillTx/>
                <a:latin typeface="Calibri,Arial,Helvetica,sans-serif"/>
                <a:ea typeface="+mn-ea"/>
                <a:cs typeface="+mn-cs"/>
              </a:rPr>
              <a:t>infrequent</a:t>
            </a:r>
            <a:r>
              <a:rPr kumimoji="0" lang="en-US" sz="2000" b="0" i="0" u="none" strike="noStrike" kern="1200" cap="none" spc="0" normalizeH="0" noProof="0" dirty="0">
                <a:ln>
                  <a:noFill/>
                </a:ln>
                <a:solidFill>
                  <a:srgbClr val="FF0000"/>
                </a:solidFill>
                <a:effectLst/>
                <a:uLnTx/>
                <a:uFillTx/>
                <a:latin typeface="Calibri,Arial,Helvetica,sans-serif"/>
                <a:ea typeface="+mn-ea"/>
                <a:cs typeface="+mn-cs"/>
              </a:rPr>
              <a:t> reproduction</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Genetic variation- </a:t>
            </a:r>
            <a:r>
              <a:rPr kumimoji="0" lang="en-US" sz="2000" b="0" i="0" u="none" strike="noStrike" kern="1200" cap="none" spc="0" normalizeH="0" baseline="0" noProof="0" dirty="0">
                <a:ln>
                  <a:noFill/>
                </a:ln>
                <a:solidFill>
                  <a:srgbClr val="FF0000"/>
                </a:solidFill>
                <a:effectLst/>
                <a:uLnTx/>
                <a:uFillTx/>
                <a:latin typeface="Calibri,Arial,Helvetica,sans-serif"/>
                <a:ea typeface="+mn-ea"/>
                <a:cs typeface="+mn-cs"/>
              </a:rPr>
              <a:t>low </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or</a:t>
            </a:r>
            <a:r>
              <a:rPr kumimoji="0" lang="en-US" sz="2000" b="0" i="0" u="none" strike="noStrike" kern="1200" cap="none" spc="0" normalizeH="0" baseline="0" noProof="0" dirty="0">
                <a:ln>
                  <a:noFill/>
                </a:ln>
                <a:solidFill>
                  <a:prstClr val="black"/>
                </a:solidFill>
                <a:effectLst/>
                <a:uLnTx/>
                <a:uFillTx/>
                <a:latin typeface="Calibri,Arial,Helvetica,sans-serif"/>
                <a:ea typeface="+mn-ea"/>
                <a:cs typeface="+mn-cs"/>
              </a:rPr>
              <a:t> </a:t>
            </a:r>
            <a:r>
              <a:rPr kumimoji="0" lang="en-US" sz="2000" b="0" i="0" u="sng" strike="noStrike" kern="1200" cap="none" spc="0" normalizeH="0" baseline="0" noProof="0" dirty="0">
                <a:ln>
                  <a:noFill/>
                </a:ln>
                <a:solidFill>
                  <a:srgbClr val="067B54"/>
                </a:solidFill>
                <a:effectLst/>
                <a:uLnTx/>
                <a:uFillTx/>
                <a:latin typeface="Calibri,Arial,Helvetica,sans-serif"/>
                <a:ea typeface="+mn-ea"/>
                <a:cs typeface="+mn-cs"/>
              </a:rPr>
              <a:t>high</a:t>
            </a:r>
            <a:r>
              <a:rPr kumimoji="0" lang="en-US" sz="2000" b="0" i="0" u="none" strike="noStrike" kern="1200" cap="none" spc="0" normalizeH="0" baseline="0" noProof="0" dirty="0">
                <a:ln>
                  <a:noFill/>
                </a:ln>
                <a:solidFill>
                  <a:schemeClr val="bg1"/>
                </a:solidFill>
                <a:effectLst/>
                <a:uLnTx/>
                <a:uFillTx/>
                <a:latin typeface="Calibri,Arial,Helvetica,sans-serif"/>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Arial,Helvetica,sans-serif"/>
              <a:ea typeface="+mn-ea"/>
              <a:cs typeface="+mn-cs"/>
            </a:endParaRPr>
          </a:p>
        </p:txBody>
      </p:sp>
      <p:sp>
        <p:nvSpPr>
          <p:cNvPr id="5" name="TextBox 4">
            <a:extLst>
              <a:ext uri="{FF2B5EF4-FFF2-40B4-BE49-F238E27FC236}">
                <a16:creationId xmlns:a16="http://schemas.microsoft.com/office/drawing/2014/main" id="{016FEFE5-9C8A-4C1B-9F53-D280F03D0354}"/>
              </a:ext>
            </a:extLst>
          </p:cNvPr>
          <p:cNvSpPr txBox="1"/>
          <p:nvPr/>
        </p:nvSpPr>
        <p:spPr>
          <a:xfrm>
            <a:off x="6035039" y="2321633"/>
            <a:ext cx="2733575" cy="246221"/>
          </a:xfrm>
          <a:prstGeom prst="rect">
            <a:avLst/>
          </a:prstGeom>
          <a:noFill/>
        </p:spPr>
        <p:txBody>
          <a:bodyPr wrap="square" rtlCol="0">
            <a:spAutoFit/>
          </a:bodyPr>
          <a:lstStyle/>
          <a:p>
            <a:r>
              <a:rPr lang="en-US" sz="1000" dirty="0">
                <a:solidFill>
                  <a:schemeClr val="bg1"/>
                </a:solidFill>
              </a:rPr>
              <a:t>The Canada lynx. </a:t>
            </a:r>
          </a:p>
        </p:txBody>
      </p:sp>
      <p:sp>
        <p:nvSpPr>
          <p:cNvPr id="9" name="TextBox 8">
            <a:extLst>
              <a:ext uri="{FF2B5EF4-FFF2-40B4-BE49-F238E27FC236}">
                <a16:creationId xmlns:a16="http://schemas.microsoft.com/office/drawing/2014/main" id="{9DA0B532-1B04-4BF2-BC27-3BDD9DAF25E0}"/>
              </a:ext>
            </a:extLst>
          </p:cNvPr>
          <p:cNvSpPr txBox="1"/>
          <p:nvPr/>
        </p:nvSpPr>
        <p:spPr>
          <a:xfrm>
            <a:off x="6035039" y="4383286"/>
            <a:ext cx="2733575" cy="246221"/>
          </a:xfrm>
          <a:prstGeom prst="rect">
            <a:avLst/>
          </a:prstGeom>
          <a:noFill/>
        </p:spPr>
        <p:txBody>
          <a:bodyPr wrap="square" rtlCol="0">
            <a:spAutoFit/>
          </a:bodyPr>
          <a:lstStyle/>
          <a:p>
            <a:r>
              <a:rPr lang="en-US" sz="1000" dirty="0">
                <a:solidFill>
                  <a:schemeClr val="bg1"/>
                </a:solidFill>
              </a:rPr>
              <a:t>The marbled </a:t>
            </a:r>
            <a:r>
              <a:rPr lang="en-US" sz="1000" dirty="0" err="1">
                <a:solidFill>
                  <a:schemeClr val="bg1"/>
                </a:solidFill>
              </a:rPr>
              <a:t>murrelet</a:t>
            </a:r>
            <a:r>
              <a:rPr lang="en-US" sz="1000" dirty="0">
                <a:solidFill>
                  <a:schemeClr val="bg1"/>
                </a:solidFill>
              </a:rPr>
              <a:t>.</a:t>
            </a:r>
          </a:p>
        </p:txBody>
      </p:sp>
      <p:sp>
        <p:nvSpPr>
          <p:cNvPr id="12" name="TextBox 11">
            <a:extLst>
              <a:ext uri="{FF2B5EF4-FFF2-40B4-BE49-F238E27FC236}">
                <a16:creationId xmlns:a16="http://schemas.microsoft.com/office/drawing/2014/main" id="{FA269FF0-06F3-4F5B-9C4A-60FCA02BB91F}"/>
              </a:ext>
            </a:extLst>
          </p:cNvPr>
          <p:cNvSpPr txBox="1"/>
          <p:nvPr/>
        </p:nvSpPr>
        <p:spPr>
          <a:xfrm>
            <a:off x="6044664" y="6426049"/>
            <a:ext cx="2733575" cy="246221"/>
          </a:xfrm>
          <a:prstGeom prst="rect">
            <a:avLst/>
          </a:prstGeom>
          <a:noFill/>
        </p:spPr>
        <p:txBody>
          <a:bodyPr wrap="square" rtlCol="0">
            <a:spAutoFit/>
          </a:bodyPr>
          <a:lstStyle/>
          <a:p>
            <a:r>
              <a:rPr lang="en-US" sz="1000" dirty="0">
                <a:solidFill>
                  <a:schemeClr val="bg1"/>
                </a:solidFill>
              </a:rPr>
              <a:t>The Columbian white-tailed deer </a:t>
            </a:r>
          </a:p>
        </p:txBody>
      </p:sp>
      <p:pic>
        <p:nvPicPr>
          <p:cNvPr id="6" name="Picture 5">
            <a:extLst>
              <a:ext uri="{FF2B5EF4-FFF2-40B4-BE49-F238E27FC236}">
                <a16:creationId xmlns:a16="http://schemas.microsoft.com/office/drawing/2014/main" id="{E07C63BB-A445-4BB3-8CA9-61D60F414E6D}"/>
              </a:ext>
            </a:extLst>
          </p:cNvPr>
          <p:cNvPicPr>
            <a:picLocks noChangeAspect="1"/>
          </p:cNvPicPr>
          <p:nvPr/>
        </p:nvPicPr>
        <p:blipFill rotWithShape="1">
          <a:blip r:embed="rId3"/>
          <a:srcRect r="7848"/>
          <a:stretch/>
        </p:blipFill>
        <p:spPr>
          <a:xfrm>
            <a:off x="6102412" y="544339"/>
            <a:ext cx="2499222" cy="1809550"/>
          </a:xfrm>
          <a:prstGeom prst="rect">
            <a:avLst/>
          </a:prstGeom>
          <a:ln>
            <a:solidFill>
              <a:schemeClr val="tx1"/>
            </a:solidFill>
          </a:ln>
        </p:spPr>
      </p:pic>
      <p:pic>
        <p:nvPicPr>
          <p:cNvPr id="11" name="Picture 10">
            <a:extLst>
              <a:ext uri="{FF2B5EF4-FFF2-40B4-BE49-F238E27FC236}">
                <a16:creationId xmlns:a16="http://schemas.microsoft.com/office/drawing/2014/main" id="{0B0551B9-10DF-4064-B6B5-A5F5D6292105}"/>
              </a:ext>
            </a:extLst>
          </p:cNvPr>
          <p:cNvPicPr>
            <a:picLocks noChangeAspect="1"/>
          </p:cNvPicPr>
          <p:nvPr/>
        </p:nvPicPr>
        <p:blipFill rotWithShape="1">
          <a:blip r:embed="rId4"/>
          <a:srcRect l="27413" t="43519" r="27876" b="8887"/>
          <a:stretch/>
        </p:blipFill>
        <p:spPr>
          <a:xfrm>
            <a:off x="6102412" y="2627058"/>
            <a:ext cx="2499222" cy="1773662"/>
          </a:xfrm>
          <a:prstGeom prst="rect">
            <a:avLst/>
          </a:prstGeom>
          <a:ln>
            <a:solidFill>
              <a:schemeClr val="tx1"/>
            </a:solidFill>
          </a:ln>
        </p:spPr>
      </p:pic>
      <p:pic>
        <p:nvPicPr>
          <p:cNvPr id="15" name="Picture 14">
            <a:extLst>
              <a:ext uri="{FF2B5EF4-FFF2-40B4-BE49-F238E27FC236}">
                <a16:creationId xmlns:a16="http://schemas.microsoft.com/office/drawing/2014/main" id="{F71F5E68-F54F-450F-92AB-505D7F15DD2C}"/>
              </a:ext>
            </a:extLst>
          </p:cNvPr>
          <p:cNvPicPr>
            <a:picLocks noChangeAspect="1"/>
          </p:cNvPicPr>
          <p:nvPr/>
        </p:nvPicPr>
        <p:blipFill rotWithShape="1">
          <a:blip r:embed="rId5"/>
          <a:srcRect t="16244" r="17836" b="-687"/>
          <a:stretch/>
        </p:blipFill>
        <p:spPr>
          <a:xfrm>
            <a:off x="6102412" y="4711444"/>
            <a:ext cx="2550703" cy="1733495"/>
          </a:xfrm>
          <a:prstGeom prst="rect">
            <a:avLst/>
          </a:prstGeom>
          <a:ln>
            <a:solidFill>
              <a:schemeClr val="tx1"/>
            </a:solidFill>
          </a:ln>
        </p:spPr>
      </p:pic>
      <p:pic>
        <p:nvPicPr>
          <p:cNvPr id="13" name="Picture 12">
            <a:extLst>
              <a:ext uri="{FF2B5EF4-FFF2-40B4-BE49-F238E27FC236}">
                <a16:creationId xmlns:a16="http://schemas.microsoft.com/office/drawing/2014/main" id="{BCD36988-8A32-4103-B0D4-D8AAF104BA2D}"/>
              </a:ext>
            </a:extLst>
          </p:cNvPr>
          <p:cNvPicPr>
            <a:picLocks noChangeAspect="1"/>
          </p:cNvPicPr>
          <p:nvPr/>
        </p:nvPicPr>
        <p:blipFill>
          <a:blip r:embed="rId6"/>
          <a:stretch>
            <a:fillRect/>
          </a:stretch>
        </p:blipFill>
        <p:spPr>
          <a:xfrm>
            <a:off x="8224334" y="5935265"/>
            <a:ext cx="754608" cy="792260"/>
          </a:xfrm>
          <a:prstGeom prst="rect">
            <a:avLst/>
          </a:prstGeom>
        </p:spPr>
      </p:pic>
    </p:spTree>
    <p:extLst>
      <p:ext uri="{BB962C8B-B14F-4D97-AF65-F5344CB8AC3E}">
        <p14:creationId xmlns:p14="http://schemas.microsoft.com/office/powerpoint/2010/main" val="337797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wipe(down)">
                                      <p:cBhvr>
                                        <p:cTn id="12" dur="500"/>
                                        <p:tgtEl>
                                          <p:spTgt spid="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animEffect transition="in" filter="wipe(down)">
                                      <p:cBhvr>
                                        <p:cTn id="17" dur="500"/>
                                        <p:tgtEl>
                                          <p:spTgt spid="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xEl>
                                              <p:pRg st="6" end="6"/>
                                            </p:txEl>
                                          </p:spTgt>
                                        </p:tgtEl>
                                        <p:attrNameLst>
                                          <p:attrName>style.visibility</p:attrName>
                                        </p:attrNameLst>
                                      </p:cBhvr>
                                      <p:to>
                                        <p:strVal val="visible"/>
                                      </p:to>
                                    </p:set>
                                    <p:animEffect transition="in" filter="wipe(down)">
                                      <p:cBhvr>
                                        <p:cTn id="22" dur="500"/>
                                        <p:tgtEl>
                                          <p:spTgt spid="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xEl>
                                              <p:pRg st="8" end="8"/>
                                            </p:txEl>
                                          </p:spTgt>
                                        </p:tgtEl>
                                        <p:attrNameLst>
                                          <p:attrName>style.visibility</p:attrName>
                                        </p:attrNameLst>
                                      </p:cBhvr>
                                      <p:to>
                                        <p:strVal val="visible"/>
                                      </p:to>
                                    </p:set>
                                    <p:animEffect transition="in" filter="wipe(down)">
                                      <p:cBhvr>
                                        <p:cTn id="27"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1258284-D5CC-4651-AEA1-5D6CAB27C675}"/>
              </a:ext>
            </a:extLst>
          </p:cNvPr>
          <p:cNvPicPr>
            <a:picLocks noChangeAspect="1"/>
          </p:cNvPicPr>
          <p:nvPr/>
        </p:nvPicPr>
        <p:blipFill rotWithShape="1">
          <a:blip r:embed="rId3"/>
          <a:srcRect l="6983" t="6593" r="33902" b="-1"/>
          <a:stretch/>
        </p:blipFill>
        <p:spPr>
          <a:xfrm>
            <a:off x="2641851" y="10"/>
            <a:ext cx="6502149" cy="6857990"/>
          </a:xfrm>
          <a:prstGeom prst="rect">
            <a:avLst/>
          </a:prstGeom>
        </p:spPr>
      </p:pic>
      <p:sp>
        <p:nvSpPr>
          <p:cNvPr id="16" name="Rectangle 15">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0058A7-2837-430E-AEE6-57EC3B0F1142}"/>
              </a:ext>
            </a:extLst>
          </p:cNvPr>
          <p:cNvSpPr>
            <a:spLocks noGrp="1"/>
          </p:cNvSpPr>
          <p:nvPr>
            <p:ph type="title"/>
          </p:nvPr>
        </p:nvSpPr>
        <p:spPr>
          <a:xfrm>
            <a:off x="278320" y="1161288"/>
            <a:ext cx="2578608" cy="1124712"/>
          </a:xfrm>
        </p:spPr>
        <p:txBody>
          <a:bodyPr vert="horz" lIns="91440" tIns="45720" rIns="91440" bIns="45720" rtlCol="0" anchor="b">
            <a:normAutofit/>
          </a:bodyPr>
          <a:lstStyle/>
          <a:p>
            <a:r>
              <a:rPr lang="en-US" sz="2400" dirty="0"/>
              <a:t>Trait based assessments </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0B7736D6-6A7A-43CA-B59B-A99A6BFAFF93}"/>
              </a:ext>
            </a:extLst>
          </p:cNvPr>
          <p:cNvSpPr>
            <a:spLocks noGrp="1"/>
          </p:cNvSpPr>
          <p:nvPr>
            <p:ph sz="half" idx="2"/>
          </p:nvPr>
        </p:nvSpPr>
        <p:spPr>
          <a:xfrm>
            <a:off x="278320" y="2718054"/>
            <a:ext cx="3533284" cy="3207258"/>
          </a:xfrm>
        </p:spPr>
        <p:txBody>
          <a:bodyPr vert="horz" lIns="91440" tIns="45720" rIns="91440" bIns="45720" rtlCol="0" anchor="t">
            <a:normAutofit/>
          </a:bodyPr>
          <a:lstStyle/>
          <a:p>
            <a:pPr marL="0"/>
            <a:r>
              <a:rPr lang="en-US" sz="2000" dirty="0"/>
              <a:t>Why might it be important for natural resource managers to know the vulnerability of species to climate change? </a:t>
            </a:r>
          </a:p>
          <a:p>
            <a:pPr marL="0"/>
            <a:endParaRPr lang="en-US" sz="2000" dirty="0"/>
          </a:p>
          <a:p>
            <a:pPr marL="0"/>
            <a:r>
              <a:rPr lang="en-US" sz="2000" dirty="0"/>
              <a:t>How might they use this data?</a:t>
            </a:r>
          </a:p>
          <a:p>
            <a:pPr marL="0"/>
            <a:endParaRPr lang="en-US" sz="1500" dirty="0"/>
          </a:p>
          <a:p>
            <a:endParaRPr lang="en-US" sz="1500" dirty="0"/>
          </a:p>
        </p:txBody>
      </p:sp>
      <p:pic>
        <p:nvPicPr>
          <p:cNvPr id="7" name="Picture 6">
            <a:extLst>
              <a:ext uri="{FF2B5EF4-FFF2-40B4-BE49-F238E27FC236}">
                <a16:creationId xmlns:a16="http://schemas.microsoft.com/office/drawing/2014/main" id="{377703E8-B344-4756-B30C-78EB6B16BCFB}"/>
              </a:ext>
            </a:extLst>
          </p:cNvPr>
          <p:cNvPicPr>
            <a:picLocks noChangeAspect="1"/>
          </p:cNvPicPr>
          <p:nvPr/>
        </p:nvPicPr>
        <p:blipFill>
          <a:blip r:embed="rId4"/>
          <a:stretch>
            <a:fillRect/>
          </a:stretch>
        </p:blipFill>
        <p:spPr>
          <a:xfrm>
            <a:off x="8210119" y="5977089"/>
            <a:ext cx="754608" cy="792260"/>
          </a:xfrm>
          <a:prstGeom prst="rect">
            <a:avLst/>
          </a:prstGeom>
        </p:spPr>
      </p:pic>
      <p:sp>
        <p:nvSpPr>
          <p:cNvPr id="15" name="Text Placeholder 2">
            <a:extLst>
              <a:ext uri="{FF2B5EF4-FFF2-40B4-BE49-F238E27FC236}">
                <a16:creationId xmlns:a16="http://schemas.microsoft.com/office/drawing/2014/main" id="{294781FF-56E7-481C-97CD-70B262D4BA3A}"/>
              </a:ext>
            </a:extLst>
          </p:cNvPr>
          <p:cNvSpPr>
            <a:spLocks noGrp="1"/>
          </p:cNvSpPr>
          <p:nvPr>
            <p:ph type="body" idx="1"/>
          </p:nvPr>
        </p:nvSpPr>
        <p:spPr>
          <a:xfrm>
            <a:off x="278319" y="5534733"/>
            <a:ext cx="4394908" cy="1293729"/>
          </a:xfrm>
        </p:spPr>
        <p:txBody>
          <a:bodyPr>
            <a:normAutofit/>
          </a:bodyPr>
          <a:lstStyle/>
          <a:p>
            <a:r>
              <a:rPr lang="en-US" sz="2000" dirty="0"/>
              <a:t>Trait based assessments</a:t>
            </a:r>
            <a:r>
              <a:rPr lang="en-US" sz="2000" b="0" dirty="0"/>
              <a:t> are just one way in which natural resource managers estimate how vulnerable a species is to climate change.</a:t>
            </a:r>
          </a:p>
          <a:p>
            <a:endParaRPr lang="en-US" sz="1800" b="0" dirty="0"/>
          </a:p>
        </p:txBody>
      </p:sp>
      <p:sp>
        <p:nvSpPr>
          <p:cNvPr id="8" name="TextBox 7">
            <a:extLst>
              <a:ext uri="{FF2B5EF4-FFF2-40B4-BE49-F238E27FC236}">
                <a16:creationId xmlns:a16="http://schemas.microsoft.com/office/drawing/2014/main" id="{A7555243-8DD2-48E7-8B42-4DE6399898DC}"/>
              </a:ext>
            </a:extLst>
          </p:cNvPr>
          <p:cNvSpPr txBox="1"/>
          <p:nvPr/>
        </p:nvSpPr>
        <p:spPr>
          <a:xfrm>
            <a:off x="99046" y="6611779"/>
            <a:ext cx="4073738" cy="246221"/>
          </a:xfrm>
          <a:prstGeom prst="rect">
            <a:avLst/>
          </a:prstGeom>
          <a:noFill/>
        </p:spPr>
        <p:txBody>
          <a:bodyPr wrap="square" rtlCol="0">
            <a:spAutoFit/>
          </a:bodyPr>
          <a:lstStyle/>
          <a:p>
            <a:r>
              <a:rPr lang="en-US" sz="1000" dirty="0"/>
              <a:t>A group of horned larks</a:t>
            </a:r>
          </a:p>
        </p:txBody>
      </p:sp>
    </p:spTree>
    <p:extLst>
      <p:ext uri="{BB962C8B-B14F-4D97-AF65-F5344CB8AC3E}">
        <p14:creationId xmlns:p14="http://schemas.microsoft.com/office/powerpoint/2010/main" val="24404484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FAB5903-65A7-431A-BD71-312DE1C73816}"/>
              </a:ext>
            </a:extLst>
          </p:cNvPr>
          <p:cNvPicPr>
            <a:picLocks noChangeAspect="1"/>
          </p:cNvPicPr>
          <p:nvPr/>
        </p:nvPicPr>
        <p:blipFill rotWithShape="1">
          <a:blip r:embed="rId3"/>
          <a:srcRect l="8726" r="28758" b="1218"/>
          <a:stretch/>
        </p:blipFill>
        <p:spPr>
          <a:xfrm>
            <a:off x="2641851" y="10"/>
            <a:ext cx="6502149" cy="6857990"/>
          </a:xfrm>
          <a:prstGeom prst="rect">
            <a:avLst/>
          </a:prstGeom>
        </p:spPr>
      </p:pic>
      <p:sp>
        <p:nvSpPr>
          <p:cNvPr id="18" name="Rectangle 17">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0058A7-2837-430E-AEE6-57EC3B0F1142}"/>
              </a:ext>
            </a:extLst>
          </p:cNvPr>
          <p:cNvSpPr>
            <a:spLocks noGrp="1"/>
          </p:cNvSpPr>
          <p:nvPr>
            <p:ph type="title"/>
          </p:nvPr>
        </p:nvSpPr>
        <p:spPr>
          <a:xfrm>
            <a:off x="278320" y="1161288"/>
            <a:ext cx="2578608" cy="1124712"/>
          </a:xfrm>
        </p:spPr>
        <p:txBody>
          <a:bodyPr vert="horz" lIns="91440" tIns="45720" rIns="91440" bIns="45720" rtlCol="0" anchor="b">
            <a:normAutofit/>
          </a:bodyPr>
          <a:lstStyle/>
          <a:p>
            <a:r>
              <a:rPr lang="en-US" sz="2000" dirty="0"/>
              <a:t>Trait based assessments measure a species’: </a:t>
            </a:r>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7FAEA93-DCAA-4187-8844-1D2B4CFD5797}"/>
              </a:ext>
            </a:extLst>
          </p:cNvPr>
          <p:cNvSpPr>
            <a:spLocks noGrp="1"/>
          </p:cNvSpPr>
          <p:nvPr>
            <p:ph type="body" idx="1"/>
          </p:nvPr>
        </p:nvSpPr>
        <p:spPr>
          <a:xfrm>
            <a:off x="278320" y="2718054"/>
            <a:ext cx="3225276" cy="3207258"/>
          </a:xfrm>
        </p:spPr>
        <p:txBody>
          <a:bodyPr vert="horz" lIns="91440" tIns="45720" rIns="91440" bIns="45720" rtlCol="0" anchor="t">
            <a:normAutofit fontScale="92500" lnSpcReduction="20000"/>
          </a:bodyPr>
          <a:lstStyle/>
          <a:p>
            <a:pPr indent="-228600" fontAlgn="base">
              <a:buFont typeface="Arial" panose="020B0604020202020204" pitchFamily="34" charset="0"/>
              <a:buChar char="•"/>
            </a:pPr>
            <a:r>
              <a:rPr lang="en-US" sz="2200" dirty="0"/>
              <a:t>Exposure: </a:t>
            </a:r>
            <a:r>
              <a:rPr lang="en-US" sz="2200" b="0" dirty="0"/>
              <a:t>How often the species is exposed to a climate-change related hazard.​</a:t>
            </a:r>
          </a:p>
          <a:p>
            <a:pPr indent="-228600" fontAlgn="base">
              <a:buFont typeface="Arial" panose="020B0604020202020204" pitchFamily="34" charset="0"/>
              <a:buChar char="•"/>
            </a:pPr>
            <a:r>
              <a:rPr lang="en-US" sz="2200" b="0" dirty="0"/>
              <a:t>For example: species in mixed conifer forests of the West may be more exposed to climate change conditions than those in the East due to increase in frequency and severity of forest fires in the last decade. </a:t>
            </a:r>
          </a:p>
          <a:p>
            <a:pPr indent="-228600">
              <a:buFont typeface="Arial" panose="020B0604020202020204" pitchFamily="34" charset="0"/>
              <a:buChar char="•"/>
            </a:pPr>
            <a:endParaRPr lang="en-US" sz="1500" b="0" dirty="0"/>
          </a:p>
        </p:txBody>
      </p:sp>
      <p:pic>
        <p:nvPicPr>
          <p:cNvPr id="7" name="Picture 6">
            <a:extLst>
              <a:ext uri="{FF2B5EF4-FFF2-40B4-BE49-F238E27FC236}">
                <a16:creationId xmlns:a16="http://schemas.microsoft.com/office/drawing/2014/main" id="{377703E8-B344-4756-B30C-78EB6B16BCFB}"/>
              </a:ext>
            </a:extLst>
          </p:cNvPr>
          <p:cNvPicPr>
            <a:picLocks noChangeAspect="1"/>
          </p:cNvPicPr>
          <p:nvPr/>
        </p:nvPicPr>
        <p:blipFill>
          <a:blip r:embed="rId4"/>
          <a:stretch>
            <a:fillRect/>
          </a:stretch>
        </p:blipFill>
        <p:spPr>
          <a:xfrm>
            <a:off x="8210119" y="5977089"/>
            <a:ext cx="754608" cy="792260"/>
          </a:xfrm>
          <a:prstGeom prst="rect">
            <a:avLst/>
          </a:prstGeom>
        </p:spPr>
      </p:pic>
      <p:sp>
        <p:nvSpPr>
          <p:cNvPr id="12" name="TextBox 11">
            <a:extLst>
              <a:ext uri="{FF2B5EF4-FFF2-40B4-BE49-F238E27FC236}">
                <a16:creationId xmlns:a16="http://schemas.microsoft.com/office/drawing/2014/main" id="{831F25AD-609B-41F1-918B-3A998D5BB10E}"/>
              </a:ext>
            </a:extLst>
          </p:cNvPr>
          <p:cNvSpPr txBox="1"/>
          <p:nvPr/>
        </p:nvSpPr>
        <p:spPr>
          <a:xfrm>
            <a:off x="179273" y="6503246"/>
            <a:ext cx="6365906" cy="246221"/>
          </a:xfrm>
          <a:prstGeom prst="rect">
            <a:avLst/>
          </a:prstGeom>
          <a:noFill/>
        </p:spPr>
        <p:txBody>
          <a:bodyPr wrap="square" rtlCol="0">
            <a:spAutoFit/>
          </a:bodyPr>
          <a:lstStyle/>
          <a:p>
            <a:r>
              <a:rPr lang="en-US" sz="1000" dirty="0"/>
              <a:t>Pacific fishers live in mixed conifer forests of the West coast and Cascades. </a:t>
            </a:r>
          </a:p>
        </p:txBody>
      </p:sp>
    </p:spTree>
    <p:extLst>
      <p:ext uri="{BB962C8B-B14F-4D97-AF65-F5344CB8AC3E}">
        <p14:creationId xmlns:p14="http://schemas.microsoft.com/office/powerpoint/2010/main" val="27601142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99px-Mount_Rainier_-_Paradise,_August_2014_-_0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 y="0"/>
            <a:ext cx="9258300" cy="6858000"/>
          </a:xfrm>
          <a:prstGeom prst="rect">
            <a:avLst/>
          </a:prstGeom>
        </p:spPr>
      </p:pic>
      <p:sp>
        <p:nvSpPr>
          <p:cNvPr id="9" name="Rectangle 8"/>
          <p:cNvSpPr/>
          <p:nvPr/>
        </p:nvSpPr>
        <p:spPr>
          <a:xfrm>
            <a:off x="-76198" y="-20639"/>
            <a:ext cx="4799515" cy="6878639"/>
          </a:xfrm>
          <a:prstGeom prst="rect">
            <a:avLst/>
          </a:prstGeom>
          <a:solidFill>
            <a:schemeClr val="accent1">
              <a:lumMod val="20000"/>
              <a:lumOff val="8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latin typeface="Calibri Light"/>
              <a:cs typeface="Calibri Light"/>
            </a:endParaRPr>
          </a:p>
        </p:txBody>
      </p:sp>
      <p:sp>
        <p:nvSpPr>
          <p:cNvPr id="3" name="Rectangle 2"/>
          <p:cNvSpPr/>
          <p:nvPr/>
        </p:nvSpPr>
        <p:spPr>
          <a:xfrm>
            <a:off x="-25400" y="0"/>
            <a:ext cx="423545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ffectLst>
                <a:outerShdw blurRad="38100" dist="38100" dir="2700000" algn="tl">
                  <a:srgbClr val="000000">
                    <a:alpha val="43137"/>
                  </a:srgbClr>
                </a:outerShdw>
              </a:effectLst>
            </a:endParaRPr>
          </a:p>
        </p:txBody>
      </p:sp>
      <p:sp>
        <p:nvSpPr>
          <p:cNvPr id="7" name="Rectangle 6"/>
          <p:cNvSpPr>
            <a:spLocks noChangeArrowheads="1"/>
          </p:cNvSpPr>
          <p:nvPr/>
        </p:nvSpPr>
        <p:spPr bwMode="auto">
          <a:xfrm>
            <a:off x="400050" y="376704"/>
            <a:ext cx="4171949" cy="5880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300"/>
              </a:spcAft>
              <a:buNone/>
            </a:pPr>
            <a:r>
              <a:rPr lang="en-US" altLang="en-US" b="1" dirty="0">
                <a:solidFill>
                  <a:schemeClr val="accent1">
                    <a:lumMod val="50000"/>
                  </a:schemeClr>
                </a:solidFill>
                <a:latin typeface="Arial" charset="0"/>
                <a:ea typeface="Arial" charset="0"/>
                <a:cs typeface="Arial" charset="0"/>
              </a:rPr>
              <a:t>Impacts on species and ecosystems</a:t>
            </a:r>
          </a:p>
          <a:p>
            <a:pPr>
              <a:spcBef>
                <a:spcPts val="3200"/>
              </a:spcBef>
              <a:spcAft>
                <a:spcPts val="600"/>
              </a:spcAft>
              <a:buNone/>
            </a:pPr>
            <a:r>
              <a:rPr lang="en-US" altLang="en-US" sz="2400" dirty="0">
                <a:latin typeface="Calibri" charset="0"/>
                <a:ea typeface="Calibri" charset="0"/>
                <a:cs typeface="Calibri" charset="0"/>
              </a:rPr>
              <a:t>Changes in the timing of biological events</a:t>
            </a:r>
            <a:endParaRPr lang="en-US" altLang="en-US" sz="2400" i="1" dirty="0">
              <a:latin typeface="Calibri" charset="0"/>
              <a:ea typeface="Calibri" charset="0"/>
              <a:cs typeface="Calibri" charset="0"/>
            </a:endParaRPr>
          </a:p>
          <a:p>
            <a:pPr>
              <a:spcBef>
                <a:spcPts val="1600"/>
              </a:spcBef>
              <a:spcAft>
                <a:spcPts val="600"/>
              </a:spcAft>
              <a:buNone/>
            </a:pPr>
            <a:r>
              <a:rPr lang="en-US" altLang="en-US" sz="2400" dirty="0">
                <a:latin typeface="Calibri" charset="0"/>
                <a:ea typeface="Calibri" charset="0"/>
                <a:cs typeface="Calibri" charset="0"/>
              </a:rPr>
              <a:t>Direct and indirect loss of habitat </a:t>
            </a:r>
          </a:p>
          <a:p>
            <a:pPr>
              <a:spcBef>
                <a:spcPts val="1600"/>
              </a:spcBef>
              <a:spcAft>
                <a:spcPts val="600"/>
              </a:spcAft>
              <a:buNone/>
            </a:pPr>
            <a:r>
              <a:rPr lang="en-US" altLang="en-US" sz="2400" dirty="0">
                <a:latin typeface="Calibri" charset="0"/>
                <a:ea typeface="Calibri" charset="0"/>
                <a:cs typeface="Calibri" charset="0"/>
              </a:rPr>
              <a:t>Changes in species distributions (where they live)</a:t>
            </a:r>
            <a:endParaRPr lang="en-US" altLang="en-US" sz="2400" i="1" dirty="0">
              <a:latin typeface="Calibri" charset="0"/>
              <a:ea typeface="Calibri" charset="0"/>
              <a:cs typeface="Calibri" charset="0"/>
            </a:endParaRPr>
          </a:p>
          <a:p>
            <a:pPr>
              <a:spcBef>
                <a:spcPts val="1600"/>
              </a:spcBef>
              <a:spcAft>
                <a:spcPts val="600"/>
              </a:spcAft>
              <a:buNone/>
            </a:pPr>
            <a:r>
              <a:rPr lang="en-US" altLang="en-US" sz="2400" dirty="0">
                <a:latin typeface="Calibri" charset="0"/>
                <a:ea typeface="Calibri" charset="0"/>
                <a:cs typeface="Calibri" charset="0"/>
              </a:rPr>
              <a:t>Disease, parasites and disturbances </a:t>
            </a:r>
          </a:p>
          <a:p>
            <a:pPr>
              <a:spcBef>
                <a:spcPts val="1600"/>
              </a:spcBef>
              <a:spcAft>
                <a:spcPts val="600"/>
              </a:spcAft>
              <a:buNone/>
            </a:pPr>
            <a:r>
              <a:rPr lang="en-US" altLang="en-US" sz="2400" dirty="0">
                <a:latin typeface="Calibri" charset="0"/>
                <a:ea typeface="Calibri" charset="0"/>
                <a:cs typeface="Calibri" charset="0"/>
              </a:rPr>
              <a:t>Changes in species interactions</a:t>
            </a:r>
          </a:p>
        </p:txBody>
      </p:sp>
      <p:pic>
        <p:nvPicPr>
          <p:cNvPr id="14" name="Picture 6" descr="CIG_logo_2_inch_BORDER.jpg">
            <a:extLst>
              <a:ext uri="{FF2B5EF4-FFF2-40B4-BE49-F238E27FC236}">
                <a16:creationId xmlns:a16="http://schemas.microsoft.com/office/drawing/2014/main" id="{FCE3F17C-373A-2942-ABC5-574832C46D8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559700" y="6043081"/>
            <a:ext cx="396875"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0E76A40-E8EE-4462-BFC4-0F85DE08C9C4}"/>
              </a:ext>
            </a:extLst>
          </p:cNvPr>
          <p:cNvPicPr>
            <a:picLocks noChangeAspect="1"/>
          </p:cNvPicPr>
          <p:nvPr/>
        </p:nvPicPr>
        <p:blipFill>
          <a:blip r:embed="rId5"/>
          <a:stretch>
            <a:fillRect/>
          </a:stretch>
        </p:blipFill>
        <p:spPr>
          <a:xfrm>
            <a:off x="7669130" y="5972388"/>
            <a:ext cx="754608" cy="792260"/>
          </a:xfrm>
          <a:prstGeom prst="rect">
            <a:avLst/>
          </a:prstGeom>
        </p:spPr>
      </p:pic>
    </p:spTree>
    <p:extLst>
      <p:ext uri="{BB962C8B-B14F-4D97-AF65-F5344CB8AC3E}">
        <p14:creationId xmlns:p14="http://schemas.microsoft.com/office/powerpoint/2010/main" val="83504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670BA56-2914-4374-8C5C-B78D72E20676}"/>
              </a:ext>
            </a:extLst>
          </p:cNvPr>
          <p:cNvPicPr>
            <a:picLocks noChangeAspect="1"/>
          </p:cNvPicPr>
          <p:nvPr/>
        </p:nvPicPr>
        <p:blipFill rotWithShape="1">
          <a:blip r:embed="rId3"/>
          <a:srcRect l="9921" t="3912" r="29952" b="1"/>
          <a:stretch/>
        </p:blipFill>
        <p:spPr>
          <a:xfrm>
            <a:off x="2709228" y="-18278"/>
            <a:ext cx="6502149" cy="6857990"/>
          </a:xfrm>
          <a:prstGeom prst="rect">
            <a:avLst/>
          </a:prstGeom>
        </p:spPr>
      </p:pic>
      <p:sp>
        <p:nvSpPr>
          <p:cNvPr id="14"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0058A7-2837-430E-AEE6-57EC3B0F1142}"/>
              </a:ext>
            </a:extLst>
          </p:cNvPr>
          <p:cNvSpPr>
            <a:spLocks noGrp="1"/>
          </p:cNvSpPr>
          <p:nvPr>
            <p:ph type="title"/>
          </p:nvPr>
        </p:nvSpPr>
        <p:spPr>
          <a:xfrm>
            <a:off x="278320" y="1161288"/>
            <a:ext cx="2578608" cy="1124712"/>
          </a:xfrm>
        </p:spPr>
        <p:txBody>
          <a:bodyPr vert="horz" lIns="91440" tIns="45720" rIns="91440" bIns="45720" rtlCol="0" anchor="b">
            <a:normAutofit/>
          </a:bodyPr>
          <a:lstStyle/>
          <a:p>
            <a:r>
              <a:rPr lang="en-US" sz="2000" dirty="0"/>
              <a:t>Trait based assessments measure a species’: </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7FAEA93-DCAA-4187-8844-1D2B4CFD5797}"/>
              </a:ext>
            </a:extLst>
          </p:cNvPr>
          <p:cNvSpPr>
            <a:spLocks noGrp="1"/>
          </p:cNvSpPr>
          <p:nvPr>
            <p:ph type="body" idx="1"/>
          </p:nvPr>
        </p:nvSpPr>
        <p:spPr>
          <a:xfrm>
            <a:off x="278319" y="2718054"/>
            <a:ext cx="3754665" cy="3207258"/>
          </a:xfrm>
        </p:spPr>
        <p:txBody>
          <a:bodyPr vert="horz" lIns="91440" tIns="45720" rIns="91440" bIns="45720" rtlCol="0" anchor="t">
            <a:normAutofit/>
          </a:bodyPr>
          <a:lstStyle/>
          <a:p>
            <a:pPr marL="285750" indent="-228600">
              <a:buFont typeface="Arial" panose="020B0604020202020204" pitchFamily="34" charset="0"/>
              <a:buChar char="•"/>
            </a:pPr>
            <a:r>
              <a:rPr lang="en-US" sz="2000" dirty="0"/>
              <a:t>Sensitivity: </a:t>
            </a:r>
            <a:r>
              <a:rPr lang="en-US" sz="2000" b="0" dirty="0"/>
              <a:t>A species’ ability/inability to persist under changing climate conditions. </a:t>
            </a:r>
          </a:p>
          <a:p>
            <a:pPr marL="742950" lvl="1" indent="-228600">
              <a:buFont typeface="Arial" panose="020B0604020202020204" pitchFamily="34" charset="0"/>
              <a:buChar char="•"/>
            </a:pPr>
            <a:r>
              <a:rPr lang="en-US" b="0" dirty="0"/>
              <a:t>For example: American </a:t>
            </a:r>
            <a:r>
              <a:rPr lang="en-US" b="0" dirty="0" err="1"/>
              <a:t>Pika’s</a:t>
            </a:r>
            <a:r>
              <a:rPr lang="en-US" b="0" dirty="0"/>
              <a:t> require snowpack. Because snowpack is estimated to decline dramatically with climate change, </a:t>
            </a:r>
            <a:r>
              <a:rPr lang="en-US" b="0" dirty="0" err="1"/>
              <a:t>Pikas</a:t>
            </a:r>
            <a:r>
              <a:rPr lang="en-US" b="0" dirty="0"/>
              <a:t> are sensitive to climate change. </a:t>
            </a:r>
          </a:p>
          <a:p>
            <a:pPr indent="-228600">
              <a:buFont typeface="Arial" panose="020B0604020202020204" pitchFamily="34" charset="0"/>
              <a:buChar char="•"/>
            </a:pPr>
            <a:endParaRPr lang="en-US" sz="1500" b="0" dirty="0"/>
          </a:p>
        </p:txBody>
      </p:sp>
      <p:pic>
        <p:nvPicPr>
          <p:cNvPr id="7" name="Picture 6">
            <a:extLst>
              <a:ext uri="{FF2B5EF4-FFF2-40B4-BE49-F238E27FC236}">
                <a16:creationId xmlns:a16="http://schemas.microsoft.com/office/drawing/2014/main" id="{377703E8-B344-4756-B30C-78EB6B16BCFB}"/>
              </a:ext>
            </a:extLst>
          </p:cNvPr>
          <p:cNvPicPr>
            <a:picLocks noChangeAspect="1"/>
          </p:cNvPicPr>
          <p:nvPr/>
        </p:nvPicPr>
        <p:blipFill>
          <a:blip r:embed="rId4"/>
          <a:stretch>
            <a:fillRect/>
          </a:stretch>
        </p:blipFill>
        <p:spPr>
          <a:xfrm>
            <a:off x="8210119" y="5977089"/>
            <a:ext cx="754608" cy="792260"/>
          </a:xfrm>
          <a:prstGeom prst="rect">
            <a:avLst/>
          </a:prstGeom>
        </p:spPr>
      </p:pic>
    </p:spTree>
    <p:extLst>
      <p:ext uri="{BB962C8B-B14F-4D97-AF65-F5344CB8AC3E}">
        <p14:creationId xmlns:p14="http://schemas.microsoft.com/office/powerpoint/2010/main" val="33861610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54" name="Picture 53" descr="IntRedbandTrou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03" y="809050"/>
            <a:ext cx="3053501" cy="1482577"/>
          </a:xfrm>
          <a:prstGeom prst="rect">
            <a:avLst/>
          </a:prstGeom>
        </p:spPr>
      </p:pic>
      <p:sp>
        <p:nvSpPr>
          <p:cNvPr id="3" name="Rectangle 2"/>
          <p:cNvSpPr/>
          <p:nvPr/>
        </p:nvSpPr>
        <p:spPr>
          <a:xfrm>
            <a:off x="23129" y="2401311"/>
            <a:ext cx="6109293" cy="1415772"/>
          </a:xfrm>
          <a:prstGeom prst="rect">
            <a:avLst/>
          </a:prstGeom>
        </p:spPr>
        <p:txBody>
          <a:bodyPr wrap="square">
            <a:spAutoFit/>
          </a:bodyPr>
          <a:lstStyle/>
          <a:p>
            <a:r>
              <a:rPr lang="en-US" sz="1600" b="1" dirty="0">
                <a:solidFill>
                  <a:schemeClr val="bg1"/>
                </a:solidFill>
              </a:rPr>
              <a:t>Inland </a:t>
            </a:r>
            <a:r>
              <a:rPr lang="en-US" sz="1600" b="1" dirty="0" err="1">
                <a:solidFill>
                  <a:schemeClr val="bg1"/>
                </a:solidFill>
              </a:rPr>
              <a:t>Redband</a:t>
            </a:r>
            <a:r>
              <a:rPr lang="en-US" sz="1600" b="1" dirty="0">
                <a:solidFill>
                  <a:schemeClr val="bg1"/>
                </a:solidFill>
              </a:rPr>
              <a:t> Trout</a:t>
            </a:r>
          </a:p>
          <a:p>
            <a:r>
              <a:rPr lang="en-US" sz="1400" dirty="0">
                <a:solidFill>
                  <a:schemeClr val="bg1"/>
                </a:solidFill>
              </a:rPr>
              <a:t>Inland </a:t>
            </a:r>
            <a:r>
              <a:rPr lang="en-US" sz="1400" dirty="0" err="1">
                <a:solidFill>
                  <a:schemeClr val="bg1"/>
                </a:solidFill>
              </a:rPr>
              <a:t>redband</a:t>
            </a:r>
            <a:r>
              <a:rPr lang="en-US" sz="1400" dirty="0">
                <a:solidFill>
                  <a:schemeClr val="bg1"/>
                </a:solidFill>
              </a:rPr>
              <a:t> trout are likely sensitive to increasing water temperatures and altered flow regimes. Inland </a:t>
            </a:r>
            <a:r>
              <a:rPr lang="en-US" sz="1400" dirty="0" err="1">
                <a:solidFill>
                  <a:schemeClr val="bg1"/>
                </a:solidFill>
              </a:rPr>
              <a:t>redband</a:t>
            </a:r>
            <a:r>
              <a:rPr lang="en-US" sz="1400" dirty="0">
                <a:solidFill>
                  <a:schemeClr val="bg1"/>
                </a:solidFill>
              </a:rPr>
              <a:t> trout spawn in the spring, thus their embryos and recently emerged fry may be sensitive to changes in the timing and magnitude of spring runoff. Lower summer flows may decrease habitat volume and access to headwater reaches for this species. </a:t>
            </a:r>
          </a:p>
        </p:txBody>
      </p:sp>
      <p:sp>
        <p:nvSpPr>
          <p:cNvPr id="2" name="Title 1"/>
          <p:cNvSpPr>
            <a:spLocks noGrp="1"/>
          </p:cNvSpPr>
          <p:nvPr>
            <p:ph type="title"/>
          </p:nvPr>
        </p:nvSpPr>
        <p:spPr>
          <a:xfrm>
            <a:off x="43418" y="-170713"/>
            <a:ext cx="8229600" cy="1143000"/>
          </a:xfrm>
        </p:spPr>
        <p:txBody>
          <a:bodyPr>
            <a:normAutofit/>
          </a:bodyPr>
          <a:lstStyle/>
          <a:p>
            <a:pPr algn="l"/>
            <a:r>
              <a:rPr lang="en-US" sz="3600" dirty="0">
                <a:solidFill>
                  <a:schemeClr val="bg1"/>
                </a:solidFill>
              </a:rPr>
              <a:t>Understanding inherent sensitivity is key</a:t>
            </a:r>
          </a:p>
        </p:txBody>
      </p:sp>
      <p:pic>
        <p:nvPicPr>
          <p:cNvPr id="6" name="Picture 5">
            <a:extLst>
              <a:ext uri="{FF2B5EF4-FFF2-40B4-BE49-F238E27FC236}">
                <a16:creationId xmlns:a16="http://schemas.microsoft.com/office/drawing/2014/main" id="{4FDC1021-A2FA-40D3-858A-E0C63DB41B72}"/>
              </a:ext>
            </a:extLst>
          </p:cNvPr>
          <p:cNvPicPr>
            <a:picLocks noChangeAspect="1"/>
          </p:cNvPicPr>
          <p:nvPr/>
        </p:nvPicPr>
        <p:blipFill>
          <a:blip r:embed="rId4"/>
          <a:stretch>
            <a:fillRect/>
          </a:stretch>
        </p:blipFill>
        <p:spPr>
          <a:xfrm>
            <a:off x="8273018" y="5960497"/>
            <a:ext cx="754608" cy="792260"/>
          </a:xfrm>
          <a:prstGeom prst="rect">
            <a:avLst/>
          </a:prstGeom>
        </p:spPr>
      </p:pic>
    </p:spTree>
    <p:extLst>
      <p:ext uri="{BB962C8B-B14F-4D97-AF65-F5344CB8AC3E}">
        <p14:creationId xmlns:p14="http://schemas.microsoft.com/office/powerpoint/2010/main" val="158546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54" name="Picture 53" descr="IntRedbandTrou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03" y="809050"/>
            <a:ext cx="3053501" cy="1482577"/>
          </a:xfrm>
          <a:prstGeom prst="rect">
            <a:avLst/>
          </a:prstGeom>
        </p:spPr>
      </p:pic>
      <p:sp>
        <p:nvSpPr>
          <p:cNvPr id="3" name="Rectangle 2"/>
          <p:cNvSpPr/>
          <p:nvPr/>
        </p:nvSpPr>
        <p:spPr>
          <a:xfrm>
            <a:off x="23129" y="2401311"/>
            <a:ext cx="6109293" cy="1415772"/>
          </a:xfrm>
          <a:prstGeom prst="rect">
            <a:avLst/>
          </a:prstGeom>
        </p:spPr>
        <p:txBody>
          <a:bodyPr wrap="square">
            <a:spAutoFit/>
          </a:bodyPr>
          <a:lstStyle/>
          <a:p>
            <a:r>
              <a:rPr lang="en-US" sz="1600" b="1" dirty="0">
                <a:solidFill>
                  <a:schemeClr val="bg1"/>
                </a:solidFill>
              </a:rPr>
              <a:t>Inland </a:t>
            </a:r>
            <a:r>
              <a:rPr lang="en-US" sz="1600" b="1" dirty="0" err="1">
                <a:solidFill>
                  <a:schemeClr val="bg1"/>
                </a:solidFill>
              </a:rPr>
              <a:t>Redband</a:t>
            </a:r>
            <a:r>
              <a:rPr lang="en-US" sz="1600" b="1" dirty="0">
                <a:solidFill>
                  <a:schemeClr val="bg1"/>
                </a:solidFill>
              </a:rPr>
              <a:t> Trout</a:t>
            </a:r>
          </a:p>
          <a:p>
            <a:r>
              <a:rPr lang="en-US" sz="1400" dirty="0">
                <a:solidFill>
                  <a:schemeClr val="bg1"/>
                </a:solidFill>
              </a:rPr>
              <a:t>Inland </a:t>
            </a:r>
            <a:r>
              <a:rPr lang="en-US" sz="1400" dirty="0" err="1">
                <a:solidFill>
                  <a:schemeClr val="bg1"/>
                </a:solidFill>
              </a:rPr>
              <a:t>redband</a:t>
            </a:r>
            <a:r>
              <a:rPr lang="en-US" sz="1400" dirty="0">
                <a:solidFill>
                  <a:schemeClr val="bg1"/>
                </a:solidFill>
              </a:rPr>
              <a:t> trout are likely sensitive to </a:t>
            </a:r>
            <a:r>
              <a:rPr lang="en-US" sz="1400" u="sng" dirty="0">
                <a:solidFill>
                  <a:schemeClr val="bg1"/>
                </a:solidFill>
              </a:rPr>
              <a:t>increasing water temperatures </a:t>
            </a:r>
            <a:r>
              <a:rPr lang="en-US" sz="1400" dirty="0">
                <a:solidFill>
                  <a:schemeClr val="bg1"/>
                </a:solidFill>
              </a:rPr>
              <a:t>and altered flow regimes. Inland </a:t>
            </a:r>
            <a:r>
              <a:rPr lang="en-US" sz="1400" dirty="0" err="1">
                <a:solidFill>
                  <a:schemeClr val="bg1"/>
                </a:solidFill>
              </a:rPr>
              <a:t>redband</a:t>
            </a:r>
            <a:r>
              <a:rPr lang="en-US" sz="1400" dirty="0">
                <a:solidFill>
                  <a:schemeClr val="bg1"/>
                </a:solidFill>
              </a:rPr>
              <a:t> trout spawn in the spring, thus their </a:t>
            </a:r>
            <a:r>
              <a:rPr lang="en-US" sz="1400" u="sng" dirty="0">
                <a:solidFill>
                  <a:schemeClr val="bg1"/>
                </a:solidFill>
              </a:rPr>
              <a:t>embryos and recently emerged fry may be sensitive to changes in the timing and magnitude of spring runoff</a:t>
            </a:r>
            <a:r>
              <a:rPr lang="en-US" sz="1400" dirty="0">
                <a:solidFill>
                  <a:schemeClr val="bg1"/>
                </a:solidFill>
              </a:rPr>
              <a:t>. </a:t>
            </a:r>
            <a:r>
              <a:rPr lang="en-US" sz="1400" u="sng" dirty="0">
                <a:solidFill>
                  <a:schemeClr val="bg1"/>
                </a:solidFill>
              </a:rPr>
              <a:t>Lower summer flows may decrease habitat volume and access to headwater reaches for this species</a:t>
            </a:r>
            <a:r>
              <a:rPr lang="en-US" sz="1400" dirty="0">
                <a:solidFill>
                  <a:schemeClr val="bg1"/>
                </a:solidFill>
              </a:rPr>
              <a:t>. </a:t>
            </a:r>
          </a:p>
        </p:txBody>
      </p:sp>
      <p:grpSp>
        <p:nvGrpSpPr>
          <p:cNvPr id="5" name="Group 4"/>
          <p:cNvGrpSpPr/>
          <p:nvPr/>
        </p:nvGrpSpPr>
        <p:grpSpPr>
          <a:xfrm>
            <a:off x="4119671" y="807081"/>
            <a:ext cx="4874204" cy="1747963"/>
            <a:chOff x="4778981" y="2974161"/>
            <a:chExt cx="5026508" cy="1354217"/>
          </a:xfrm>
        </p:grpSpPr>
        <p:sp>
          <p:nvSpPr>
            <p:cNvPr id="52" name="TextBox 51"/>
            <p:cNvSpPr txBox="1"/>
            <p:nvPr/>
          </p:nvSpPr>
          <p:spPr>
            <a:xfrm>
              <a:off x="6338389" y="2974161"/>
              <a:ext cx="3467100" cy="1354217"/>
            </a:xfrm>
            <a:prstGeom prst="rect">
              <a:avLst/>
            </a:prstGeom>
            <a:solidFill>
              <a:srgbClr val="00518E"/>
            </a:solidFill>
          </p:spPr>
          <p:txBody>
            <a:bodyPr wrap="square" rtlCol="0">
              <a:spAutoFit/>
            </a:bodyPr>
            <a:lstStyle/>
            <a:p>
              <a:r>
                <a:rPr lang="en-US" dirty="0">
                  <a:solidFill>
                    <a:schemeClr val="bg1"/>
                  </a:solidFill>
                </a:rPr>
                <a:t>Key Exposure Factors:</a:t>
              </a:r>
            </a:p>
            <a:p>
              <a:pPr marL="285750" indent="-285750">
                <a:buFont typeface="Arial"/>
                <a:buChar char="•"/>
              </a:pPr>
              <a:r>
                <a:rPr lang="en-US" sz="1600" dirty="0">
                  <a:solidFill>
                    <a:schemeClr val="bg1"/>
                  </a:solidFill>
                </a:rPr>
                <a:t>Increased freshwater temperatures</a:t>
              </a:r>
            </a:p>
            <a:p>
              <a:pPr marL="285750" indent="-285750">
                <a:buFont typeface="Arial"/>
                <a:buChar char="•"/>
              </a:pPr>
              <a:r>
                <a:rPr lang="en-US" sz="1600" dirty="0">
                  <a:solidFill>
                    <a:schemeClr val="bg1"/>
                  </a:solidFill>
                </a:rPr>
                <a:t>Altered timing/magnitude of spring runoff</a:t>
              </a:r>
            </a:p>
            <a:p>
              <a:pPr marL="285750" indent="-285750">
                <a:buFont typeface="Arial"/>
                <a:buChar char="•"/>
              </a:pPr>
              <a:r>
                <a:rPr lang="en-US" sz="1600" dirty="0">
                  <a:solidFill>
                    <a:schemeClr val="bg1"/>
                  </a:solidFill>
                </a:rPr>
                <a:t>Lower summer flows</a:t>
              </a:r>
            </a:p>
          </p:txBody>
        </p:sp>
        <p:sp>
          <p:nvSpPr>
            <p:cNvPr id="4" name="Right Arrow 3"/>
            <p:cNvSpPr/>
            <p:nvPr/>
          </p:nvSpPr>
          <p:spPr>
            <a:xfrm rot="19034745">
              <a:off x="4778981" y="3651860"/>
              <a:ext cx="990600" cy="512367"/>
            </a:xfrm>
            <a:prstGeom prst="rightArrow">
              <a:avLst/>
            </a:prstGeom>
            <a:solidFill>
              <a:srgbClr val="0051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Right Arrow 10"/>
          <p:cNvSpPr/>
          <p:nvPr/>
        </p:nvSpPr>
        <p:spPr>
          <a:xfrm rot="5400000">
            <a:off x="7492836" y="3231878"/>
            <a:ext cx="990600" cy="660400"/>
          </a:xfrm>
          <a:prstGeom prst="rightArrow">
            <a:avLst/>
          </a:prstGeom>
          <a:solidFill>
            <a:srgbClr val="0051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4257109" y="4556098"/>
            <a:ext cx="2877062" cy="2247422"/>
            <a:chOff x="297574" y="1771728"/>
            <a:chExt cx="2877062" cy="2247422"/>
          </a:xfrm>
        </p:grpSpPr>
        <p:sp>
          <p:nvSpPr>
            <p:cNvPr id="13" name="Rounded Rectangle 12"/>
            <p:cNvSpPr/>
            <p:nvPr/>
          </p:nvSpPr>
          <p:spPr>
            <a:xfrm>
              <a:off x="630972" y="1771728"/>
              <a:ext cx="1737360" cy="502920"/>
            </a:xfrm>
            <a:prstGeom prst="roundRect">
              <a:avLst/>
            </a:prstGeom>
            <a:solidFill>
              <a:srgbClr val="942726"/>
            </a:solidFill>
            <a:ln>
              <a:solidFill>
                <a:srgbClr val="94272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Sensitivity</a:t>
              </a:r>
            </a:p>
          </p:txBody>
        </p:sp>
        <p:sp>
          <p:nvSpPr>
            <p:cNvPr id="14" name="TextBox 13"/>
            <p:cNvSpPr txBox="1"/>
            <p:nvPr/>
          </p:nvSpPr>
          <p:spPr>
            <a:xfrm>
              <a:off x="297574" y="3649818"/>
              <a:ext cx="2877062" cy="369332"/>
            </a:xfrm>
            <a:prstGeom prst="rect">
              <a:avLst/>
            </a:prstGeom>
            <a:noFill/>
          </p:spPr>
          <p:txBody>
            <a:bodyPr wrap="square" rtlCol="0">
              <a:spAutoFit/>
            </a:bodyPr>
            <a:lstStyle/>
            <a:p>
              <a:pPr marL="285750" lvl="1" indent="-285750">
                <a:buFont typeface="Arial"/>
                <a:buChar char="•"/>
              </a:pPr>
              <a:endParaRPr lang="en-US" dirty="0"/>
            </a:p>
          </p:txBody>
        </p:sp>
        <p:grpSp>
          <p:nvGrpSpPr>
            <p:cNvPr id="16" name="Group 15"/>
            <p:cNvGrpSpPr/>
            <p:nvPr/>
          </p:nvGrpSpPr>
          <p:grpSpPr>
            <a:xfrm>
              <a:off x="719654" y="2363549"/>
              <a:ext cx="1571626" cy="620395"/>
              <a:chOff x="-18106" y="0"/>
              <a:chExt cx="1571935" cy="620395"/>
            </a:xfrm>
          </p:grpSpPr>
          <p:grpSp>
            <p:nvGrpSpPr>
              <p:cNvPr id="18" name="Group 17"/>
              <p:cNvGrpSpPr/>
              <p:nvPr/>
            </p:nvGrpSpPr>
            <p:grpSpPr>
              <a:xfrm>
                <a:off x="339506" y="0"/>
                <a:ext cx="1117441" cy="274320"/>
                <a:chOff x="272885" y="0"/>
                <a:chExt cx="1117668" cy="274320"/>
              </a:xfrm>
            </p:grpSpPr>
            <p:sp>
              <p:nvSpPr>
                <p:cNvPr id="25" name="Rectangle 24"/>
                <p:cNvSpPr/>
                <p:nvPr/>
              </p:nvSpPr>
              <p:spPr>
                <a:xfrm>
                  <a:off x="272885" y="0"/>
                  <a:ext cx="274320" cy="274320"/>
                </a:xfrm>
                <a:prstGeom prst="rect">
                  <a:avLst/>
                </a:prstGeom>
                <a:solidFill>
                  <a:srgbClr val="2CBB0E"/>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Rectangle 25"/>
                <p:cNvSpPr/>
                <p:nvPr/>
              </p:nvSpPr>
              <p:spPr>
                <a:xfrm>
                  <a:off x="830525" y="0"/>
                  <a:ext cx="274320" cy="274320"/>
                </a:xfrm>
                <a:prstGeom prst="rect">
                  <a:avLst/>
                </a:prstGeom>
                <a:solidFill>
                  <a:srgbClr val="FFFCA5"/>
                </a:solidFill>
                <a:ln w="76200" cmpd="sng">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ectangle 26"/>
                <p:cNvSpPr/>
                <p:nvPr/>
              </p:nvSpPr>
              <p:spPr>
                <a:xfrm>
                  <a:off x="548311" y="0"/>
                  <a:ext cx="274320" cy="274320"/>
                </a:xfrm>
                <a:prstGeom prst="rect">
                  <a:avLst/>
                </a:prstGeom>
                <a:solidFill>
                  <a:srgbClr val="C4FF2F"/>
                </a:solidFill>
                <a:ln w="3175">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ectangle 27"/>
                <p:cNvSpPr/>
                <p:nvPr/>
              </p:nvSpPr>
              <p:spPr>
                <a:xfrm>
                  <a:off x="1116233" y="0"/>
                  <a:ext cx="274320" cy="274320"/>
                </a:xfrm>
                <a:prstGeom prst="rect">
                  <a:avLst/>
                </a:prstGeom>
                <a:solidFill>
                  <a:srgbClr val="FFFF00"/>
                </a:solidFill>
                <a:ln w="3175" cmpd="sng">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0" name="Group 19"/>
              <p:cNvGrpSpPr/>
              <p:nvPr/>
            </p:nvGrpSpPr>
            <p:grpSpPr>
              <a:xfrm>
                <a:off x="-18106" y="264160"/>
                <a:ext cx="1571935" cy="356235"/>
                <a:chOff x="-82824" y="0"/>
                <a:chExt cx="1505830" cy="342900"/>
              </a:xfrm>
            </p:grpSpPr>
            <p:sp>
              <p:nvSpPr>
                <p:cNvPr id="21" name="Text Box 93"/>
                <p:cNvSpPr txBox="1"/>
                <p:nvPr/>
              </p:nvSpPr>
              <p:spPr>
                <a:xfrm>
                  <a:off x="-82824" y="0"/>
                  <a:ext cx="377568" cy="2286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chemeClr val="bg1"/>
                      </a:solidFill>
                      <a:effectLst/>
                      <a:latin typeface="Calibri"/>
                      <a:ea typeface="ＭＳ 明朝"/>
                      <a:cs typeface="Times New Roman"/>
                    </a:rPr>
                    <a:t>Low</a:t>
                  </a:r>
                  <a:endParaRPr lang="en-US" sz="1200" dirty="0">
                    <a:solidFill>
                      <a:schemeClr val="bg1"/>
                    </a:solidFill>
                    <a:effectLst/>
                    <a:ea typeface="ＭＳ 明朝"/>
                    <a:cs typeface="Times New Roman"/>
                  </a:endParaRPr>
                </a:p>
              </p:txBody>
            </p:sp>
            <p:sp>
              <p:nvSpPr>
                <p:cNvPr id="22" name="Text Box 94"/>
                <p:cNvSpPr txBox="1"/>
                <p:nvPr/>
              </p:nvSpPr>
              <p:spPr>
                <a:xfrm>
                  <a:off x="1022942" y="0"/>
                  <a:ext cx="400064" cy="3429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chemeClr val="bg1"/>
                      </a:solidFill>
                      <a:effectLst/>
                      <a:latin typeface="Calibri"/>
                      <a:ea typeface="ＭＳ 明朝"/>
                      <a:cs typeface="Times New Roman"/>
                    </a:rPr>
                    <a:t>High</a:t>
                  </a:r>
                  <a:endParaRPr lang="en-US" sz="1200" dirty="0">
                    <a:solidFill>
                      <a:schemeClr val="bg1"/>
                    </a:solidFill>
                    <a:effectLst/>
                    <a:ea typeface="ＭＳ 明朝"/>
                    <a:cs typeface="Times New Roman"/>
                  </a:endParaRPr>
                </a:p>
              </p:txBody>
            </p:sp>
            <p:cxnSp>
              <p:nvCxnSpPr>
                <p:cNvPr id="23" name="Straight Arrow Connector 22"/>
                <p:cNvCxnSpPr/>
                <p:nvPr/>
              </p:nvCxnSpPr>
              <p:spPr>
                <a:xfrm>
                  <a:off x="306723" y="128270"/>
                  <a:ext cx="685800" cy="0"/>
                </a:xfrm>
                <a:prstGeom prst="straightConnector1">
                  <a:avLst/>
                </a:prstGeom>
                <a:ln w="3175" cmpd="sng">
                  <a:solidFill>
                    <a:schemeClr val="bg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sp>
          <p:nvSpPr>
            <p:cNvPr id="17" name="TextBox 16"/>
            <p:cNvSpPr txBox="1"/>
            <p:nvPr/>
          </p:nvSpPr>
          <p:spPr>
            <a:xfrm>
              <a:off x="845873" y="2942741"/>
              <a:ext cx="1258678" cy="369332"/>
            </a:xfrm>
            <a:prstGeom prst="rect">
              <a:avLst/>
            </a:prstGeom>
            <a:solidFill>
              <a:srgbClr val="F4F496"/>
            </a:solidFill>
          </p:spPr>
          <p:txBody>
            <a:bodyPr wrap="none" rtlCol="0">
              <a:spAutoFit/>
            </a:bodyPr>
            <a:lstStyle/>
            <a:p>
              <a:pPr algn="ctr"/>
              <a:r>
                <a:rPr lang="en-US" b="1" dirty="0"/>
                <a:t>MOD-HIGH</a:t>
              </a:r>
            </a:p>
          </p:txBody>
        </p:sp>
      </p:grpSp>
      <p:grpSp>
        <p:nvGrpSpPr>
          <p:cNvPr id="29" name="Group 28"/>
          <p:cNvGrpSpPr/>
          <p:nvPr/>
        </p:nvGrpSpPr>
        <p:grpSpPr>
          <a:xfrm>
            <a:off x="7002227" y="4529054"/>
            <a:ext cx="1737360" cy="1540345"/>
            <a:chOff x="3351062" y="1771728"/>
            <a:chExt cx="1737360" cy="1540345"/>
          </a:xfrm>
        </p:grpSpPr>
        <p:sp>
          <p:nvSpPr>
            <p:cNvPr id="30" name="Rounded Rectangle 29"/>
            <p:cNvSpPr/>
            <p:nvPr/>
          </p:nvSpPr>
          <p:spPr>
            <a:xfrm>
              <a:off x="3351062" y="1771728"/>
              <a:ext cx="1737360" cy="502920"/>
            </a:xfrm>
            <a:prstGeom prst="roundRect">
              <a:avLst/>
            </a:prstGeom>
            <a:solidFill>
              <a:srgbClr val="942726"/>
            </a:solidFill>
            <a:ln>
              <a:solidFill>
                <a:srgbClr val="94272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Exposure</a:t>
              </a:r>
            </a:p>
          </p:txBody>
        </p:sp>
        <p:sp>
          <p:nvSpPr>
            <p:cNvPr id="31" name="TextBox 30"/>
            <p:cNvSpPr txBox="1"/>
            <p:nvPr/>
          </p:nvSpPr>
          <p:spPr>
            <a:xfrm>
              <a:off x="3618045" y="2942741"/>
              <a:ext cx="1258678" cy="369332"/>
            </a:xfrm>
            <a:prstGeom prst="rect">
              <a:avLst/>
            </a:prstGeom>
            <a:solidFill>
              <a:srgbClr val="FFFF85"/>
            </a:solidFill>
          </p:spPr>
          <p:txBody>
            <a:bodyPr wrap="none" rtlCol="0">
              <a:spAutoFit/>
            </a:bodyPr>
            <a:lstStyle/>
            <a:p>
              <a:pPr algn="ctr"/>
              <a:r>
                <a:rPr lang="en-US" b="1" dirty="0"/>
                <a:t>MOD-HIGH</a:t>
              </a:r>
            </a:p>
          </p:txBody>
        </p:sp>
        <p:grpSp>
          <p:nvGrpSpPr>
            <p:cNvPr id="34" name="Group 33"/>
            <p:cNvGrpSpPr/>
            <p:nvPr/>
          </p:nvGrpSpPr>
          <p:grpSpPr>
            <a:xfrm>
              <a:off x="3446223" y="2376249"/>
              <a:ext cx="1571626" cy="620395"/>
              <a:chOff x="-18106" y="0"/>
              <a:chExt cx="1571935" cy="620395"/>
            </a:xfrm>
          </p:grpSpPr>
          <p:grpSp>
            <p:nvGrpSpPr>
              <p:cNvPr id="35" name="Group 34"/>
              <p:cNvGrpSpPr/>
              <p:nvPr/>
            </p:nvGrpSpPr>
            <p:grpSpPr>
              <a:xfrm>
                <a:off x="28569" y="0"/>
                <a:ext cx="1428378" cy="274320"/>
                <a:chOff x="-38115" y="0"/>
                <a:chExt cx="1428668" cy="274320"/>
              </a:xfrm>
            </p:grpSpPr>
            <p:sp>
              <p:nvSpPr>
                <p:cNvPr id="40" name="Rectangle 39"/>
                <p:cNvSpPr/>
                <p:nvPr/>
              </p:nvSpPr>
              <p:spPr>
                <a:xfrm>
                  <a:off x="-38115" y="0"/>
                  <a:ext cx="274320" cy="274320"/>
                </a:xfrm>
                <a:prstGeom prst="rect">
                  <a:avLst/>
                </a:prstGeom>
                <a:solidFill>
                  <a:srgbClr val="008000"/>
                </a:solidFill>
                <a:ln w="3175">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Rectangle 40"/>
                <p:cNvSpPr/>
                <p:nvPr/>
              </p:nvSpPr>
              <p:spPr>
                <a:xfrm>
                  <a:off x="272885" y="0"/>
                  <a:ext cx="274320" cy="274320"/>
                </a:xfrm>
                <a:prstGeom prst="rect">
                  <a:avLst/>
                </a:prstGeom>
                <a:solidFill>
                  <a:srgbClr val="2CBB0E"/>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Rectangle 41"/>
                <p:cNvSpPr/>
                <p:nvPr/>
              </p:nvSpPr>
              <p:spPr>
                <a:xfrm>
                  <a:off x="830525" y="0"/>
                  <a:ext cx="274320" cy="274320"/>
                </a:xfrm>
                <a:prstGeom prst="rect">
                  <a:avLst/>
                </a:prstGeom>
                <a:solidFill>
                  <a:srgbClr val="FFFCA5"/>
                </a:solidFill>
                <a:ln w="76200" cmpd="sng">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Rectangle 42"/>
                <p:cNvSpPr/>
                <p:nvPr/>
              </p:nvSpPr>
              <p:spPr>
                <a:xfrm>
                  <a:off x="548311" y="0"/>
                  <a:ext cx="274320" cy="274320"/>
                </a:xfrm>
                <a:prstGeom prst="rect">
                  <a:avLst/>
                </a:prstGeom>
                <a:solidFill>
                  <a:srgbClr val="C4FF2F"/>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Rectangle 43"/>
                <p:cNvSpPr/>
                <p:nvPr/>
              </p:nvSpPr>
              <p:spPr>
                <a:xfrm>
                  <a:off x="1116233" y="0"/>
                  <a:ext cx="274320" cy="274320"/>
                </a:xfrm>
                <a:prstGeom prst="rect">
                  <a:avLst/>
                </a:prstGeom>
                <a:solidFill>
                  <a:srgbClr val="FFFF00"/>
                </a:solidFill>
                <a:ln w="3175" cmpd="sng">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6" name="Group 35"/>
              <p:cNvGrpSpPr/>
              <p:nvPr/>
            </p:nvGrpSpPr>
            <p:grpSpPr>
              <a:xfrm>
                <a:off x="-18106" y="264160"/>
                <a:ext cx="1571935" cy="356235"/>
                <a:chOff x="-82824" y="0"/>
                <a:chExt cx="1505830" cy="342900"/>
              </a:xfrm>
            </p:grpSpPr>
            <p:sp>
              <p:nvSpPr>
                <p:cNvPr id="37" name="Text Box 93"/>
                <p:cNvSpPr txBox="1"/>
                <p:nvPr/>
              </p:nvSpPr>
              <p:spPr>
                <a:xfrm>
                  <a:off x="-82824" y="0"/>
                  <a:ext cx="377568" cy="2286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chemeClr val="bg1"/>
                      </a:solidFill>
                      <a:effectLst/>
                      <a:latin typeface="Calibri"/>
                      <a:ea typeface="ＭＳ 明朝"/>
                      <a:cs typeface="Times New Roman"/>
                    </a:rPr>
                    <a:t>Low</a:t>
                  </a:r>
                  <a:endParaRPr lang="en-US" sz="1200" dirty="0">
                    <a:solidFill>
                      <a:schemeClr val="bg1"/>
                    </a:solidFill>
                    <a:effectLst/>
                    <a:ea typeface="ＭＳ 明朝"/>
                    <a:cs typeface="Times New Roman"/>
                  </a:endParaRPr>
                </a:p>
              </p:txBody>
            </p:sp>
            <p:sp>
              <p:nvSpPr>
                <p:cNvPr id="38" name="Text Box 94"/>
                <p:cNvSpPr txBox="1"/>
                <p:nvPr/>
              </p:nvSpPr>
              <p:spPr>
                <a:xfrm>
                  <a:off x="1022942" y="0"/>
                  <a:ext cx="400064" cy="3429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chemeClr val="bg1"/>
                      </a:solidFill>
                      <a:effectLst/>
                      <a:latin typeface="Calibri"/>
                      <a:ea typeface="ＭＳ 明朝"/>
                      <a:cs typeface="Times New Roman"/>
                    </a:rPr>
                    <a:t>High</a:t>
                  </a:r>
                  <a:endParaRPr lang="en-US" sz="1200" dirty="0">
                    <a:solidFill>
                      <a:schemeClr val="bg1"/>
                    </a:solidFill>
                    <a:effectLst/>
                    <a:ea typeface="ＭＳ 明朝"/>
                    <a:cs typeface="Times New Roman"/>
                  </a:endParaRPr>
                </a:p>
              </p:txBody>
            </p:sp>
            <p:cxnSp>
              <p:nvCxnSpPr>
                <p:cNvPr id="39" name="Straight Arrow Connector 38"/>
                <p:cNvCxnSpPr/>
                <p:nvPr/>
              </p:nvCxnSpPr>
              <p:spPr>
                <a:xfrm>
                  <a:off x="306723" y="128270"/>
                  <a:ext cx="685800" cy="0"/>
                </a:xfrm>
                <a:prstGeom prst="straightConnector1">
                  <a:avLst/>
                </a:prstGeom>
                <a:ln w="3175" cmpd="sng">
                  <a:solidFill>
                    <a:schemeClr val="bg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grpSp>
      <p:sp>
        <p:nvSpPr>
          <p:cNvPr id="45" name="Rectangle 44"/>
          <p:cNvSpPr/>
          <p:nvPr/>
        </p:nvSpPr>
        <p:spPr>
          <a:xfrm>
            <a:off x="4784578" y="5154206"/>
            <a:ext cx="274210" cy="274320"/>
          </a:xfrm>
          <a:prstGeom prst="rect">
            <a:avLst/>
          </a:prstGeom>
          <a:solidFill>
            <a:srgbClr val="008000"/>
          </a:solidFill>
          <a:ln w="3175">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43418" y="-170713"/>
            <a:ext cx="8229600" cy="1143000"/>
          </a:xfrm>
        </p:spPr>
        <p:txBody>
          <a:bodyPr>
            <a:normAutofit/>
          </a:bodyPr>
          <a:lstStyle/>
          <a:p>
            <a:pPr algn="l"/>
            <a:r>
              <a:rPr lang="en-US" sz="3600" dirty="0">
                <a:solidFill>
                  <a:schemeClr val="bg1"/>
                </a:solidFill>
              </a:rPr>
              <a:t>Understanding inherent sensitivity is key</a:t>
            </a:r>
          </a:p>
        </p:txBody>
      </p:sp>
      <p:sp>
        <p:nvSpPr>
          <p:cNvPr id="46" name="Right Arrow 45"/>
          <p:cNvSpPr/>
          <p:nvPr/>
        </p:nvSpPr>
        <p:spPr>
          <a:xfrm rot="9319383">
            <a:off x="3392522" y="5027057"/>
            <a:ext cx="791389" cy="485951"/>
          </a:xfrm>
          <a:prstGeom prst="rightArrow">
            <a:avLst/>
          </a:prstGeom>
          <a:solidFill>
            <a:srgbClr val="0051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7" name="Group 46"/>
          <p:cNvGrpSpPr/>
          <p:nvPr/>
        </p:nvGrpSpPr>
        <p:grpSpPr>
          <a:xfrm>
            <a:off x="718708" y="4698769"/>
            <a:ext cx="2515296" cy="1877621"/>
            <a:chOff x="2392434" y="179308"/>
            <a:chExt cx="3005023" cy="2426262"/>
          </a:xfrm>
        </p:grpSpPr>
        <p:sp>
          <p:nvSpPr>
            <p:cNvPr id="48" name="Rectangle 47"/>
            <p:cNvSpPr/>
            <p:nvPr/>
          </p:nvSpPr>
          <p:spPr>
            <a:xfrm>
              <a:off x="3837366" y="1637704"/>
              <a:ext cx="470931" cy="457200"/>
            </a:xfrm>
            <a:prstGeom prst="rect">
              <a:avLst/>
            </a:prstGeom>
            <a:solidFill>
              <a:srgbClr val="FDFDC9"/>
            </a:solid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287412" y="1645376"/>
              <a:ext cx="451555" cy="457200"/>
            </a:xfrm>
            <a:prstGeom prst="rect">
              <a:avLst/>
            </a:prstGeom>
            <a:solidFill>
              <a:srgbClr val="FFFF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3347879" y="1645376"/>
              <a:ext cx="451556" cy="457201"/>
            </a:xfrm>
            <a:prstGeom prst="rect">
              <a:avLst/>
            </a:prstGeom>
            <a:solidFill>
              <a:srgbClr val="B9F44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2425563" y="1645376"/>
              <a:ext cx="451555" cy="457200"/>
            </a:xfrm>
            <a:prstGeom prst="rect">
              <a:avLst/>
            </a:prstGeom>
            <a:solidFill>
              <a:srgbClr val="3C801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888725" y="1645376"/>
              <a:ext cx="451555" cy="457200"/>
            </a:xfrm>
            <a:prstGeom prst="rect">
              <a:avLst/>
            </a:prstGeom>
            <a:solidFill>
              <a:srgbClr val="8AC022"/>
            </a:solidFill>
            <a:ln w="952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2879559" y="179308"/>
              <a:ext cx="2517898" cy="517022"/>
            </a:xfrm>
            <a:prstGeom prst="rect">
              <a:avLst/>
            </a:prstGeom>
            <a:noFill/>
          </p:spPr>
          <p:txBody>
            <a:bodyPr wrap="square" rtlCol="0">
              <a:spAutoFit/>
            </a:bodyPr>
            <a:lstStyle/>
            <a:p>
              <a:r>
                <a:rPr lang="en-US" sz="2000" b="1" dirty="0">
                  <a:solidFill>
                    <a:schemeClr val="bg1"/>
                  </a:solidFill>
                </a:rPr>
                <a:t>Vulnerability: </a:t>
              </a:r>
            </a:p>
          </p:txBody>
        </p:sp>
        <p:sp>
          <p:nvSpPr>
            <p:cNvPr id="57" name="TextBox 56"/>
            <p:cNvSpPr txBox="1"/>
            <p:nvPr/>
          </p:nvSpPr>
          <p:spPr>
            <a:xfrm>
              <a:off x="2392434" y="2109582"/>
              <a:ext cx="679174" cy="477251"/>
            </a:xfrm>
            <a:prstGeom prst="rect">
              <a:avLst/>
            </a:prstGeom>
            <a:noFill/>
          </p:spPr>
          <p:txBody>
            <a:bodyPr wrap="none" rtlCol="0">
              <a:spAutoFit/>
            </a:bodyPr>
            <a:lstStyle/>
            <a:p>
              <a:r>
                <a:rPr lang="en-US" dirty="0">
                  <a:solidFill>
                    <a:schemeClr val="bg1"/>
                  </a:solidFill>
                </a:rPr>
                <a:t>Low</a:t>
              </a:r>
            </a:p>
          </p:txBody>
        </p:sp>
        <p:sp>
          <p:nvSpPr>
            <p:cNvPr id="58" name="TextBox 57"/>
            <p:cNvSpPr txBox="1"/>
            <p:nvPr/>
          </p:nvSpPr>
          <p:spPr>
            <a:xfrm>
              <a:off x="4217913" y="2128319"/>
              <a:ext cx="731954" cy="477251"/>
            </a:xfrm>
            <a:prstGeom prst="rect">
              <a:avLst/>
            </a:prstGeom>
            <a:noFill/>
          </p:spPr>
          <p:txBody>
            <a:bodyPr wrap="none" rtlCol="0">
              <a:spAutoFit/>
            </a:bodyPr>
            <a:lstStyle/>
            <a:p>
              <a:r>
                <a:rPr lang="en-US" dirty="0">
                  <a:solidFill>
                    <a:schemeClr val="bg1"/>
                  </a:solidFill>
                </a:rPr>
                <a:t>High</a:t>
              </a:r>
            </a:p>
          </p:txBody>
        </p:sp>
        <p:cxnSp>
          <p:nvCxnSpPr>
            <p:cNvPr id="59" name="Straight Arrow Connector 58"/>
            <p:cNvCxnSpPr/>
            <p:nvPr/>
          </p:nvCxnSpPr>
          <p:spPr>
            <a:xfrm>
              <a:off x="2960880" y="2350693"/>
              <a:ext cx="1258692" cy="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2844288" y="601114"/>
              <a:ext cx="2024933" cy="616449"/>
            </a:xfrm>
            <a:prstGeom prst="rect">
              <a:avLst/>
            </a:prstGeom>
            <a:solidFill>
              <a:srgbClr val="F4F496"/>
            </a:solidFill>
          </p:spPr>
          <p:txBody>
            <a:bodyPr wrap="square">
              <a:spAutoFit/>
            </a:bodyPr>
            <a:lstStyle/>
            <a:p>
              <a:r>
                <a:rPr lang="en-US" sz="2500" b="1" dirty="0">
                  <a:solidFill>
                    <a:srgbClr val="000000"/>
                  </a:solidFill>
                </a:rPr>
                <a:t>MOD-HIGH</a:t>
              </a:r>
            </a:p>
          </p:txBody>
        </p:sp>
      </p:grpSp>
      <p:sp>
        <p:nvSpPr>
          <p:cNvPr id="62" name="Rounded Rectangle 61"/>
          <p:cNvSpPr/>
          <p:nvPr/>
        </p:nvSpPr>
        <p:spPr>
          <a:xfrm>
            <a:off x="23129" y="2401312"/>
            <a:ext cx="6132422" cy="23230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66A05EE7-C06A-431E-AE19-DCCB794F9DC8}"/>
              </a:ext>
            </a:extLst>
          </p:cNvPr>
          <p:cNvPicPr>
            <a:picLocks noChangeAspect="1"/>
          </p:cNvPicPr>
          <p:nvPr/>
        </p:nvPicPr>
        <p:blipFill>
          <a:blip r:embed="rId4"/>
          <a:stretch>
            <a:fillRect/>
          </a:stretch>
        </p:blipFill>
        <p:spPr>
          <a:xfrm>
            <a:off x="8273018" y="5953836"/>
            <a:ext cx="754608" cy="792260"/>
          </a:xfrm>
          <a:prstGeom prst="rect">
            <a:avLst/>
          </a:prstGeom>
        </p:spPr>
      </p:pic>
    </p:spTree>
    <p:extLst>
      <p:ext uri="{BB962C8B-B14F-4D97-AF65-F5344CB8AC3E}">
        <p14:creationId xmlns:p14="http://schemas.microsoft.com/office/powerpoint/2010/main" val="377136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1000"/>
                                        <p:tgtEl>
                                          <p:spTgt spid="62"/>
                                        </p:tgtEl>
                                      </p:cBhvr>
                                    </p:animEffect>
                                    <p:anim calcmode="lin" valueType="num">
                                      <p:cBhvr>
                                        <p:cTn id="34" dur="1000" fill="hold"/>
                                        <p:tgtEl>
                                          <p:spTgt spid="62"/>
                                        </p:tgtEl>
                                        <p:attrNameLst>
                                          <p:attrName>ppt_x</p:attrName>
                                        </p:attrNameLst>
                                      </p:cBhvr>
                                      <p:tavLst>
                                        <p:tav tm="0">
                                          <p:val>
                                            <p:strVal val="#ppt_x"/>
                                          </p:val>
                                        </p:tav>
                                        <p:tav tm="100000">
                                          <p:val>
                                            <p:strVal val="#ppt_x"/>
                                          </p:val>
                                        </p:tav>
                                      </p:tavLst>
                                    </p:anim>
                                    <p:anim calcmode="lin" valueType="num">
                                      <p:cBhvr>
                                        <p:cTn id="3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5" grpId="0" animBg="1"/>
      <p:bldP spid="46"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14" name="Title 1"/>
          <p:cNvSpPr txBox="1">
            <a:spLocks/>
          </p:cNvSpPr>
          <p:nvPr/>
        </p:nvSpPr>
        <p:spPr bwMode="auto">
          <a:xfrm>
            <a:off x="0" y="185739"/>
            <a:ext cx="9143999" cy="1189037"/>
          </a:xfrm>
          <a:prstGeom prst="rect">
            <a:avLst/>
          </a:prstGeom>
          <a:solidFill>
            <a:srgbClr val="067B54"/>
          </a:solidFill>
          <a:ln>
            <a:solidFill>
              <a:srgbClr val="6F8CB7"/>
            </a:solidFill>
          </a:ln>
        </p:spPr>
        <p:txBody>
          <a:bodyPr vert="horz" wrap="square" lIns="91440" tIns="45720" rIns="91440" bIns="45720" numCol="1" rtlCol="0"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FFFFFF"/>
                </a:solidFill>
                <a:effectLst/>
                <a:uLnTx/>
                <a:uFillTx/>
                <a:latin typeface="Calibri" charset="0"/>
                <a:ea typeface="+mj-ea"/>
                <a:cs typeface="+mj-cs"/>
              </a:rPr>
              <a:t>Example: Lynx</a:t>
            </a:r>
          </a:p>
        </p:txBody>
      </p:sp>
      <p:grpSp>
        <p:nvGrpSpPr>
          <p:cNvPr id="7" name="Group 6"/>
          <p:cNvGrpSpPr/>
          <p:nvPr/>
        </p:nvGrpSpPr>
        <p:grpSpPr>
          <a:xfrm>
            <a:off x="710575" y="1395540"/>
            <a:ext cx="5072233" cy="1094438"/>
            <a:chOff x="710575" y="1395540"/>
            <a:chExt cx="5072233" cy="1094438"/>
          </a:xfrm>
        </p:grpSpPr>
        <p:sp>
          <p:nvSpPr>
            <p:cNvPr id="19" name="Rectangle 18"/>
            <p:cNvSpPr/>
            <p:nvPr/>
          </p:nvSpPr>
          <p:spPr>
            <a:xfrm>
              <a:off x="4761406" y="1637704"/>
              <a:ext cx="470931" cy="457200"/>
            </a:xfrm>
            <a:prstGeom prst="rect">
              <a:avLst/>
            </a:prstGeom>
            <a:solidFill>
              <a:srgbClr val="FDFDC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5240916" y="1637704"/>
              <a:ext cx="451555" cy="457200"/>
            </a:xfrm>
            <a:prstGeom prst="rect">
              <a:avLst/>
            </a:prstGeom>
            <a:solidFill>
              <a:srgbClr val="FFFF00"/>
            </a:solid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4301384" y="1637704"/>
              <a:ext cx="451555" cy="457200"/>
            </a:xfrm>
            <a:prstGeom prst="rect">
              <a:avLst/>
            </a:prstGeom>
            <a:solidFill>
              <a:srgbClr val="B9F44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3379069" y="1637704"/>
              <a:ext cx="451555" cy="457200"/>
            </a:xfrm>
            <a:prstGeom prst="rect">
              <a:avLst/>
            </a:prstGeom>
            <a:solidFill>
              <a:srgbClr val="3C801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3842230" y="1637704"/>
              <a:ext cx="451555" cy="457200"/>
            </a:xfrm>
            <a:prstGeom prst="rect">
              <a:avLst/>
            </a:prstGeom>
            <a:solidFill>
              <a:srgbClr val="8AC022"/>
            </a:solidFill>
            <a:ln w="952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a:xfrm>
              <a:off x="710575" y="1395540"/>
              <a:ext cx="1989647" cy="477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bg1"/>
                  </a:solidFill>
                  <a:effectLst/>
                  <a:uLnTx/>
                  <a:uFillTx/>
                  <a:latin typeface="Calibri"/>
                  <a:ea typeface="+mn-ea"/>
                  <a:cs typeface="+mn-cs"/>
                </a:rPr>
                <a:t>Vulnerability: </a:t>
              </a:r>
            </a:p>
          </p:txBody>
        </p:sp>
        <p:sp>
          <p:nvSpPr>
            <p:cNvPr id="25" name="TextBox 24"/>
            <p:cNvSpPr txBox="1"/>
            <p:nvPr/>
          </p:nvSpPr>
          <p:spPr>
            <a:xfrm>
              <a:off x="3345939" y="2101910"/>
              <a:ext cx="5684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Low</a:t>
              </a:r>
            </a:p>
          </p:txBody>
        </p:sp>
        <p:sp>
          <p:nvSpPr>
            <p:cNvPr id="26" name="TextBox 25"/>
            <p:cNvSpPr txBox="1"/>
            <p:nvPr/>
          </p:nvSpPr>
          <p:spPr>
            <a:xfrm>
              <a:off x="5171418" y="2120646"/>
              <a:ext cx="6113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High</a:t>
              </a:r>
            </a:p>
          </p:txBody>
        </p:sp>
        <p:cxnSp>
          <p:nvCxnSpPr>
            <p:cNvPr id="28" name="Straight Arrow Connector 27"/>
            <p:cNvCxnSpPr/>
            <p:nvPr/>
          </p:nvCxnSpPr>
          <p:spPr>
            <a:xfrm>
              <a:off x="3914386" y="2343020"/>
              <a:ext cx="1258692" cy="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1162799" y="1831931"/>
              <a:ext cx="878935" cy="477054"/>
            </a:xfrm>
            <a:prstGeom prst="rect">
              <a:avLst/>
            </a:prstGeom>
            <a:solidFill>
              <a:srgbClr val="FFFF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000000"/>
                  </a:solidFill>
                  <a:effectLst/>
                  <a:uLnTx/>
                  <a:uFillTx/>
                  <a:latin typeface="Calibri"/>
                  <a:ea typeface="+mn-ea"/>
                  <a:cs typeface="+mn-cs"/>
                </a:rPr>
                <a:t>HIGH</a:t>
              </a:r>
            </a:p>
          </p:txBody>
        </p:sp>
      </p:grpSp>
      <p:grpSp>
        <p:nvGrpSpPr>
          <p:cNvPr id="3" name="Group 2"/>
          <p:cNvGrpSpPr/>
          <p:nvPr/>
        </p:nvGrpSpPr>
        <p:grpSpPr>
          <a:xfrm>
            <a:off x="515030" y="2743250"/>
            <a:ext cx="2439978" cy="3776825"/>
            <a:chOff x="436542" y="2684890"/>
            <a:chExt cx="2439978" cy="3776825"/>
          </a:xfrm>
        </p:grpSpPr>
        <p:sp>
          <p:nvSpPr>
            <p:cNvPr id="5" name="Rounded Rectangle 4"/>
            <p:cNvSpPr/>
            <p:nvPr/>
          </p:nvSpPr>
          <p:spPr>
            <a:xfrm>
              <a:off x="451293" y="2684890"/>
              <a:ext cx="1737360" cy="502920"/>
            </a:xfrm>
            <a:prstGeom prst="roundRect">
              <a:avLst/>
            </a:prstGeom>
            <a:solidFill>
              <a:srgbClr val="942726"/>
            </a:solidFill>
            <a:ln>
              <a:solidFill>
                <a:srgbClr val="94272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Exposure</a:t>
              </a:r>
            </a:p>
          </p:txBody>
        </p:sp>
        <p:sp>
          <p:nvSpPr>
            <p:cNvPr id="9" name="TextBox 8"/>
            <p:cNvSpPr txBox="1"/>
            <p:nvPr/>
          </p:nvSpPr>
          <p:spPr>
            <a:xfrm>
              <a:off x="888529" y="3904674"/>
              <a:ext cx="998991" cy="369332"/>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HIGH (5)</a:t>
              </a:r>
            </a:p>
          </p:txBody>
        </p:sp>
        <p:sp>
          <p:nvSpPr>
            <p:cNvPr id="10" name="TextBox 9"/>
            <p:cNvSpPr txBox="1"/>
            <p:nvPr/>
          </p:nvSpPr>
          <p:spPr>
            <a:xfrm>
              <a:off x="632087" y="4707389"/>
              <a:ext cx="2244433" cy="1754326"/>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Air temperatures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Wildfire regimes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Snowpack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Earlier Snowmelt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Insect/disease outbreaks</a:t>
              </a:r>
            </a:p>
          </p:txBody>
        </p:sp>
        <p:cxnSp>
          <p:nvCxnSpPr>
            <p:cNvPr id="49" name="Straight Arrow Connector 48"/>
            <p:cNvCxnSpPr/>
            <p:nvPr/>
          </p:nvCxnSpPr>
          <p:spPr>
            <a:xfrm flipH="1" flipV="1">
              <a:off x="436542" y="4707389"/>
              <a:ext cx="0" cy="27432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47150" y="5253467"/>
              <a:ext cx="0" cy="269972"/>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68" name="Group 67"/>
            <p:cNvGrpSpPr/>
            <p:nvPr/>
          </p:nvGrpSpPr>
          <p:grpSpPr>
            <a:xfrm>
              <a:off x="529944" y="3361360"/>
              <a:ext cx="1571626" cy="620395"/>
              <a:chOff x="-18106" y="0"/>
              <a:chExt cx="1571935" cy="620395"/>
            </a:xfrm>
          </p:grpSpPr>
          <p:grpSp>
            <p:nvGrpSpPr>
              <p:cNvPr id="69" name="Group 68"/>
              <p:cNvGrpSpPr/>
              <p:nvPr/>
            </p:nvGrpSpPr>
            <p:grpSpPr>
              <a:xfrm>
                <a:off x="66675" y="0"/>
                <a:ext cx="1445945" cy="274320"/>
                <a:chOff x="0" y="0"/>
                <a:chExt cx="1446241" cy="274320"/>
              </a:xfrm>
            </p:grpSpPr>
            <p:sp>
              <p:nvSpPr>
                <p:cNvPr id="74" name="Rectangle 73"/>
                <p:cNvSpPr/>
                <p:nvPr/>
              </p:nvSpPr>
              <p:spPr>
                <a:xfrm>
                  <a:off x="0" y="0"/>
                  <a:ext cx="274320" cy="274320"/>
                </a:xfrm>
                <a:prstGeom prst="rect">
                  <a:avLst/>
                </a:prstGeom>
                <a:solidFill>
                  <a:srgbClr val="008000"/>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Rectangle 74"/>
                <p:cNvSpPr/>
                <p:nvPr/>
              </p:nvSpPr>
              <p:spPr>
                <a:xfrm>
                  <a:off x="272885" y="0"/>
                  <a:ext cx="274320" cy="274320"/>
                </a:xfrm>
                <a:prstGeom prst="rect">
                  <a:avLst/>
                </a:prstGeom>
                <a:solidFill>
                  <a:srgbClr val="2CBB0E"/>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Rectangle 75"/>
                <p:cNvSpPr/>
                <p:nvPr/>
              </p:nvSpPr>
              <p:spPr>
                <a:xfrm>
                  <a:off x="860568" y="0"/>
                  <a:ext cx="274320" cy="274320"/>
                </a:xfrm>
                <a:prstGeom prst="rect">
                  <a:avLst/>
                </a:prstGeom>
                <a:solidFill>
                  <a:srgbClr val="FFFCA5"/>
                </a:solidFill>
                <a:ln w="9525" cmpd="sng">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Rectangle 76"/>
                <p:cNvSpPr/>
                <p:nvPr/>
              </p:nvSpPr>
              <p:spPr>
                <a:xfrm>
                  <a:off x="548311" y="0"/>
                  <a:ext cx="274320" cy="274320"/>
                </a:xfrm>
                <a:prstGeom prst="rect">
                  <a:avLst/>
                </a:prstGeom>
                <a:solidFill>
                  <a:srgbClr val="C4FF2F"/>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Rectangle 77"/>
                <p:cNvSpPr/>
                <p:nvPr/>
              </p:nvSpPr>
              <p:spPr>
                <a:xfrm>
                  <a:off x="1171921" y="0"/>
                  <a:ext cx="274320" cy="274320"/>
                </a:xfrm>
                <a:prstGeom prst="rect">
                  <a:avLst/>
                </a:prstGeom>
                <a:solidFill>
                  <a:srgbClr val="FFFF00"/>
                </a:solidFill>
                <a:ln w="69850" cmpd="sng">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0" name="Group 69"/>
              <p:cNvGrpSpPr/>
              <p:nvPr/>
            </p:nvGrpSpPr>
            <p:grpSpPr>
              <a:xfrm>
                <a:off x="-18106" y="264160"/>
                <a:ext cx="1571935" cy="356235"/>
                <a:chOff x="-82824" y="0"/>
                <a:chExt cx="1505830" cy="342900"/>
              </a:xfrm>
            </p:grpSpPr>
            <p:sp>
              <p:nvSpPr>
                <p:cNvPr id="71" name="Text Box 93"/>
                <p:cNvSpPr txBox="1"/>
                <p:nvPr/>
              </p:nvSpPr>
              <p:spPr>
                <a:xfrm>
                  <a:off x="-82824" y="0"/>
                  <a:ext cx="377568" cy="2286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alibri"/>
                      <a:ea typeface="ＭＳ 明朝"/>
                      <a:cs typeface="Times New Roman"/>
                    </a:rPr>
                    <a:t>Low</a:t>
                  </a:r>
                  <a:endParaRPr kumimoji="0" lang="en-US" sz="1200" b="0" i="0" u="none" strike="noStrike" kern="1200" cap="none" spc="0" normalizeH="0" baseline="0" noProof="0" dirty="0">
                    <a:ln>
                      <a:noFill/>
                    </a:ln>
                    <a:solidFill>
                      <a:schemeClr val="bg1"/>
                    </a:solidFill>
                    <a:effectLst/>
                    <a:uLnTx/>
                    <a:uFillTx/>
                    <a:latin typeface="Calibri"/>
                    <a:ea typeface="ＭＳ 明朝"/>
                    <a:cs typeface="Times New Roman"/>
                  </a:endParaRPr>
                </a:p>
              </p:txBody>
            </p:sp>
            <p:sp>
              <p:nvSpPr>
                <p:cNvPr id="72" name="Text Box 94"/>
                <p:cNvSpPr txBox="1"/>
                <p:nvPr/>
              </p:nvSpPr>
              <p:spPr>
                <a:xfrm>
                  <a:off x="1022942" y="0"/>
                  <a:ext cx="400064" cy="3429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alibri"/>
                      <a:ea typeface="ＭＳ 明朝"/>
                      <a:cs typeface="Times New Roman"/>
                    </a:rPr>
                    <a:t>High</a:t>
                  </a:r>
                  <a:endParaRPr kumimoji="0" lang="en-US" sz="1200" b="0" i="0" u="none" strike="noStrike" kern="1200" cap="none" spc="0" normalizeH="0" baseline="0" noProof="0" dirty="0">
                    <a:ln>
                      <a:noFill/>
                    </a:ln>
                    <a:solidFill>
                      <a:schemeClr val="bg1"/>
                    </a:solidFill>
                    <a:effectLst/>
                    <a:uLnTx/>
                    <a:uFillTx/>
                    <a:latin typeface="Calibri"/>
                    <a:ea typeface="ＭＳ 明朝"/>
                    <a:cs typeface="Times New Roman"/>
                  </a:endParaRPr>
                </a:p>
              </p:txBody>
            </p:sp>
            <p:cxnSp>
              <p:nvCxnSpPr>
                <p:cNvPr id="73" name="Straight Arrow Connector 72"/>
                <p:cNvCxnSpPr/>
                <p:nvPr/>
              </p:nvCxnSpPr>
              <p:spPr>
                <a:xfrm>
                  <a:off x="306723" y="128270"/>
                  <a:ext cx="685800" cy="0"/>
                </a:xfrm>
                <a:prstGeom prst="straightConnector1">
                  <a:avLst/>
                </a:prstGeom>
                <a:ln w="3175" cmpd="sng">
                  <a:solidFill>
                    <a:schemeClr val="bg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grpSp>
      <p:grpSp>
        <p:nvGrpSpPr>
          <p:cNvPr id="2" name="Group 1"/>
          <p:cNvGrpSpPr/>
          <p:nvPr/>
        </p:nvGrpSpPr>
        <p:grpSpPr>
          <a:xfrm>
            <a:off x="2955008" y="2733661"/>
            <a:ext cx="4398292" cy="3577526"/>
            <a:chOff x="2955008" y="2733661"/>
            <a:chExt cx="4398292" cy="3577526"/>
          </a:xfrm>
        </p:grpSpPr>
        <p:sp>
          <p:nvSpPr>
            <p:cNvPr id="6" name="Rounded Rectangle 5"/>
            <p:cNvSpPr/>
            <p:nvPr/>
          </p:nvSpPr>
          <p:spPr>
            <a:xfrm>
              <a:off x="3857137" y="2733661"/>
              <a:ext cx="1737360" cy="502920"/>
            </a:xfrm>
            <a:prstGeom prst="roundRect">
              <a:avLst/>
            </a:prstGeom>
            <a:solidFill>
              <a:srgbClr val="942726"/>
            </a:solidFill>
            <a:ln>
              <a:solidFill>
                <a:srgbClr val="94272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Sensitivity</a:t>
              </a:r>
            </a:p>
          </p:txBody>
        </p:sp>
        <p:sp>
          <p:nvSpPr>
            <p:cNvPr id="12" name="TextBox 11"/>
            <p:cNvSpPr txBox="1"/>
            <p:nvPr/>
          </p:nvSpPr>
          <p:spPr>
            <a:xfrm>
              <a:off x="2955008" y="4556861"/>
              <a:ext cx="4398292" cy="1754326"/>
            </a:xfrm>
            <a:prstGeom prst="rect">
              <a:avLst/>
            </a:prstGeom>
            <a:noFill/>
          </p:spPr>
          <p:txBody>
            <a:bodyPr wrap="square" rtlCol="0">
              <a:spAutoFit/>
            </a:bodyPr>
            <a:lstStyle/>
            <a:p>
              <a:pPr marL="2857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Adapted to and dependent on cold, high elevation habitats</a:t>
              </a:r>
            </a:p>
            <a:p>
              <a:pPr marL="2857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Warmer temperatures and reduced snowpack may limit prey availability </a:t>
              </a:r>
            </a:p>
            <a:p>
              <a:pPr marL="2857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Altered fire regimes that degrade/eliminate habitat</a:t>
              </a:r>
            </a:p>
          </p:txBody>
        </p:sp>
        <p:grpSp>
          <p:nvGrpSpPr>
            <p:cNvPr id="79" name="Group 78"/>
            <p:cNvGrpSpPr/>
            <p:nvPr/>
          </p:nvGrpSpPr>
          <p:grpSpPr>
            <a:xfrm>
              <a:off x="3945819" y="3325482"/>
              <a:ext cx="1571626" cy="620395"/>
              <a:chOff x="-18106" y="0"/>
              <a:chExt cx="1571935" cy="620395"/>
            </a:xfrm>
          </p:grpSpPr>
          <p:grpSp>
            <p:nvGrpSpPr>
              <p:cNvPr id="80" name="Group 79"/>
              <p:cNvGrpSpPr/>
              <p:nvPr/>
            </p:nvGrpSpPr>
            <p:grpSpPr>
              <a:xfrm>
                <a:off x="66675" y="0"/>
                <a:ext cx="1377570" cy="274320"/>
                <a:chOff x="0" y="0"/>
                <a:chExt cx="1377848" cy="274320"/>
              </a:xfrm>
            </p:grpSpPr>
            <p:sp>
              <p:nvSpPr>
                <p:cNvPr id="85" name="Rectangle 84"/>
                <p:cNvSpPr/>
                <p:nvPr/>
              </p:nvSpPr>
              <p:spPr>
                <a:xfrm>
                  <a:off x="0" y="0"/>
                  <a:ext cx="274320" cy="274320"/>
                </a:xfrm>
                <a:prstGeom prst="rect">
                  <a:avLst/>
                </a:prstGeom>
                <a:solidFill>
                  <a:srgbClr val="008000"/>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Rectangle 85"/>
                <p:cNvSpPr/>
                <p:nvPr/>
              </p:nvSpPr>
              <p:spPr>
                <a:xfrm>
                  <a:off x="272885" y="0"/>
                  <a:ext cx="274320" cy="274320"/>
                </a:xfrm>
                <a:prstGeom prst="rect">
                  <a:avLst/>
                </a:prstGeom>
                <a:solidFill>
                  <a:srgbClr val="2CBB0E"/>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86"/>
                <p:cNvSpPr/>
                <p:nvPr/>
              </p:nvSpPr>
              <p:spPr>
                <a:xfrm>
                  <a:off x="817820" y="0"/>
                  <a:ext cx="274320" cy="274320"/>
                </a:xfrm>
                <a:prstGeom prst="rect">
                  <a:avLst/>
                </a:prstGeom>
                <a:solidFill>
                  <a:srgbClr val="FFFCA5"/>
                </a:solidFill>
                <a:ln w="3175" cmpd="sng">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Rectangle 87"/>
                <p:cNvSpPr/>
                <p:nvPr/>
              </p:nvSpPr>
              <p:spPr>
                <a:xfrm>
                  <a:off x="548311" y="0"/>
                  <a:ext cx="274320" cy="274320"/>
                </a:xfrm>
                <a:prstGeom prst="rect">
                  <a:avLst/>
                </a:prstGeom>
                <a:solidFill>
                  <a:srgbClr val="C4FF2F"/>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Rectangle 88"/>
                <p:cNvSpPr/>
                <p:nvPr/>
              </p:nvSpPr>
              <p:spPr>
                <a:xfrm>
                  <a:off x="1103528" y="0"/>
                  <a:ext cx="274320" cy="274320"/>
                </a:xfrm>
                <a:prstGeom prst="rect">
                  <a:avLst/>
                </a:prstGeom>
                <a:solidFill>
                  <a:srgbClr val="FFFF00"/>
                </a:solidFill>
                <a:ln w="76200" cmpd="sng">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1" name="Group 80"/>
              <p:cNvGrpSpPr/>
              <p:nvPr/>
            </p:nvGrpSpPr>
            <p:grpSpPr>
              <a:xfrm>
                <a:off x="-18106" y="264160"/>
                <a:ext cx="1571935" cy="356235"/>
                <a:chOff x="-82824" y="0"/>
                <a:chExt cx="1505830" cy="342900"/>
              </a:xfrm>
            </p:grpSpPr>
            <p:sp>
              <p:nvSpPr>
                <p:cNvPr id="82" name="Text Box 93"/>
                <p:cNvSpPr txBox="1"/>
                <p:nvPr/>
              </p:nvSpPr>
              <p:spPr>
                <a:xfrm>
                  <a:off x="-82824" y="0"/>
                  <a:ext cx="377568" cy="2286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alibri"/>
                      <a:ea typeface="ＭＳ 明朝"/>
                      <a:cs typeface="Times New Roman"/>
                    </a:rPr>
                    <a:t>Low</a:t>
                  </a:r>
                  <a:endParaRPr kumimoji="0" lang="en-US" sz="1200" b="0" i="0" u="none" strike="noStrike" kern="1200" cap="none" spc="0" normalizeH="0" baseline="0" noProof="0" dirty="0">
                    <a:ln>
                      <a:noFill/>
                    </a:ln>
                    <a:solidFill>
                      <a:schemeClr val="bg1"/>
                    </a:solidFill>
                    <a:effectLst/>
                    <a:uLnTx/>
                    <a:uFillTx/>
                    <a:latin typeface="Calibri"/>
                    <a:ea typeface="ＭＳ 明朝"/>
                    <a:cs typeface="Times New Roman"/>
                  </a:endParaRPr>
                </a:p>
              </p:txBody>
            </p:sp>
            <p:sp>
              <p:nvSpPr>
                <p:cNvPr id="83" name="Text Box 94"/>
                <p:cNvSpPr txBox="1"/>
                <p:nvPr/>
              </p:nvSpPr>
              <p:spPr>
                <a:xfrm>
                  <a:off x="1022942" y="0"/>
                  <a:ext cx="400064" cy="3429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alibri"/>
                      <a:ea typeface="ＭＳ 明朝"/>
                      <a:cs typeface="Times New Roman"/>
                    </a:rPr>
                    <a:t>High</a:t>
                  </a:r>
                  <a:endParaRPr kumimoji="0" lang="en-US" sz="1200" b="0" i="0" u="none" strike="noStrike" kern="1200" cap="none" spc="0" normalizeH="0" baseline="0" noProof="0" dirty="0">
                    <a:ln>
                      <a:noFill/>
                    </a:ln>
                    <a:solidFill>
                      <a:schemeClr val="bg1"/>
                    </a:solidFill>
                    <a:effectLst/>
                    <a:uLnTx/>
                    <a:uFillTx/>
                    <a:latin typeface="Calibri"/>
                    <a:ea typeface="ＭＳ 明朝"/>
                    <a:cs typeface="Times New Roman"/>
                  </a:endParaRPr>
                </a:p>
              </p:txBody>
            </p:sp>
            <p:cxnSp>
              <p:nvCxnSpPr>
                <p:cNvPr id="84" name="Straight Arrow Connector 83"/>
                <p:cNvCxnSpPr/>
                <p:nvPr/>
              </p:nvCxnSpPr>
              <p:spPr>
                <a:xfrm>
                  <a:off x="306723" y="128270"/>
                  <a:ext cx="685800" cy="0"/>
                </a:xfrm>
                <a:prstGeom prst="straightConnector1">
                  <a:avLst/>
                </a:prstGeom>
                <a:ln w="3175" cmpd="sng">
                  <a:solidFill>
                    <a:schemeClr val="bg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sp>
          <p:nvSpPr>
            <p:cNvPr id="90" name="TextBox 89"/>
            <p:cNvSpPr txBox="1"/>
            <p:nvPr/>
          </p:nvSpPr>
          <p:spPr>
            <a:xfrm>
              <a:off x="4202606" y="3904674"/>
              <a:ext cx="997539" cy="369332"/>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HIGH (5)</a:t>
              </a:r>
            </a:p>
          </p:txBody>
        </p:sp>
      </p:grpSp>
      <p:pic>
        <p:nvPicPr>
          <p:cNvPr id="23554" name="Picture 2" descr="Image result for photo of canada lyn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887" y="1776496"/>
            <a:ext cx="2268113" cy="1698896"/>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https://nature.ca/notebooks/images/img/159_p_e001036_7_p.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6573" y="-46474"/>
            <a:ext cx="3111856" cy="1919067"/>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Arrow Connector 56"/>
          <p:cNvCxnSpPr/>
          <p:nvPr/>
        </p:nvCxnSpPr>
        <p:spPr>
          <a:xfrm flipH="1" flipV="1">
            <a:off x="529781" y="5848183"/>
            <a:ext cx="0" cy="27432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pic>
        <p:nvPicPr>
          <p:cNvPr id="54" name="Picture 53">
            <a:extLst>
              <a:ext uri="{FF2B5EF4-FFF2-40B4-BE49-F238E27FC236}">
                <a16:creationId xmlns:a16="http://schemas.microsoft.com/office/drawing/2014/main" id="{B4EC3DC0-6048-49CB-B793-089B656610FC}"/>
              </a:ext>
            </a:extLst>
          </p:cNvPr>
          <p:cNvPicPr>
            <a:picLocks noChangeAspect="1"/>
          </p:cNvPicPr>
          <p:nvPr/>
        </p:nvPicPr>
        <p:blipFill>
          <a:blip r:embed="rId6"/>
          <a:stretch>
            <a:fillRect/>
          </a:stretch>
        </p:blipFill>
        <p:spPr>
          <a:xfrm>
            <a:off x="8236915" y="5933240"/>
            <a:ext cx="754608" cy="792260"/>
          </a:xfrm>
          <a:prstGeom prst="rect">
            <a:avLst/>
          </a:prstGeom>
        </p:spPr>
      </p:pic>
    </p:spTree>
    <p:extLst>
      <p:ext uri="{BB962C8B-B14F-4D97-AF65-F5344CB8AC3E}">
        <p14:creationId xmlns:p14="http://schemas.microsoft.com/office/powerpoint/2010/main" val="298141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Title 1"/>
          <p:cNvSpPr txBox="1">
            <a:spLocks/>
          </p:cNvSpPr>
          <p:nvPr/>
        </p:nvSpPr>
        <p:spPr bwMode="auto">
          <a:xfrm>
            <a:off x="0" y="185739"/>
            <a:ext cx="9143999" cy="1189037"/>
          </a:xfrm>
          <a:prstGeom prst="rect">
            <a:avLst/>
          </a:prstGeom>
          <a:solidFill>
            <a:srgbClr val="067B54"/>
          </a:solidFill>
          <a:ln>
            <a:solidFill>
              <a:srgbClr val="6F8CB7"/>
            </a:solidFill>
          </a:ln>
        </p:spPr>
        <p:txBody>
          <a:bodyPr vert="horz" wrap="square" lIns="91440" tIns="45720" rIns="91440" bIns="45720" numCol="1" rtlCol="0"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FFFFFF"/>
                </a:solidFill>
                <a:effectLst/>
                <a:uLnTx/>
                <a:uFillTx/>
                <a:latin typeface="Calibri" charset="0"/>
                <a:ea typeface="+mj-ea"/>
                <a:cs typeface="+mj-cs"/>
              </a:rPr>
              <a:t>Example: Cascade Red Fox</a:t>
            </a:r>
          </a:p>
        </p:txBody>
      </p:sp>
      <p:grpSp>
        <p:nvGrpSpPr>
          <p:cNvPr id="7" name="Group 6"/>
          <p:cNvGrpSpPr/>
          <p:nvPr/>
        </p:nvGrpSpPr>
        <p:grpSpPr>
          <a:xfrm>
            <a:off x="710575" y="1395540"/>
            <a:ext cx="5072233" cy="1094438"/>
            <a:chOff x="710575" y="1395540"/>
            <a:chExt cx="5072233" cy="1094438"/>
          </a:xfrm>
        </p:grpSpPr>
        <p:sp>
          <p:nvSpPr>
            <p:cNvPr id="19" name="Rectangle 18"/>
            <p:cNvSpPr/>
            <p:nvPr/>
          </p:nvSpPr>
          <p:spPr>
            <a:xfrm>
              <a:off x="4761406" y="1637704"/>
              <a:ext cx="470931" cy="457200"/>
            </a:xfrm>
            <a:prstGeom prst="rect">
              <a:avLst/>
            </a:prstGeom>
            <a:solidFill>
              <a:srgbClr val="FDFDC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5240916" y="1637704"/>
              <a:ext cx="451555" cy="457200"/>
            </a:xfrm>
            <a:prstGeom prst="rect">
              <a:avLst/>
            </a:prstGeom>
            <a:solidFill>
              <a:srgbClr val="FFFF00"/>
            </a:solid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4301384" y="1637704"/>
              <a:ext cx="451555" cy="457200"/>
            </a:xfrm>
            <a:prstGeom prst="rect">
              <a:avLst/>
            </a:prstGeom>
            <a:solidFill>
              <a:srgbClr val="B9F44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3379069" y="1637704"/>
              <a:ext cx="451555" cy="457200"/>
            </a:xfrm>
            <a:prstGeom prst="rect">
              <a:avLst/>
            </a:prstGeom>
            <a:solidFill>
              <a:srgbClr val="3C801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3842230" y="1637704"/>
              <a:ext cx="451555" cy="457200"/>
            </a:xfrm>
            <a:prstGeom prst="rect">
              <a:avLst/>
            </a:prstGeom>
            <a:solidFill>
              <a:srgbClr val="8AC022"/>
            </a:solidFill>
            <a:ln w="952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a:xfrm>
              <a:off x="710575" y="1395540"/>
              <a:ext cx="1989647" cy="477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bg1"/>
                  </a:solidFill>
                  <a:effectLst/>
                  <a:uLnTx/>
                  <a:uFillTx/>
                  <a:latin typeface="Calibri"/>
                  <a:ea typeface="+mn-ea"/>
                  <a:cs typeface="+mn-cs"/>
                </a:rPr>
                <a:t>Vulnerability: </a:t>
              </a:r>
            </a:p>
          </p:txBody>
        </p:sp>
        <p:sp>
          <p:nvSpPr>
            <p:cNvPr id="25" name="TextBox 24"/>
            <p:cNvSpPr txBox="1"/>
            <p:nvPr/>
          </p:nvSpPr>
          <p:spPr>
            <a:xfrm>
              <a:off x="3345939" y="2101910"/>
              <a:ext cx="5684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Low</a:t>
              </a:r>
            </a:p>
          </p:txBody>
        </p:sp>
        <p:sp>
          <p:nvSpPr>
            <p:cNvPr id="26" name="TextBox 25"/>
            <p:cNvSpPr txBox="1"/>
            <p:nvPr/>
          </p:nvSpPr>
          <p:spPr>
            <a:xfrm>
              <a:off x="5171418" y="2120646"/>
              <a:ext cx="611390" cy="369332"/>
            </a:xfrm>
            <a:prstGeom prst="rect">
              <a:avLst/>
            </a:prstGeom>
            <a:no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High</a:t>
              </a:r>
            </a:p>
          </p:txBody>
        </p:sp>
        <p:cxnSp>
          <p:nvCxnSpPr>
            <p:cNvPr id="28" name="Straight Arrow Connector 27"/>
            <p:cNvCxnSpPr/>
            <p:nvPr/>
          </p:nvCxnSpPr>
          <p:spPr>
            <a:xfrm>
              <a:off x="3914386" y="2343020"/>
              <a:ext cx="1258692" cy="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1162799" y="1831931"/>
              <a:ext cx="878935" cy="477054"/>
            </a:xfrm>
            <a:prstGeom prst="rect">
              <a:avLst/>
            </a:prstGeom>
            <a:solidFill>
              <a:srgbClr val="FFFF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000000"/>
                  </a:solidFill>
                  <a:effectLst/>
                  <a:uLnTx/>
                  <a:uFillTx/>
                  <a:latin typeface="Calibri"/>
                  <a:ea typeface="+mn-ea"/>
                  <a:cs typeface="+mn-cs"/>
                </a:rPr>
                <a:t>HIGH</a:t>
              </a:r>
            </a:p>
          </p:txBody>
        </p:sp>
      </p:grpSp>
      <p:grpSp>
        <p:nvGrpSpPr>
          <p:cNvPr id="3" name="Group 2"/>
          <p:cNvGrpSpPr/>
          <p:nvPr/>
        </p:nvGrpSpPr>
        <p:grpSpPr>
          <a:xfrm>
            <a:off x="297578" y="2733661"/>
            <a:ext cx="2180893" cy="3130506"/>
            <a:chOff x="297578" y="2733661"/>
            <a:chExt cx="2180893" cy="3130506"/>
          </a:xfrm>
        </p:grpSpPr>
        <p:sp>
          <p:nvSpPr>
            <p:cNvPr id="5" name="Rounded Rectangle 4"/>
            <p:cNvSpPr/>
            <p:nvPr/>
          </p:nvSpPr>
          <p:spPr>
            <a:xfrm>
              <a:off x="451293" y="2733661"/>
              <a:ext cx="1737360" cy="502920"/>
            </a:xfrm>
            <a:prstGeom prst="roundRect">
              <a:avLst/>
            </a:prstGeom>
            <a:solidFill>
              <a:srgbClr val="942726"/>
            </a:solidFill>
            <a:ln>
              <a:solidFill>
                <a:srgbClr val="94272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Exposure</a:t>
              </a:r>
            </a:p>
          </p:txBody>
        </p:sp>
        <p:sp>
          <p:nvSpPr>
            <p:cNvPr id="9" name="TextBox 8"/>
            <p:cNvSpPr txBox="1"/>
            <p:nvPr/>
          </p:nvSpPr>
          <p:spPr>
            <a:xfrm>
              <a:off x="297578" y="3904674"/>
              <a:ext cx="2180893" cy="369332"/>
            </a:xfrm>
            <a:prstGeom prst="rect">
              <a:avLst/>
            </a:prstGeom>
            <a:solidFill>
              <a:srgbClr val="F3EFAE"/>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MODERATE-HIGH (4)</a:t>
              </a:r>
            </a:p>
          </p:txBody>
        </p:sp>
        <p:sp>
          <p:nvSpPr>
            <p:cNvPr id="10" name="TextBox 9"/>
            <p:cNvSpPr txBox="1"/>
            <p:nvPr/>
          </p:nvSpPr>
          <p:spPr>
            <a:xfrm>
              <a:off x="586683" y="4633061"/>
              <a:ext cx="1791814" cy="1231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Air temperatures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Wildfire regimes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Snowpack</a:t>
              </a:r>
            </a:p>
          </p:txBody>
        </p:sp>
        <p:cxnSp>
          <p:nvCxnSpPr>
            <p:cNvPr id="49" name="Straight Arrow Connector 48"/>
            <p:cNvCxnSpPr/>
            <p:nvPr/>
          </p:nvCxnSpPr>
          <p:spPr>
            <a:xfrm flipH="1" flipV="1">
              <a:off x="461901" y="4713508"/>
              <a:ext cx="0" cy="27432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51" name="Isosceles Triangle 50"/>
            <p:cNvSpPr/>
            <p:nvPr/>
          </p:nvSpPr>
          <p:spPr>
            <a:xfrm>
              <a:off x="340173" y="5113161"/>
              <a:ext cx="243456" cy="227010"/>
            </a:xfrm>
            <a:prstGeom prst="triangle">
              <a:avLst/>
            </a:pr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a:ea typeface="+mn-ea"/>
                <a:cs typeface="+mn-cs"/>
              </a:endParaRPr>
            </a:p>
          </p:txBody>
        </p:sp>
        <p:cxnSp>
          <p:nvCxnSpPr>
            <p:cNvPr id="53" name="Straight Arrow Connector 52"/>
            <p:cNvCxnSpPr/>
            <p:nvPr/>
          </p:nvCxnSpPr>
          <p:spPr>
            <a:xfrm>
              <a:off x="461901" y="5530656"/>
              <a:ext cx="0" cy="269972"/>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68" name="Group 67"/>
            <p:cNvGrpSpPr/>
            <p:nvPr/>
          </p:nvGrpSpPr>
          <p:grpSpPr>
            <a:xfrm>
              <a:off x="529944" y="3361360"/>
              <a:ext cx="1571626" cy="620395"/>
              <a:chOff x="-18106" y="0"/>
              <a:chExt cx="1571935" cy="620395"/>
            </a:xfrm>
          </p:grpSpPr>
          <p:grpSp>
            <p:nvGrpSpPr>
              <p:cNvPr id="69" name="Group 68"/>
              <p:cNvGrpSpPr/>
              <p:nvPr/>
            </p:nvGrpSpPr>
            <p:grpSpPr>
              <a:xfrm>
                <a:off x="66675" y="0"/>
                <a:ext cx="1445945" cy="274320"/>
                <a:chOff x="0" y="0"/>
                <a:chExt cx="1446241" cy="274320"/>
              </a:xfrm>
            </p:grpSpPr>
            <p:sp>
              <p:nvSpPr>
                <p:cNvPr id="74" name="Rectangle 73"/>
                <p:cNvSpPr/>
                <p:nvPr/>
              </p:nvSpPr>
              <p:spPr>
                <a:xfrm>
                  <a:off x="0" y="0"/>
                  <a:ext cx="274320" cy="274320"/>
                </a:xfrm>
                <a:prstGeom prst="rect">
                  <a:avLst/>
                </a:prstGeom>
                <a:solidFill>
                  <a:srgbClr val="008000"/>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Rectangle 74"/>
                <p:cNvSpPr/>
                <p:nvPr/>
              </p:nvSpPr>
              <p:spPr>
                <a:xfrm>
                  <a:off x="272885" y="0"/>
                  <a:ext cx="274320" cy="274320"/>
                </a:xfrm>
                <a:prstGeom prst="rect">
                  <a:avLst/>
                </a:prstGeom>
                <a:solidFill>
                  <a:srgbClr val="2CBB0E"/>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Rectangle 75"/>
                <p:cNvSpPr/>
                <p:nvPr/>
              </p:nvSpPr>
              <p:spPr>
                <a:xfrm>
                  <a:off x="860568" y="0"/>
                  <a:ext cx="274320" cy="274320"/>
                </a:xfrm>
                <a:prstGeom prst="rect">
                  <a:avLst/>
                </a:prstGeom>
                <a:solidFill>
                  <a:srgbClr val="FFFCA5"/>
                </a:solidFill>
                <a:ln w="76200" cmpd="sng">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Rectangle 76"/>
                <p:cNvSpPr/>
                <p:nvPr/>
              </p:nvSpPr>
              <p:spPr>
                <a:xfrm>
                  <a:off x="548311" y="0"/>
                  <a:ext cx="274320" cy="274320"/>
                </a:xfrm>
                <a:prstGeom prst="rect">
                  <a:avLst/>
                </a:prstGeom>
                <a:solidFill>
                  <a:srgbClr val="C4FF2F"/>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Rectangle 77"/>
                <p:cNvSpPr/>
                <p:nvPr/>
              </p:nvSpPr>
              <p:spPr>
                <a:xfrm>
                  <a:off x="1171921" y="0"/>
                  <a:ext cx="274320" cy="274320"/>
                </a:xfrm>
                <a:prstGeom prst="rect">
                  <a:avLst/>
                </a:prstGeom>
                <a:solidFill>
                  <a:srgbClr val="FFFF00"/>
                </a:solidFill>
                <a:ln w="9525" cmpd="sng">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0" name="Group 69"/>
              <p:cNvGrpSpPr/>
              <p:nvPr/>
            </p:nvGrpSpPr>
            <p:grpSpPr>
              <a:xfrm>
                <a:off x="-18106" y="264160"/>
                <a:ext cx="1571935" cy="356235"/>
                <a:chOff x="-82824" y="0"/>
                <a:chExt cx="1505830" cy="342900"/>
              </a:xfrm>
            </p:grpSpPr>
            <p:sp>
              <p:nvSpPr>
                <p:cNvPr id="71" name="Text Box 93"/>
                <p:cNvSpPr txBox="1"/>
                <p:nvPr/>
              </p:nvSpPr>
              <p:spPr>
                <a:xfrm>
                  <a:off x="-82824" y="0"/>
                  <a:ext cx="377568" cy="2286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ＭＳ 明朝"/>
                      <a:cs typeface="Times New Roman"/>
                    </a:rPr>
                    <a:t>Low</a:t>
                  </a:r>
                  <a:endParaRPr kumimoji="0" lang="en-US" sz="1200" b="0" i="0" u="none" strike="noStrike" kern="1200" cap="none" spc="0" normalizeH="0" baseline="0" noProof="0">
                    <a:ln>
                      <a:noFill/>
                    </a:ln>
                    <a:solidFill>
                      <a:prstClr val="black"/>
                    </a:solidFill>
                    <a:effectLst/>
                    <a:uLnTx/>
                    <a:uFillTx/>
                    <a:latin typeface="Calibri"/>
                    <a:ea typeface="ＭＳ 明朝"/>
                    <a:cs typeface="Times New Roman"/>
                  </a:endParaRPr>
                </a:p>
              </p:txBody>
            </p:sp>
            <p:sp>
              <p:nvSpPr>
                <p:cNvPr id="72" name="Text Box 94"/>
                <p:cNvSpPr txBox="1"/>
                <p:nvPr/>
              </p:nvSpPr>
              <p:spPr>
                <a:xfrm>
                  <a:off x="1022942" y="0"/>
                  <a:ext cx="400064" cy="3429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ＭＳ 明朝"/>
                      <a:cs typeface="Times New Roman"/>
                    </a:rPr>
                    <a:t>High</a:t>
                  </a:r>
                  <a:endParaRPr kumimoji="0" lang="en-US" sz="1200" b="0" i="0" u="none" strike="noStrike" kern="1200" cap="none" spc="0" normalizeH="0" baseline="0" noProof="0">
                    <a:ln>
                      <a:noFill/>
                    </a:ln>
                    <a:solidFill>
                      <a:prstClr val="black"/>
                    </a:solidFill>
                    <a:effectLst/>
                    <a:uLnTx/>
                    <a:uFillTx/>
                    <a:latin typeface="Calibri"/>
                    <a:ea typeface="ＭＳ 明朝"/>
                    <a:cs typeface="Times New Roman"/>
                  </a:endParaRPr>
                </a:p>
              </p:txBody>
            </p:sp>
            <p:cxnSp>
              <p:nvCxnSpPr>
                <p:cNvPr id="73" name="Straight Arrow Connector 72"/>
                <p:cNvCxnSpPr/>
                <p:nvPr/>
              </p:nvCxnSpPr>
              <p:spPr>
                <a:xfrm>
                  <a:off x="306723" y="128270"/>
                  <a:ext cx="685800" cy="0"/>
                </a:xfrm>
                <a:prstGeom prst="straightConnector1">
                  <a:avLst/>
                </a:prstGeom>
                <a:ln w="3175" cmpd="sng">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grpSp>
      <p:grpSp>
        <p:nvGrpSpPr>
          <p:cNvPr id="2" name="Group 1"/>
          <p:cNvGrpSpPr/>
          <p:nvPr/>
        </p:nvGrpSpPr>
        <p:grpSpPr>
          <a:xfrm>
            <a:off x="2955008" y="2733661"/>
            <a:ext cx="4398292" cy="4131524"/>
            <a:chOff x="2955008" y="2733661"/>
            <a:chExt cx="4398292" cy="4131524"/>
          </a:xfrm>
        </p:grpSpPr>
        <p:sp>
          <p:nvSpPr>
            <p:cNvPr id="6" name="Rounded Rectangle 5"/>
            <p:cNvSpPr/>
            <p:nvPr/>
          </p:nvSpPr>
          <p:spPr>
            <a:xfrm>
              <a:off x="3857137" y="2733661"/>
              <a:ext cx="1737360" cy="502920"/>
            </a:xfrm>
            <a:prstGeom prst="roundRect">
              <a:avLst/>
            </a:prstGeom>
            <a:solidFill>
              <a:srgbClr val="942726"/>
            </a:solidFill>
            <a:ln>
              <a:solidFill>
                <a:srgbClr val="94272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Sensitivity</a:t>
              </a:r>
            </a:p>
          </p:txBody>
        </p:sp>
        <p:sp>
          <p:nvSpPr>
            <p:cNvPr id="12" name="TextBox 11"/>
            <p:cNvSpPr txBox="1"/>
            <p:nvPr/>
          </p:nvSpPr>
          <p:spPr>
            <a:xfrm>
              <a:off x="2955008" y="4556861"/>
              <a:ext cx="4398292" cy="2308324"/>
            </a:xfrm>
            <a:prstGeom prst="rect">
              <a:avLst/>
            </a:prstGeom>
            <a:noFill/>
          </p:spPr>
          <p:txBody>
            <a:bodyPr wrap="square" rtlCol="0">
              <a:spAutoFit/>
            </a:bodyPr>
            <a:lstStyle/>
            <a:p>
              <a:pPr marL="2857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Adapted to and dependent on cold, high elevation habitats</a:t>
              </a:r>
            </a:p>
            <a:p>
              <a:pPr marL="2857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Warmer temperatures and reduced snowpack may further contract suitable habitat range and/or facilitate movement of coyotes</a:t>
              </a:r>
            </a:p>
            <a:p>
              <a:pPr marL="2857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Altered fire regimes that degrade/eliminate habitat</a:t>
              </a:r>
            </a:p>
          </p:txBody>
        </p:sp>
        <p:grpSp>
          <p:nvGrpSpPr>
            <p:cNvPr id="79" name="Group 78"/>
            <p:cNvGrpSpPr/>
            <p:nvPr/>
          </p:nvGrpSpPr>
          <p:grpSpPr>
            <a:xfrm>
              <a:off x="3945819" y="3325482"/>
              <a:ext cx="1571626" cy="620395"/>
              <a:chOff x="-18106" y="0"/>
              <a:chExt cx="1571935" cy="620395"/>
            </a:xfrm>
          </p:grpSpPr>
          <p:grpSp>
            <p:nvGrpSpPr>
              <p:cNvPr id="80" name="Group 79"/>
              <p:cNvGrpSpPr/>
              <p:nvPr/>
            </p:nvGrpSpPr>
            <p:grpSpPr>
              <a:xfrm>
                <a:off x="66675" y="0"/>
                <a:ext cx="1377570" cy="274320"/>
                <a:chOff x="0" y="0"/>
                <a:chExt cx="1377848" cy="274320"/>
              </a:xfrm>
            </p:grpSpPr>
            <p:sp>
              <p:nvSpPr>
                <p:cNvPr id="85" name="Rectangle 84"/>
                <p:cNvSpPr/>
                <p:nvPr/>
              </p:nvSpPr>
              <p:spPr>
                <a:xfrm>
                  <a:off x="0" y="0"/>
                  <a:ext cx="274320" cy="274320"/>
                </a:xfrm>
                <a:prstGeom prst="rect">
                  <a:avLst/>
                </a:prstGeom>
                <a:solidFill>
                  <a:srgbClr val="008000"/>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Rectangle 85"/>
                <p:cNvSpPr/>
                <p:nvPr/>
              </p:nvSpPr>
              <p:spPr>
                <a:xfrm>
                  <a:off x="272885" y="0"/>
                  <a:ext cx="274320" cy="274320"/>
                </a:xfrm>
                <a:prstGeom prst="rect">
                  <a:avLst/>
                </a:prstGeom>
                <a:solidFill>
                  <a:srgbClr val="2CBB0E"/>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86"/>
                <p:cNvSpPr/>
                <p:nvPr/>
              </p:nvSpPr>
              <p:spPr>
                <a:xfrm>
                  <a:off x="817820" y="0"/>
                  <a:ext cx="274320" cy="274320"/>
                </a:xfrm>
                <a:prstGeom prst="rect">
                  <a:avLst/>
                </a:prstGeom>
                <a:solidFill>
                  <a:srgbClr val="FFFCA5"/>
                </a:solidFill>
                <a:ln w="3175" cmpd="sng">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Rectangle 87"/>
                <p:cNvSpPr/>
                <p:nvPr/>
              </p:nvSpPr>
              <p:spPr>
                <a:xfrm>
                  <a:off x="548311" y="0"/>
                  <a:ext cx="274320" cy="274320"/>
                </a:xfrm>
                <a:prstGeom prst="rect">
                  <a:avLst/>
                </a:prstGeom>
                <a:solidFill>
                  <a:srgbClr val="C4FF2F"/>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Rectangle 88"/>
                <p:cNvSpPr/>
                <p:nvPr/>
              </p:nvSpPr>
              <p:spPr>
                <a:xfrm>
                  <a:off x="1103528" y="0"/>
                  <a:ext cx="274320" cy="274320"/>
                </a:xfrm>
                <a:prstGeom prst="rect">
                  <a:avLst/>
                </a:prstGeom>
                <a:solidFill>
                  <a:srgbClr val="FFFF00"/>
                </a:solidFill>
                <a:ln w="76200" cmpd="sng">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1" name="Group 80"/>
              <p:cNvGrpSpPr/>
              <p:nvPr/>
            </p:nvGrpSpPr>
            <p:grpSpPr>
              <a:xfrm>
                <a:off x="-18106" y="264160"/>
                <a:ext cx="1571935" cy="356235"/>
                <a:chOff x="-82824" y="0"/>
                <a:chExt cx="1505830" cy="342900"/>
              </a:xfrm>
            </p:grpSpPr>
            <p:sp>
              <p:nvSpPr>
                <p:cNvPr id="82" name="Text Box 93"/>
                <p:cNvSpPr txBox="1"/>
                <p:nvPr/>
              </p:nvSpPr>
              <p:spPr>
                <a:xfrm>
                  <a:off x="-82824" y="0"/>
                  <a:ext cx="377568" cy="2286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alibri"/>
                      <a:ea typeface="ＭＳ 明朝"/>
                      <a:cs typeface="Times New Roman"/>
                    </a:rPr>
                    <a:t>Low</a:t>
                  </a:r>
                  <a:endParaRPr kumimoji="0" lang="en-US" sz="1200" b="0" i="0" u="none" strike="noStrike" kern="1200" cap="none" spc="0" normalizeH="0" baseline="0" noProof="0" dirty="0">
                    <a:ln>
                      <a:noFill/>
                    </a:ln>
                    <a:solidFill>
                      <a:schemeClr val="bg1"/>
                    </a:solidFill>
                    <a:effectLst/>
                    <a:uLnTx/>
                    <a:uFillTx/>
                    <a:latin typeface="Calibri"/>
                    <a:ea typeface="ＭＳ 明朝"/>
                    <a:cs typeface="Times New Roman"/>
                  </a:endParaRPr>
                </a:p>
              </p:txBody>
            </p:sp>
            <p:sp>
              <p:nvSpPr>
                <p:cNvPr id="83" name="Text Box 94"/>
                <p:cNvSpPr txBox="1"/>
                <p:nvPr/>
              </p:nvSpPr>
              <p:spPr>
                <a:xfrm>
                  <a:off x="1022942" y="0"/>
                  <a:ext cx="400064" cy="3429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alibri"/>
                      <a:ea typeface="ＭＳ 明朝"/>
                      <a:cs typeface="Times New Roman"/>
                    </a:rPr>
                    <a:t>High</a:t>
                  </a:r>
                  <a:endParaRPr kumimoji="0" lang="en-US" sz="1200" b="0" i="0" u="none" strike="noStrike" kern="1200" cap="none" spc="0" normalizeH="0" baseline="0" noProof="0" dirty="0">
                    <a:ln>
                      <a:noFill/>
                    </a:ln>
                    <a:solidFill>
                      <a:schemeClr val="bg1"/>
                    </a:solidFill>
                    <a:effectLst/>
                    <a:uLnTx/>
                    <a:uFillTx/>
                    <a:latin typeface="Calibri"/>
                    <a:ea typeface="ＭＳ 明朝"/>
                    <a:cs typeface="Times New Roman"/>
                  </a:endParaRPr>
                </a:p>
              </p:txBody>
            </p:sp>
            <p:cxnSp>
              <p:nvCxnSpPr>
                <p:cNvPr id="84" name="Straight Arrow Connector 83"/>
                <p:cNvCxnSpPr/>
                <p:nvPr/>
              </p:nvCxnSpPr>
              <p:spPr>
                <a:xfrm>
                  <a:off x="306723" y="128270"/>
                  <a:ext cx="685800" cy="0"/>
                </a:xfrm>
                <a:prstGeom prst="straightConnector1">
                  <a:avLst/>
                </a:prstGeom>
                <a:ln w="3175" cmpd="sng">
                  <a:solidFill>
                    <a:schemeClr val="bg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sp>
          <p:nvSpPr>
            <p:cNvPr id="90" name="TextBox 89"/>
            <p:cNvSpPr txBox="1"/>
            <p:nvPr/>
          </p:nvSpPr>
          <p:spPr>
            <a:xfrm>
              <a:off x="4202606" y="3904674"/>
              <a:ext cx="997539" cy="369332"/>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HIGH (5)</a:t>
              </a:r>
            </a:p>
          </p:txBody>
        </p:sp>
      </p:grpSp>
      <p:pic>
        <p:nvPicPr>
          <p:cNvPr id="35" name="Picture 34" descr="Cascade Red Fox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102" y="189073"/>
            <a:ext cx="3175898" cy="2119912"/>
          </a:xfrm>
          <a:prstGeom prst="rect">
            <a:avLst/>
          </a:prstGeom>
        </p:spPr>
      </p:pic>
      <p:pic>
        <p:nvPicPr>
          <p:cNvPr id="41" name="Picture 40" descr="Cascade Red Fo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9130" y="2308985"/>
            <a:ext cx="3184870" cy="2123246"/>
          </a:xfrm>
          <a:prstGeom prst="rect">
            <a:avLst/>
          </a:prstGeom>
        </p:spPr>
      </p:pic>
      <p:pic>
        <p:nvPicPr>
          <p:cNvPr id="54" name="Picture 53">
            <a:extLst>
              <a:ext uri="{FF2B5EF4-FFF2-40B4-BE49-F238E27FC236}">
                <a16:creationId xmlns:a16="http://schemas.microsoft.com/office/drawing/2014/main" id="{5695697C-2126-4D3F-B5F7-65C31D33B318}"/>
              </a:ext>
            </a:extLst>
          </p:cNvPr>
          <p:cNvPicPr>
            <a:picLocks noChangeAspect="1"/>
          </p:cNvPicPr>
          <p:nvPr/>
        </p:nvPicPr>
        <p:blipFill>
          <a:blip r:embed="rId5"/>
          <a:stretch>
            <a:fillRect/>
          </a:stretch>
        </p:blipFill>
        <p:spPr>
          <a:xfrm>
            <a:off x="8296977" y="5962711"/>
            <a:ext cx="754608" cy="792260"/>
          </a:xfrm>
          <a:prstGeom prst="rect">
            <a:avLst/>
          </a:prstGeom>
        </p:spPr>
      </p:pic>
    </p:spTree>
    <p:extLst>
      <p:ext uri="{BB962C8B-B14F-4D97-AF65-F5344CB8AC3E}">
        <p14:creationId xmlns:p14="http://schemas.microsoft.com/office/powerpoint/2010/main" val="186042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Title 1"/>
          <p:cNvSpPr txBox="1">
            <a:spLocks/>
          </p:cNvSpPr>
          <p:nvPr/>
        </p:nvSpPr>
        <p:spPr bwMode="auto">
          <a:xfrm>
            <a:off x="0" y="185739"/>
            <a:ext cx="9143999" cy="1189037"/>
          </a:xfrm>
          <a:prstGeom prst="rect">
            <a:avLst/>
          </a:prstGeom>
          <a:solidFill>
            <a:srgbClr val="067B54"/>
          </a:solidFill>
          <a:ln>
            <a:solidFill>
              <a:srgbClr val="6F8CB7"/>
            </a:solidFill>
          </a:ln>
        </p:spPr>
        <p:txBody>
          <a:bodyPr vert="horz" wrap="square" lIns="91440" tIns="45720" rIns="91440" bIns="45720" numCol="1" rtlCol="0"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FFFFFF"/>
                </a:solidFill>
                <a:effectLst/>
                <a:uLnTx/>
                <a:uFillTx/>
                <a:latin typeface="Calibri" charset="0"/>
                <a:ea typeface="+mj-ea"/>
                <a:cs typeface="+mj-cs"/>
              </a:rPr>
              <a:t>Example: Peregrine Falcon</a:t>
            </a:r>
          </a:p>
        </p:txBody>
      </p:sp>
      <p:grpSp>
        <p:nvGrpSpPr>
          <p:cNvPr id="7" name="Group 6"/>
          <p:cNvGrpSpPr/>
          <p:nvPr/>
        </p:nvGrpSpPr>
        <p:grpSpPr>
          <a:xfrm>
            <a:off x="3292765" y="1630298"/>
            <a:ext cx="2412406" cy="464606"/>
            <a:chOff x="3292765" y="1630298"/>
            <a:chExt cx="2412406" cy="464606"/>
          </a:xfrm>
        </p:grpSpPr>
        <p:sp>
          <p:nvSpPr>
            <p:cNvPr id="23" name="Rectangle 22"/>
            <p:cNvSpPr/>
            <p:nvPr/>
          </p:nvSpPr>
          <p:spPr>
            <a:xfrm>
              <a:off x="3854930" y="1637704"/>
              <a:ext cx="451555" cy="457200"/>
            </a:xfrm>
            <a:prstGeom prst="rect">
              <a:avLst/>
            </a:prstGeom>
            <a:solidFill>
              <a:srgbClr val="8AC022"/>
            </a:solidFill>
            <a:ln w="952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4774106" y="1637704"/>
              <a:ext cx="470931" cy="457200"/>
            </a:xfrm>
            <a:prstGeom prst="rect">
              <a:avLst/>
            </a:prstGeom>
            <a:solidFill>
              <a:srgbClr val="FDFDC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5253616" y="1637704"/>
              <a:ext cx="451555" cy="457200"/>
            </a:xfrm>
            <a:prstGeom prst="rect">
              <a:avLst/>
            </a:prstGeom>
            <a:solidFill>
              <a:srgbClr val="FFFF00"/>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4314084" y="1637704"/>
              <a:ext cx="451555" cy="457200"/>
            </a:xfrm>
            <a:prstGeom prst="rect">
              <a:avLst/>
            </a:prstGeom>
            <a:solidFill>
              <a:srgbClr val="B9F44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3292765" y="1630298"/>
              <a:ext cx="508998" cy="457200"/>
            </a:xfrm>
            <a:prstGeom prst="rect">
              <a:avLst/>
            </a:prstGeom>
            <a:solidFill>
              <a:srgbClr val="3C801C"/>
            </a:solid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5" name="TextBox 24"/>
          <p:cNvSpPr txBox="1"/>
          <p:nvPr/>
        </p:nvSpPr>
        <p:spPr>
          <a:xfrm>
            <a:off x="3345939" y="2101910"/>
            <a:ext cx="5684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Low</a:t>
            </a:r>
          </a:p>
        </p:txBody>
      </p:sp>
      <p:sp>
        <p:nvSpPr>
          <p:cNvPr id="26" name="TextBox 25"/>
          <p:cNvSpPr txBox="1"/>
          <p:nvPr/>
        </p:nvSpPr>
        <p:spPr>
          <a:xfrm>
            <a:off x="5171418" y="2120646"/>
            <a:ext cx="611390" cy="369332"/>
          </a:xfrm>
          <a:prstGeom prst="rect">
            <a:avLst/>
          </a:prstGeom>
          <a:no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High</a:t>
            </a:r>
          </a:p>
        </p:txBody>
      </p:sp>
      <p:cxnSp>
        <p:nvCxnSpPr>
          <p:cNvPr id="28" name="Straight Arrow Connector 27"/>
          <p:cNvCxnSpPr/>
          <p:nvPr/>
        </p:nvCxnSpPr>
        <p:spPr>
          <a:xfrm>
            <a:off x="3914386" y="2343020"/>
            <a:ext cx="1258692" cy="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710575" y="1395540"/>
            <a:ext cx="1989647" cy="913445"/>
            <a:chOff x="710575" y="1395540"/>
            <a:chExt cx="1989647" cy="913445"/>
          </a:xfrm>
        </p:grpSpPr>
        <p:sp>
          <p:nvSpPr>
            <p:cNvPr id="24" name="TextBox 23"/>
            <p:cNvSpPr txBox="1"/>
            <p:nvPr/>
          </p:nvSpPr>
          <p:spPr>
            <a:xfrm>
              <a:off x="710575" y="1395540"/>
              <a:ext cx="1989647" cy="477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bg1"/>
                  </a:solidFill>
                  <a:effectLst/>
                  <a:uLnTx/>
                  <a:uFillTx/>
                  <a:latin typeface="Calibri"/>
                  <a:ea typeface="+mn-ea"/>
                  <a:cs typeface="+mn-cs"/>
                </a:rPr>
                <a:t>Vulnerability: </a:t>
              </a:r>
            </a:p>
          </p:txBody>
        </p:sp>
        <p:sp>
          <p:nvSpPr>
            <p:cNvPr id="29" name="Rectangle 28"/>
            <p:cNvSpPr/>
            <p:nvPr/>
          </p:nvSpPr>
          <p:spPr>
            <a:xfrm>
              <a:off x="1162799" y="1831931"/>
              <a:ext cx="827589" cy="477054"/>
            </a:xfrm>
            <a:prstGeom prst="rect">
              <a:avLst/>
            </a:prstGeom>
            <a:solidFill>
              <a:srgbClr val="4A832E"/>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000000"/>
                  </a:solidFill>
                  <a:effectLst/>
                  <a:uLnTx/>
                  <a:uFillTx/>
                  <a:latin typeface="Calibri"/>
                  <a:ea typeface="+mn-ea"/>
                  <a:cs typeface="+mn-cs"/>
                </a:rPr>
                <a:t>LOW</a:t>
              </a:r>
            </a:p>
          </p:txBody>
        </p:sp>
      </p:grpSp>
      <p:grpSp>
        <p:nvGrpSpPr>
          <p:cNvPr id="8" name="Group 7"/>
          <p:cNvGrpSpPr/>
          <p:nvPr/>
        </p:nvGrpSpPr>
        <p:grpSpPr>
          <a:xfrm>
            <a:off x="3345939" y="2733661"/>
            <a:ext cx="2877062" cy="3078419"/>
            <a:chOff x="3345939" y="2733661"/>
            <a:chExt cx="2877062" cy="3078419"/>
          </a:xfrm>
        </p:grpSpPr>
        <p:sp>
          <p:nvSpPr>
            <p:cNvPr id="6" name="Rounded Rectangle 5"/>
            <p:cNvSpPr/>
            <p:nvPr/>
          </p:nvSpPr>
          <p:spPr>
            <a:xfrm>
              <a:off x="3857137" y="2733661"/>
              <a:ext cx="1737360" cy="502920"/>
            </a:xfrm>
            <a:prstGeom prst="roundRect">
              <a:avLst/>
            </a:prstGeom>
            <a:solidFill>
              <a:srgbClr val="942726"/>
            </a:solidFill>
            <a:ln>
              <a:solidFill>
                <a:srgbClr val="94272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Sensitivity</a:t>
              </a:r>
            </a:p>
          </p:txBody>
        </p:sp>
        <p:sp>
          <p:nvSpPr>
            <p:cNvPr id="12" name="TextBox 11"/>
            <p:cNvSpPr txBox="1"/>
            <p:nvPr/>
          </p:nvSpPr>
          <p:spPr>
            <a:xfrm>
              <a:off x="3345939" y="4611751"/>
              <a:ext cx="2877062" cy="1200329"/>
            </a:xfrm>
            <a:prstGeom prst="rect">
              <a:avLst/>
            </a:prstGeom>
            <a:noFill/>
          </p:spPr>
          <p:txBody>
            <a:bodyPr wrap="square" rtlCol="0">
              <a:spAutoFit/>
            </a:bodyPr>
            <a:lstStyle/>
            <a:p>
              <a:pPr marL="2857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Utilizes a variety of habitat types</a:t>
              </a:r>
            </a:p>
            <a:p>
              <a:pPr marL="2857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Forages on a diversity of species</a:t>
              </a:r>
            </a:p>
          </p:txBody>
        </p:sp>
        <p:grpSp>
          <p:nvGrpSpPr>
            <p:cNvPr id="79" name="Group 78"/>
            <p:cNvGrpSpPr/>
            <p:nvPr/>
          </p:nvGrpSpPr>
          <p:grpSpPr>
            <a:xfrm>
              <a:off x="3945819" y="3325482"/>
              <a:ext cx="1571626" cy="620395"/>
              <a:chOff x="-18106" y="0"/>
              <a:chExt cx="1571935" cy="620395"/>
            </a:xfrm>
          </p:grpSpPr>
          <p:grpSp>
            <p:nvGrpSpPr>
              <p:cNvPr id="80" name="Group 79"/>
              <p:cNvGrpSpPr/>
              <p:nvPr/>
            </p:nvGrpSpPr>
            <p:grpSpPr>
              <a:xfrm>
                <a:off x="28569" y="0"/>
                <a:ext cx="1428378" cy="274320"/>
                <a:chOff x="-38115" y="0"/>
                <a:chExt cx="1428668" cy="274320"/>
              </a:xfrm>
            </p:grpSpPr>
            <p:sp>
              <p:nvSpPr>
                <p:cNvPr id="85" name="Rectangle 84"/>
                <p:cNvSpPr/>
                <p:nvPr/>
              </p:nvSpPr>
              <p:spPr>
                <a:xfrm>
                  <a:off x="-38115" y="0"/>
                  <a:ext cx="274320" cy="274320"/>
                </a:xfrm>
                <a:prstGeom prst="rect">
                  <a:avLst/>
                </a:prstGeom>
                <a:solidFill>
                  <a:srgbClr val="008000"/>
                </a:solidFill>
                <a:ln w="76200">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Rectangle 85"/>
                <p:cNvSpPr/>
                <p:nvPr/>
              </p:nvSpPr>
              <p:spPr>
                <a:xfrm>
                  <a:off x="272885" y="0"/>
                  <a:ext cx="274320" cy="274320"/>
                </a:xfrm>
                <a:prstGeom prst="rect">
                  <a:avLst/>
                </a:prstGeom>
                <a:solidFill>
                  <a:srgbClr val="2CBB0E"/>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86"/>
                <p:cNvSpPr/>
                <p:nvPr/>
              </p:nvSpPr>
              <p:spPr>
                <a:xfrm>
                  <a:off x="830525" y="0"/>
                  <a:ext cx="274320" cy="274320"/>
                </a:xfrm>
                <a:prstGeom prst="rect">
                  <a:avLst/>
                </a:prstGeom>
                <a:solidFill>
                  <a:srgbClr val="FFFCA5"/>
                </a:solidFill>
                <a:ln w="3175" cmpd="sng">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Rectangle 87"/>
                <p:cNvSpPr/>
                <p:nvPr/>
              </p:nvSpPr>
              <p:spPr>
                <a:xfrm>
                  <a:off x="548311" y="0"/>
                  <a:ext cx="274320" cy="274320"/>
                </a:xfrm>
                <a:prstGeom prst="rect">
                  <a:avLst/>
                </a:prstGeom>
                <a:solidFill>
                  <a:srgbClr val="C4FF2F"/>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Rectangle 88"/>
                <p:cNvSpPr/>
                <p:nvPr/>
              </p:nvSpPr>
              <p:spPr>
                <a:xfrm>
                  <a:off x="1116233" y="0"/>
                  <a:ext cx="274320" cy="274320"/>
                </a:xfrm>
                <a:prstGeom prst="rect">
                  <a:avLst/>
                </a:prstGeom>
                <a:solidFill>
                  <a:srgbClr val="FFFF00"/>
                </a:solidFill>
                <a:ln w="3175" cmpd="sng">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1" name="Group 80"/>
              <p:cNvGrpSpPr/>
              <p:nvPr/>
            </p:nvGrpSpPr>
            <p:grpSpPr>
              <a:xfrm>
                <a:off x="-18106" y="264160"/>
                <a:ext cx="1571935" cy="356235"/>
                <a:chOff x="-82824" y="0"/>
                <a:chExt cx="1505830" cy="342900"/>
              </a:xfrm>
            </p:grpSpPr>
            <p:sp>
              <p:nvSpPr>
                <p:cNvPr id="82" name="Text Box 93"/>
                <p:cNvSpPr txBox="1"/>
                <p:nvPr/>
              </p:nvSpPr>
              <p:spPr>
                <a:xfrm>
                  <a:off x="-82824" y="0"/>
                  <a:ext cx="377568" cy="2286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alibri"/>
                      <a:ea typeface="ＭＳ 明朝"/>
                      <a:cs typeface="Times New Roman"/>
                    </a:rPr>
                    <a:t>Low</a:t>
                  </a:r>
                  <a:endParaRPr kumimoji="0" lang="en-US" sz="1200" b="0" i="0" u="none" strike="noStrike" kern="1200" cap="none" spc="0" normalizeH="0" baseline="0" noProof="0" dirty="0">
                    <a:ln>
                      <a:noFill/>
                    </a:ln>
                    <a:solidFill>
                      <a:schemeClr val="bg1"/>
                    </a:solidFill>
                    <a:effectLst/>
                    <a:uLnTx/>
                    <a:uFillTx/>
                    <a:latin typeface="Calibri"/>
                    <a:ea typeface="ＭＳ 明朝"/>
                    <a:cs typeface="Times New Roman"/>
                  </a:endParaRPr>
                </a:p>
              </p:txBody>
            </p:sp>
            <p:sp>
              <p:nvSpPr>
                <p:cNvPr id="83" name="Text Box 94"/>
                <p:cNvSpPr txBox="1"/>
                <p:nvPr/>
              </p:nvSpPr>
              <p:spPr>
                <a:xfrm>
                  <a:off x="1022942" y="0"/>
                  <a:ext cx="400064" cy="3429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alibri"/>
                      <a:ea typeface="ＭＳ 明朝"/>
                      <a:cs typeface="Times New Roman"/>
                    </a:rPr>
                    <a:t>High</a:t>
                  </a:r>
                  <a:endParaRPr kumimoji="0" lang="en-US" sz="1200" b="0" i="0" u="none" strike="noStrike" kern="1200" cap="none" spc="0" normalizeH="0" baseline="0" noProof="0" dirty="0">
                    <a:ln>
                      <a:noFill/>
                    </a:ln>
                    <a:solidFill>
                      <a:schemeClr val="bg1"/>
                    </a:solidFill>
                    <a:effectLst/>
                    <a:uLnTx/>
                    <a:uFillTx/>
                    <a:latin typeface="Calibri"/>
                    <a:ea typeface="ＭＳ 明朝"/>
                    <a:cs typeface="Times New Roman"/>
                  </a:endParaRPr>
                </a:p>
              </p:txBody>
            </p:sp>
            <p:cxnSp>
              <p:nvCxnSpPr>
                <p:cNvPr id="84" name="Straight Arrow Connector 83"/>
                <p:cNvCxnSpPr/>
                <p:nvPr/>
              </p:nvCxnSpPr>
              <p:spPr>
                <a:xfrm>
                  <a:off x="306723" y="128270"/>
                  <a:ext cx="685800" cy="0"/>
                </a:xfrm>
                <a:prstGeom prst="straightConnector1">
                  <a:avLst/>
                </a:prstGeom>
                <a:ln w="3175" cmpd="sng">
                  <a:solidFill>
                    <a:schemeClr val="bg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grpSp>
      <p:sp>
        <p:nvSpPr>
          <p:cNvPr id="90" name="TextBox 89"/>
          <p:cNvSpPr txBox="1"/>
          <p:nvPr/>
        </p:nvSpPr>
        <p:spPr>
          <a:xfrm>
            <a:off x="4221092" y="3904674"/>
            <a:ext cx="960569" cy="369332"/>
          </a:xfrm>
          <a:prstGeom prst="rect">
            <a:avLst/>
          </a:prstGeom>
          <a:solidFill>
            <a:srgbClr val="4A832E"/>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LOW (1)</a:t>
            </a:r>
          </a:p>
        </p:txBody>
      </p:sp>
      <p:grpSp>
        <p:nvGrpSpPr>
          <p:cNvPr id="13" name="Group 12"/>
          <p:cNvGrpSpPr/>
          <p:nvPr/>
        </p:nvGrpSpPr>
        <p:grpSpPr>
          <a:xfrm>
            <a:off x="297578" y="2733661"/>
            <a:ext cx="2342337" cy="2822730"/>
            <a:chOff x="297578" y="2733661"/>
            <a:chExt cx="2342337" cy="2822730"/>
          </a:xfrm>
        </p:grpSpPr>
        <p:sp>
          <p:nvSpPr>
            <p:cNvPr id="5" name="Rounded Rectangle 4"/>
            <p:cNvSpPr/>
            <p:nvPr/>
          </p:nvSpPr>
          <p:spPr>
            <a:xfrm>
              <a:off x="451293" y="2733661"/>
              <a:ext cx="1737360" cy="502920"/>
            </a:xfrm>
            <a:prstGeom prst="roundRect">
              <a:avLst/>
            </a:prstGeom>
            <a:solidFill>
              <a:srgbClr val="942726"/>
            </a:solidFill>
            <a:ln>
              <a:solidFill>
                <a:srgbClr val="94272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Exposure</a:t>
              </a:r>
            </a:p>
          </p:txBody>
        </p:sp>
        <p:sp>
          <p:nvSpPr>
            <p:cNvPr id="9" name="TextBox 8"/>
            <p:cNvSpPr txBox="1"/>
            <p:nvPr/>
          </p:nvSpPr>
          <p:spPr>
            <a:xfrm>
              <a:off x="907741" y="3904674"/>
              <a:ext cx="960569" cy="369332"/>
            </a:xfrm>
            <a:prstGeom prst="rect">
              <a:avLst/>
            </a:prstGeom>
            <a:solidFill>
              <a:srgbClr val="4A832E"/>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LOW (1)</a:t>
              </a:r>
            </a:p>
          </p:txBody>
        </p:sp>
        <p:sp>
          <p:nvSpPr>
            <p:cNvPr id="10" name="TextBox 9"/>
            <p:cNvSpPr txBox="1"/>
            <p:nvPr/>
          </p:nvSpPr>
          <p:spPr>
            <a:xfrm>
              <a:off x="297578" y="4633061"/>
              <a:ext cx="2342337"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No specific factors identified as this is a generalist species</a:t>
              </a:r>
            </a:p>
          </p:txBody>
        </p:sp>
        <p:grpSp>
          <p:nvGrpSpPr>
            <p:cNvPr id="60" name="Group 59"/>
            <p:cNvGrpSpPr/>
            <p:nvPr/>
          </p:nvGrpSpPr>
          <p:grpSpPr>
            <a:xfrm>
              <a:off x="571145" y="3325482"/>
              <a:ext cx="1571626" cy="620395"/>
              <a:chOff x="-18106" y="0"/>
              <a:chExt cx="1571935" cy="620395"/>
            </a:xfrm>
          </p:grpSpPr>
          <p:grpSp>
            <p:nvGrpSpPr>
              <p:cNvPr id="64" name="Group 63"/>
              <p:cNvGrpSpPr/>
              <p:nvPr/>
            </p:nvGrpSpPr>
            <p:grpSpPr>
              <a:xfrm>
                <a:off x="28569" y="0"/>
                <a:ext cx="1428378" cy="274320"/>
                <a:chOff x="-38115" y="0"/>
                <a:chExt cx="1428668" cy="274320"/>
              </a:xfrm>
            </p:grpSpPr>
            <p:sp>
              <p:nvSpPr>
                <p:cNvPr id="92" name="Rectangle 91"/>
                <p:cNvSpPr/>
                <p:nvPr/>
              </p:nvSpPr>
              <p:spPr>
                <a:xfrm>
                  <a:off x="-38115" y="0"/>
                  <a:ext cx="274320" cy="274320"/>
                </a:xfrm>
                <a:prstGeom prst="rect">
                  <a:avLst/>
                </a:prstGeom>
                <a:solidFill>
                  <a:srgbClr val="008000"/>
                </a:solidFill>
                <a:ln w="76200">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Rectangle 92"/>
                <p:cNvSpPr/>
                <p:nvPr/>
              </p:nvSpPr>
              <p:spPr>
                <a:xfrm>
                  <a:off x="272885" y="0"/>
                  <a:ext cx="274320" cy="274320"/>
                </a:xfrm>
                <a:prstGeom prst="rect">
                  <a:avLst/>
                </a:prstGeom>
                <a:solidFill>
                  <a:srgbClr val="2CBB0E"/>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Rectangle 93"/>
                <p:cNvSpPr/>
                <p:nvPr/>
              </p:nvSpPr>
              <p:spPr>
                <a:xfrm>
                  <a:off x="830525" y="0"/>
                  <a:ext cx="274320" cy="274320"/>
                </a:xfrm>
                <a:prstGeom prst="rect">
                  <a:avLst/>
                </a:prstGeom>
                <a:solidFill>
                  <a:srgbClr val="FFFCA5"/>
                </a:solidFill>
                <a:ln w="3175" cmpd="sng">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Rectangle 94"/>
                <p:cNvSpPr/>
                <p:nvPr/>
              </p:nvSpPr>
              <p:spPr>
                <a:xfrm>
                  <a:off x="548311" y="0"/>
                  <a:ext cx="274320" cy="274320"/>
                </a:xfrm>
                <a:prstGeom prst="rect">
                  <a:avLst/>
                </a:prstGeom>
                <a:solidFill>
                  <a:srgbClr val="C4FF2F"/>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Rectangle 95"/>
                <p:cNvSpPr/>
                <p:nvPr/>
              </p:nvSpPr>
              <p:spPr>
                <a:xfrm>
                  <a:off x="1116233" y="0"/>
                  <a:ext cx="274320" cy="274320"/>
                </a:xfrm>
                <a:prstGeom prst="rect">
                  <a:avLst/>
                </a:prstGeom>
                <a:solidFill>
                  <a:srgbClr val="FFFF00"/>
                </a:solidFill>
                <a:ln w="3175" cmpd="sng">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5" name="Group 64"/>
              <p:cNvGrpSpPr/>
              <p:nvPr/>
            </p:nvGrpSpPr>
            <p:grpSpPr>
              <a:xfrm>
                <a:off x="-18106" y="264160"/>
                <a:ext cx="1571935" cy="356235"/>
                <a:chOff x="-82824" y="0"/>
                <a:chExt cx="1505830" cy="342900"/>
              </a:xfrm>
            </p:grpSpPr>
            <p:sp>
              <p:nvSpPr>
                <p:cNvPr id="66" name="Text Box 93"/>
                <p:cNvSpPr txBox="1"/>
                <p:nvPr/>
              </p:nvSpPr>
              <p:spPr>
                <a:xfrm>
                  <a:off x="-82824" y="0"/>
                  <a:ext cx="377568" cy="2286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alibri"/>
                      <a:ea typeface="ＭＳ 明朝"/>
                      <a:cs typeface="Times New Roman"/>
                    </a:rPr>
                    <a:t>Low</a:t>
                  </a:r>
                  <a:endParaRPr kumimoji="0" lang="en-US" sz="1200" b="0" i="0" u="none" strike="noStrike" kern="1200" cap="none" spc="0" normalizeH="0" baseline="0" noProof="0" dirty="0">
                    <a:ln>
                      <a:noFill/>
                    </a:ln>
                    <a:solidFill>
                      <a:schemeClr val="bg1"/>
                    </a:solidFill>
                    <a:effectLst/>
                    <a:uLnTx/>
                    <a:uFillTx/>
                    <a:latin typeface="Calibri"/>
                    <a:ea typeface="ＭＳ 明朝"/>
                    <a:cs typeface="Times New Roman"/>
                  </a:endParaRPr>
                </a:p>
              </p:txBody>
            </p:sp>
            <p:sp>
              <p:nvSpPr>
                <p:cNvPr id="67" name="Text Box 94"/>
                <p:cNvSpPr txBox="1"/>
                <p:nvPr/>
              </p:nvSpPr>
              <p:spPr>
                <a:xfrm>
                  <a:off x="1022942" y="0"/>
                  <a:ext cx="400064" cy="3429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alibri"/>
                      <a:ea typeface="ＭＳ 明朝"/>
                      <a:cs typeface="Times New Roman"/>
                    </a:rPr>
                    <a:t>High</a:t>
                  </a:r>
                  <a:endParaRPr kumimoji="0" lang="en-US" sz="1200" b="0" i="0" u="none" strike="noStrike" kern="1200" cap="none" spc="0" normalizeH="0" baseline="0" noProof="0" dirty="0">
                    <a:ln>
                      <a:noFill/>
                    </a:ln>
                    <a:solidFill>
                      <a:schemeClr val="bg1"/>
                    </a:solidFill>
                    <a:effectLst/>
                    <a:uLnTx/>
                    <a:uFillTx/>
                    <a:latin typeface="Calibri"/>
                    <a:ea typeface="ＭＳ 明朝"/>
                    <a:cs typeface="Times New Roman"/>
                  </a:endParaRPr>
                </a:p>
              </p:txBody>
            </p:sp>
            <p:cxnSp>
              <p:nvCxnSpPr>
                <p:cNvPr id="91" name="Straight Arrow Connector 90"/>
                <p:cNvCxnSpPr/>
                <p:nvPr/>
              </p:nvCxnSpPr>
              <p:spPr>
                <a:xfrm>
                  <a:off x="306723" y="128270"/>
                  <a:ext cx="685800" cy="0"/>
                </a:xfrm>
                <a:prstGeom prst="straightConnector1">
                  <a:avLst/>
                </a:prstGeom>
                <a:ln w="3175" cmpd="sng">
                  <a:solidFill>
                    <a:schemeClr val="bg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grpSp>
      <p:pic>
        <p:nvPicPr>
          <p:cNvPr id="2" name="Picture 1" descr="peregrine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700" y="2489978"/>
            <a:ext cx="2311400" cy="3517900"/>
          </a:xfrm>
          <a:prstGeom prst="rect">
            <a:avLst/>
          </a:prstGeom>
        </p:spPr>
      </p:pic>
      <p:pic>
        <p:nvPicPr>
          <p:cNvPr id="3" name="Picture 2" descr="peregrin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6300" y="198093"/>
            <a:ext cx="3187700" cy="2552700"/>
          </a:xfrm>
          <a:prstGeom prst="rect">
            <a:avLst/>
          </a:prstGeom>
        </p:spPr>
      </p:pic>
      <p:pic>
        <p:nvPicPr>
          <p:cNvPr id="52" name="Picture 51">
            <a:extLst>
              <a:ext uri="{FF2B5EF4-FFF2-40B4-BE49-F238E27FC236}">
                <a16:creationId xmlns:a16="http://schemas.microsoft.com/office/drawing/2014/main" id="{9785A1F4-C3D5-47B9-B1D2-902AC9602D35}"/>
              </a:ext>
            </a:extLst>
          </p:cNvPr>
          <p:cNvPicPr>
            <a:picLocks noChangeAspect="1"/>
          </p:cNvPicPr>
          <p:nvPr/>
        </p:nvPicPr>
        <p:blipFill>
          <a:blip r:embed="rId5"/>
          <a:stretch>
            <a:fillRect/>
          </a:stretch>
        </p:blipFill>
        <p:spPr>
          <a:xfrm>
            <a:off x="8154442" y="5880001"/>
            <a:ext cx="754608" cy="792260"/>
          </a:xfrm>
          <a:prstGeom prst="rect">
            <a:avLst/>
          </a:prstGeom>
        </p:spPr>
      </p:pic>
    </p:spTree>
    <p:extLst>
      <p:ext uri="{BB962C8B-B14F-4D97-AF65-F5344CB8AC3E}">
        <p14:creationId xmlns:p14="http://schemas.microsoft.com/office/powerpoint/2010/main" val="55688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6" grpId="0" animBg="1"/>
      <p:bldP spid="9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7543B5-9E40-4102-B4A6-509417703426}"/>
              </a:ext>
            </a:extLst>
          </p:cNvPr>
          <p:cNvSpPr>
            <a:spLocks noGrp="1"/>
          </p:cNvSpPr>
          <p:nvPr>
            <p:ph type="title"/>
          </p:nvPr>
        </p:nvSpPr>
        <p:spPr>
          <a:xfrm>
            <a:off x="539014" y="5091762"/>
            <a:ext cx="5613590" cy="1264588"/>
          </a:xfrm>
        </p:spPr>
        <p:txBody>
          <a:bodyPr vert="horz" lIns="91440" tIns="45720" rIns="91440" bIns="45720" rtlCol="0" anchor="ctr">
            <a:normAutofit/>
          </a:bodyPr>
          <a:lstStyle/>
          <a:p>
            <a:pPr algn="r">
              <a:lnSpc>
                <a:spcPct val="90000"/>
              </a:lnSpc>
            </a:pPr>
            <a:r>
              <a:rPr lang="en-US" sz="4200">
                <a:solidFill>
                  <a:srgbClr val="FFFFFF"/>
                </a:solidFill>
              </a:rPr>
              <a:t>Assessing a species </a:t>
            </a:r>
          </a:p>
        </p:txBody>
      </p:sp>
      <p:sp>
        <p:nvSpPr>
          <p:cNvPr id="3" name="Content Placeholder 2">
            <a:extLst>
              <a:ext uri="{FF2B5EF4-FFF2-40B4-BE49-F238E27FC236}">
                <a16:creationId xmlns:a16="http://schemas.microsoft.com/office/drawing/2014/main" id="{F369FF7D-1D8D-4BC2-828F-927B988A8DB8}"/>
              </a:ext>
            </a:extLst>
          </p:cNvPr>
          <p:cNvSpPr>
            <a:spLocks noGrp="1"/>
          </p:cNvSpPr>
          <p:nvPr>
            <p:ph idx="1"/>
          </p:nvPr>
        </p:nvSpPr>
        <p:spPr>
          <a:xfrm>
            <a:off x="6451589" y="5091763"/>
            <a:ext cx="2153396" cy="1264587"/>
          </a:xfrm>
        </p:spPr>
        <p:txBody>
          <a:bodyPr vert="horz" lIns="91440" tIns="45720" rIns="91440" bIns="45720" rtlCol="0" anchor="ctr">
            <a:normAutofit/>
          </a:bodyPr>
          <a:lstStyle/>
          <a:p>
            <a:pPr marL="0" indent="0">
              <a:lnSpc>
                <a:spcPct val="90000"/>
              </a:lnSpc>
              <a:spcBef>
                <a:spcPts val="1000"/>
              </a:spcBef>
              <a:buNone/>
            </a:pPr>
            <a:r>
              <a:rPr lang="en-US" sz="1700" dirty="0">
                <a:solidFill>
                  <a:srgbClr val="FFC000"/>
                </a:solidFill>
              </a:rPr>
              <a:t>You will assess a species just like a biologist. </a:t>
            </a:r>
          </a:p>
        </p:txBody>
      </p:sp>
      <p:pic>
        <p:nvPicPr>
          <p:cNvPr id="9" name="Picture 8">
            <a:extLst>
              <a:ext uri="{FF2B5EF4-FFF2-40B4-BE49-F238E27FC236}">
                <a16:creationId xmlns:a16="http://schemas.microsoft.com/office/drawing/2014/main" id="{53A659BE-5831-473A-B3FC-F3F5FDBF5FC8}"/>
              </a:ext>
            </a:extLst>
          </p:cNvPr>
          <p:cNvPicPr>
            <a:picLocks noChangeAspect="1"/>
          </p:cNvPicPr>
          <p:nvPr/>
        </p:nvPicPr>
        <p:blipFill rotWithShape="1">
          <a:blip r:embed="rId3"/>
          <a:srcRect l="4541" r="18785" b="-1"/>
          <a:stretch/>
        </p:blipFill>
        <p:spPr>
          <a:xfrm>
            <a:off x="240030" y="320040"/>
            <a:ext cx="8661654" cy="4462272"/>
          </a:xfrm>
          <a:prstGeom prst="rect">
            <a:avLst/>
          </a:prstGeom>
        </p:spPr>
      </p:pic>
      <p:cxnSp>
        <p:nvCxnSpPr>
          <p:cNvPr id="16" name="Straight Connector 15">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6621873-9D92-489B-8E7F-BED7CF7150BF}"/>
              </a:ext>
            </a:extLst>
          </p:cNvPr>
          <p:cNvPicPr>
            <a:picLocks noChangeAspect="1"/>
          </p:cNvPicPr>
          <p:nvPr/>
        </p:nvPicPr>
        <p:blipFill>
          <a:blip r:embed="rId4"/>
          <a:stretch>
            <a:fillRect/>
          </a:stretch>
        </p:blipFill>
        <p:spPr>
          <a:xfrm>
            <a:off x="8108574" y="5654895"/>
            <a:ext cx="754608" cy="792260"/>
          </a:xfrm>
          <a:prstGeom prst="rect">
            <a:avLst/>
          </a:prstGeom>
        </p:spPr>
      </p:pic>
    </p:spTree>
    <p:extLst>
      <p:ext uri="{BB962C8B-B14F-4D97-AF65-F5344CB8AC3E}">
        <p14:creationId xmlns:p14="http://schemas.microsoft.com/office/powerpoint/2010/main" val="90093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1F1910-4FCE-4D02-9E00-7B1917B4A803}"/>
              </a:ext>
            </a:extLst>
          </p:cNvPr>
          <p:cNvPicPr>
            <a:picLocks noChangeAspect="1"/>
          </p:cNvPicPr>
          <p:nvPr/>
        </p:nvPicPr>
        <p:blipFill rotWithShape="1">
          <a:blip r:embed="rId2"/>
          <a:srcRect l="16766" r="8017" b="1"/>
          <a:stretch/>
        </p:blipFill>
        <p:spPr>
          <a:xfrm>
            <a:off x="240030" y="320040"/>
            <a:ext cx="8661654" cy="4462272"/>
          </a:xfrm>
          <a:prstGeom prst="rect">
            <a:avLst/>
          </a:prstGeom>
        </p:spPr>
      </p:pic>
      <p:sp>
        <p:nvSpPr>
          <p:cNvPr id="10" name="Rectangle 9">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892040"/>
            <a:ext cx="8661654"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9DF641-C57C-49EB-BA5B-0480B7A7ACCC}"/>
              </a:ext>
            </a:extLst>
          </p:cNvPr>
          <p:cNvSpPr>
            <a:spLocks noGrp="1"/>
          </p:cNvSpPr>
          <p:nvPr>
            <p:ph type="ctrTitle"/>
          </p:nvPr>
        </p:nvSpPr>
        <p:spPr>
          <a:xfrm>
            <a:off x="3285441" y="5093208"/>
            <a:ext cx="5229903" cy="1261872"/>
          </a:xfrm>
        </p:spPr>
        <p:txBody>
          <a:bodyPr anchor="ctr">
            <a:normAutofit fontScale="90000"/>
          </a:bodyPr>
          <a:lstStyle/>
          <a:p>
            <a:pPr algn="l"/>
            <a:r>
              <a:rPr lang="en-US" sz="4200" dirty="0">
                <a:solidFill>
                  <a:schemeClr val="bg1"/>
                </a:solidFill>
              </a:rPr>
              <a:t>Assessing an ecosystem</a:t>
            </a:r>
          </a:p>
        </p:txBody>
      </p:sp>
      <p:sp>
        <p:nvSpPr>
          <p:cNvPr id="3" name="Subtitle 2">
            <a:extLst>
              <a:ext uri="{FF2B5EF4-FFF2-40B4-BE49-F238E27FC236}">
                <a16:creationId xmlns:a16="http://schemas.microsoft.com/office/drawing/2014/main" id="{642FE8B7-2A94-463B-9D4B-EC0B1F1035C6}"/>
              </a:ext>
            </a:extLst>
          </p:cNvPr>
          <p:cNvSpPr>
            <a:spLocks noGrp="1"/>
          </p:cNvSpPr>
          <p:nvPr>
            <p:ph type="subTitle" idx="1"/>
          </p:nvPr>
        </p:nvSpPr>
        <p:spPr>
          <a:xfrm>
            <a:off x="628656" y="5093208"/>
            <a:ext cx="2169740" cy="1261872"/>
          </a:xfrm>
        </p:spPr>
        <p:txBody>
          <a:bodyPr anchor="ctr">
            <a:normAutofit/>
          </a:bodyPr>
          <a:lstStyle/>
          <a:p>
            <a:pPr algn="r"/>
            <a:r>
              <a:rPr lang="en-US" sz="1700" dirty="0">
                <a:solidFill>
                  <a:schemeClr val="bg2"/>
                </a:solidFill>
              </a:rPr>
              <a:t>You will assess an ecosystem just like a natural resource manager. </a:t>
            </a:r>
          </a:p>
        </p:txBody>
      </p:sp>
      <p:cxnSp>
        <p:nvCxnSpPr>
          <p:cNvPr id="12" name="Straight Connector 11">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497F2F2-8002-4D63-BE08-F5B2A676E6F9}"/>
              </a:ext>
            </a:extLst>
          </p:cNvPr>
          <p:cNvPicPr>
            <a:picLocks noChangeAspect="1"/>
          </p:cNvPicPr>
          <p:nvPr/>
        </p:nvPicPr>
        <p:blipFill>
          <a:blip r:embed="rId3"/>
          <a:stretch>
            <a:fillRect/>
          </a:stretch>
        </p:blipFill>
        <p:spPr>
          <a:xfrm>
            <a:off x="8034081" y="5654260"/>
            <a:ext cx="754608" cy="792260"/>
          </a:xfrm>
          <a:prstGeom prst="rect">
            <a:avLst/>
          </a:prstGeom>
        </p:spPr>
      </p:pic>
    </p:spTree>
    <p:extLst>
      <p:ext uri="{BB962C8B-B14F-4D97-AF65-F5344CB8AC3E}">
        <p14:creationId xmlns:p14="http://schemas.microsoft.com/office/powerpoint/2010/main" val="1434106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C3BAA7B-379D-46BA-9018-318709ABFB0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DDC6E20-77F8-4363-972E-8476026A12A4}"/>
              </a:ext>
            </a:extLst>
          </p:cNvPr>
          <p:cNvPicPr>
            <a:picLocks noChangeAspect="1"/>
          </p:cNvPicPr>
          <p:nvPr/>
        </p:nvPicPr>
        <p:blipFill>
          <a:blip r:embed="rId3"/>
          <a:stretch>
            <a:fillRect/>
          </a:stretch>
        </p:blipFill>
        <p:spPr>
          <a:xfrm>
            <a:off x="1371600" y="0"/>
            <a:ext cx="6566858" cy="6858000"/>
          </a:xfrm>
          <a:prstGeom prst="rect">
            <a:avLst/>
          </a:prstGeom>
        </p:spPr>
      </p:pic>
      <p:pic>
        <p:nvPicPr>
          <p:cNvPr id="6" name="Picture 5">
            <a:extLst>
              <a:ext uri="{FF2B5EF4-FFF2-40B4-BE49-F238E27FC236}">
                <a16:creationId xmlns:a16="http://schemas.microsoft.com/office/drawing/2014/main" id="{EEE098AC-D311-4776-A4DF-714A93763226}"/>
              </a:ext>
            </a:extLst>
          </p:cNvPr>
          <p:cNvPicPr>
            <a:picLocks noChangeAspect="1"/>
          </p:cNvPicPr>
          <p:nvPr/>
        </p:nvPicPr>
        <p:blipFill>
          <a:blip r:embed="rId4"/>
          <a:stretch>
            <a:fillRect/>
          </a:stretch>
        </p:blipFill>
        <p:spPr>
          <a:xfrm>
            <a:off x="8268101" y="5962711"/>
            <a:ext cx="754608" cy="792260"/>
          </a:xfrm>
          <a:prstGeom prst="rect">
            <a:avLst/>
          </a:prstGeom>
        </p:spPr>
      </p:pic>
    </p:spTree>
    <p:extLst>
      <p:ext uri="{BB962C8B-B14F-4D97-AF65-F5344CB8AC3E}">
        <p14:creationId xmlns:p14="http://schemas.microsoft.com/office/powerpoint/2010/main" val="369015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74637"/>
            <a:ext cx="3911600" cy="2993495"/>
          </a:xfrm>
        </p:spPr>
        <p:txBody>
          <a:bodyPr>
            <a:noAutofit/>
          </a:bodyPr>
          <a:lstStyle/>
          <a:p>
            <a:pPr algn="l"/>
            <a:r>
              <a:rPr lang="en-US" sz="2800" dirty="0"/>
              <a:t>Different rates of change among interacting species raises the risk of </a:t>
            </a:r>
            <a:r>
              <a:rPr lang="en-US" sz="2800" u="sng" dirty="0" err="1"/>
              <a:t>phenological</a:t>
            </a:r>
            <a:r>
              <a:rPr lang="en-US" sz="2800" dirty="0"/>
              <a:t> </a:t>
            </a:r>
            <a:r>
              <a:rPr lang="en-US" sz="2800" u="sng" dirty="0"/>
              <a:t>mismatches</a:t>
            </a:r>
            <a:endParaRPr lang="en-US" sz="2800" dirty="0"/>
          </a:p>
        </p:txBody>
      </p:sp>
      <p:pic>
        <p:nvPicPr>
          <p:cNvPr id="7" name="Picture 6"/>
          <p:cNvPicPr>
            <a:picLocks noChangeAspect="1"/>
          </p:cNvPicPr>
          <p:nvPr/>
        </p:nvPicPr>
        <p:blipFill>
          <a:blip r:embed="rId3"/>
          <a:stretch>
            <a:fillRect/>
          </a:stretch>
        </p:blipFill>
        <p:spPr>
          <a:xfrm>
            <a:off x="3954780" y="0"/>
            <a:ext cx="5189220" cy="6858000"/>
          </a:xfrm>
          <a:prstGeom prst="rect">
            <a:avLst/>
          </a:prstGeom>
          <a:ln>
            <a:solidFill>
              <a:srgbClr val="000000"/>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flipH="1">
            <a:off x="237066" y="2839279"/>
            <a:ext cx="2421468" cy="3341388"/>
          </a:xfrm>
          <a:prstGeom prst="rect">
            <a:avLst/>
          </a:prstGeom>
          <a:ln>
            <a:solidFill>
              <a:srgbClr val="000000"/>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03866" y="4713780"/>
            <a:ext cx="2469092" cy="2008753"/>
          </a:xfrm>
          <a:prstGeom prst="rect">
            <a:avLst/>
          </a:prstGeom>
          <a:ln>
            <a:solidFill>
              <a:srgbClr val="000000"/>
            </a:solidFill>
          </a:ln>
        </p:spPr>
      </p:pic>
      <p:sp>
        <p:nvSpPr>
          <p:cNvPr id="3" name="TextBox 2"/>
          <p:cNvSpPr txBox="1"/>
          <p:nvPr/>
        </p:nvSpPr>
        <p:spPr>
          <a:xfrm>
            <a:off x="4211782" y="3505200"/>
            <a:ext cx="4932218" cy="3352800"/>
          </a:xfrm>
          <a:prstGeom prst="rect">
            <a:avLst/>
          </a:prstGeom>
          <a:solidFill>
            <a:schemeClr val="bg1"/>
          </a:solidFill>
        </p:spPr>
        <p:txBody>
          <a:bodyPr wrap="square" rtlCol="0">
            <a:spAutoFit/>
          </a:bodyPr>
          <a:lstStyle/>
          <a:p>
            <a:endParaRPr lang="en-US"/>
          </a:p>
        </p:txBody>
      </p:sp>
      <p:pic>
        <p:nvPicPr>
          <p:cNvPr id="10" name="Picture 9">
            <a:extLst>
              <a:ext uri="{FF2B5EF4-FFF2-40B4-BE49-F238E27FC236}">
                <a16:creationId xmlns:a16="http://schemas.microsoft.com/office/drawing/2014/main" id="{38E3B86C-FE05-4505-AEBB-B54C2D097412}"/>
              </a:ext>
            </a:extLst>
          </p:cNvPr>
          <p:cNvPicPr>
            <a:picLocks noChangeAspect="1"/>
          </p:cNvPicPr>
          <p:nvPr/>
        </p:nvPicPr>
        <p:blipFill>
          <a:blip r:embed="rId6"/>
          <a:stretch>
            <a:fillRect/>
          </a:stretch>
        </p:blipFill>
        <p:spPr>
          <a:xfrm>
            <a:off x="108075" y="5930273"/>
            <a:ext cx="754608" cy="792260"/>
          </a:xfrm>
          <a:prstGeom prst="rect">
            <a:avLst/>
          </a:prstGeom>
        </p:spPr>
      </p:pic>
    </p:spTree>
    <p:extLst>
      <p:ext uri="{BB962C8B-B14F-4D97-AF65-F5344CB8AC3E}">
        <p14:creationId xmlns:p14="http://schemas.microsoft.com/office/powerpoint/2010/main" val="30943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000" y="1122362"/>
            <a:ext cx="6858000" cy="2840037"/>
          </a:xfrm>
        </p:spPr>
        <p:txBody>
          <a:bodyPr vert="horz" lIns="91440" tIns="45720" rIns="91440" bIns="45720" rtlCol="0" anchor="b">
            <a:normAutofit/>
          </a:bodyPr>
          <a:lstStyle/>
          <a:p>
            <a:pPr algn="ctr"/>
            <a:r>
              <a:rPr lang="en-US" sz="4600" b="1" kern="1200">
                <a:solidFill>
                  <a:schemeClr val="tx1"/>
                </a:solidFill>
                <a:latin typeface="+mj-lt"/>
                <a:ea typeface="+mj-ea"/>
                <a:cs typeface="+mj-cs"/>
              </a:rPr>
              <a:t>Many species will experience </a:t>
            </a:r>
            <a:br>
              <a:rPr lang="en-US" sz="4600" b="1" kern="1200">
                <a:solidFill>
                  <a:schemeClr val="tx1"/>
                </a:solidFill>
                <a:latin typeface="+mj-lt"/>
                <a:ea typeface="+mj-ea"/>
                <a:cs typeface="+mj-cs"/>
              </a:rPr>
            </a:br>
            <a:r>
              <a:rPr lang="en-US" sz="4600" b="1" i="1" kern="1200">
                <a:solidFill>
                  <a:schemeClr val="tx1"/>
                </a:solidFill>
                <a:latin typeface="+mj-lt"/>
                <a:ea typeface="+mj-ea"/>
                <a:cs typeface="+mj-cs"/>
              </a:rPr>
              <a:t>indirect</a:t>
            </a:r>
            <a:r>
              <a:rPr lang="en-US" sz="4600" b="1" kern="1200">
                <a:solidFill>
                  <a:schemeClr val="tx1"/>
                </a:solidFill>
                <a:latin typeface="+mj-lt"/>
                <a:ea typeface="+mj-ea"/>
                <a:cs typeface="+mj-cs"/>
              </a:rPr>
              <a:t> climate-driven habitat loss, change or degradation</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F5816B7-48AD-44A2-818F-454E83D69058}"/>
              </a:ext>
            </a:extLst>
          </p:cNvPr>
          <p:cNvPicPr>
            <a:picLocks noChangeAspect="1"/>
          </p:cNvPicPr>
          <p:nvPr/>
        </p:nvPicPr>
        <p:blipFill>
          <a:blip r:embed="rId3"/>
          <a:stretch>
            <a:fillRect/>
          </a:stretch>
        </p:blipFill>
        <p:spPr>
          <a:xfrm>
            <a:off x="8327908" y="5972337"/>
            <a:ext cx="754608" cy="792260"/>
          </a:xfrm>
          <a:prstGeom prst="rect">
            <a:avLst/>
          </a:prstGeom>
        </p:spPr>
      </p:pic>
    </p:spTree>
    <p:extLst>
      <p:ext uri="{BB962C8B-B14F-4D97-AF65-F5344CB8AC3E}">
        <p14:creationId xmlns:p14="http://schemas.microsoft.com/office/powerpoint/2010/main" val="59947563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66365" y="3812954"/>
            <a:ext cx="4848966" cy="1516014"/>
          </a:xfrm>
        </p:spPr>
        <p:txBody>
          <a:bodyPr vert="horz" lIns="91440" tIns="45720" rIns="91440" bIns="45720" rtlCol="0" anchor="b">
            <a:normAutofit/>
          </a:bodyPr>
          <a:lstStyle/>
          <a:p>
            <a:r>
              <a:rPr lang="en-US" sz="3300" kern="1200">
                <a:solidFill>
                  <a:srgbClr val="FFFFFF"/>
                </a:solidFill>
                <a:latin typeface="+mj-lt"/>
                <a:ea typeface="+mj-ea"/>
                <a:cs typeface="+mj-cs"/>
              </a:rPr>
              <a:t>Many species will experience </a:t>
            </a:r>
            <a:r>
              <a:rPr lang="en-US" sz="3300" i="1" kern="1200">
                <a:solidFill>
                  <a:srgbClr val="FFFFFF"/>
                </a:solidFill>
                <a:latin typeface="+mj-lt"/>
                <a:ea typeface="+mj-ea"/>
                <a:cs typeface="+mj-cs"/>
              </a:rPr>
              <a:t>direct </a:t>
            </a:r>
            <a:br>
              <a:rPr lang="en-US" sz="3300" kern="1200">
                <a:solidFill>
                  <a:srgbClr val="FFFFFF"/>
                </a:solidFill>
                <a:latin typeface="+mj-lt"/>
                <a:ea typeface="+mj-ea"/>
                <a:cs typeface="+mj-cs"/>
              </a:rPr>
            </a:br>
            <a:r>
              <a:rPr lang="en-US" sz="3300" kern="1200">
                <a:solidFill>
                  <a:srgbClr val="FFFFFF"/>
                </a:solidFill>
                <a:latin typeface="+mj-lt"/>
                <a:ea typeface="+mj-ea"/>
                <a:cs typeface="+mj-cs"/>
              </a:rPr>
              <a:t>climate-driven habitat loss</a:t>
            </a:r>
          </a:p>
        </p:txBody>
      </p:sp>
      <p:pic>
        <p:nvPicPr>
          <p:cNvPr id="9" name="Picture 2" descr="https://nature.ca/notebooks/images/img/159_p_e001036_7_p.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511" r="21298"/>
          <a:stretch/>
        </p:blipFill>
        <p:spPr bwMode="auto">
          <a:xfrm>
            <a:off x="238226" y="299363"/>
            <a:ext cx="3120339" cy="30492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a:ext>
            </a:extLst>
          </a:blip>
          <a:srcRect t="10471" b="5641"/>
          <a:stretch/>
        </p:blipFill>
        <p:spPr>
          <a:xfrm>
            <a:off x="3490722" y="299363"/>
            <a:ext cx="5412813" cy="3008188"/>
          </a:xfrm>
          <a:prstGeom prst="rect">
            <a:avLst/>
          </a:prstGeom>
        </p:spPr>
      </p:pic>
      <p:cxnSp>
        <p:nvCxnSpPr>
          <p:cNvPr id="16" name="Straight Connector 15">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6" cstate="print">
            <a:extLst>
              <a:ext uri="{28A0092B-C50C-407E-A947-70E740481C1C}">
                <a14:useLocalDpi xmlns:a14="http://schemas.microsoft.com/office/drawing/2010/main"/>
              </a:ext>
            </a:extLst>
          </a:blip>
          <a:srcRect l="14080" r="9374" b="-4"/>
          <a:stretch/>
        </p:blipFill>
        <p:spPr>
          <a:xfrm flipH="1">
            <a:off x="238226" y="3509433"/>
            <a:ext cx="3120339" cy="3026833"/>
          </a:xfrm>
          <a:prstGeom prst="rect">
            <a:avLst/>
          </a:prstGeom>
        </p:spPr>
      </p:pic>
      <p:pic>
        <p:nvPicPr>
          <p:cNvPr id="8" name="Picture 7">
            <a:extLst>
              <a:ext uri="{FF2B5EF4-FFF2-40B4-BE49-F238E27FC236}">
                <a16:creationId xmlns:a16="http://schemas.microsoft.com/office/drawing/2014/main" id="{0DADE2E0-BBB5-4B3F-8F7A-088DE3ADD165}"/>
              </a:ext>
            </a:extLst>
          </p:cNvPr>
          <p:cNvPicPr>
            <a:picLocks noChangeAspect="1"/>
          </p:cNvPicPr>
          <p:nvPr/>
        </p:nvPicPr>
        <p:blipFill>
          <a:blip r:embed="rId7"/>
          <a:stretch>
            <a:fillRect/>
          </a:stretch>
        </p:blipFill>
        <p:spPr>
          <a:xfrm>
            <a:off x="8017844" y="5566581"/>
            <a:ext cx="754608" cy="792260"/>
          </a:xfrm>
          <a:prstGeom prst="rect">
            <a:avLst/>
          </a:prstGeom>
        </p:spPr>
      </p:pic>
    </p:spTree>
    <p:extLst>
      <p:ext uri="{BB962C8B-B14F-4D97-AF65-F5344CB8AC3E}">
        <p14:creationId xmlns:p14="http://schemas.microsoft.com/office/powerpoint/2010/main" val="268726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6214" y="217830"/>
            <a:ext cx="7886700" cy="1325563"/>
          </a:xfrm>
        </p:spPr>
        <p:txBody>
          <a:bodyPr>
            <a:normAutofit/>
          </a:bodyPr>
          <a:lstStyle/>
          <a:p>
            <a:r>
              <a:rPr lang="en-US" sz="3400" dirty="0">
                <a:solidFill>
                  <a:schemeClr val="bg1"/>
                </a:solidFill>
              </a:rPr>
              <a:t>Species respond to climate change by </a:t>
            </a:r>
            <a:br>
              <a:rPr lang="en-US" sz="3400" dirty="0">
                <a:solidFill>
                  <a:schemeClr val="bg1"/>
                </a:solidFill>
              </a:rPr>
            </a:br>
            <a:r>
              <a:rPr lang="en-US" sz="3400" dirty="0">
                <a:solidFill>
                  <a:schemeClr val="bg1"/>
                </a:solidFill>
              </a:rPr>
              <a:t>adjusting their geographic ranges</a:t>
            </a:r>
          </a:p>
        </p:txBody>
      </p:sp>
      <p:sp>
        <p:nvSpPr>
          <p:cNvPr id="3" name="Content Placeholder 2"/>
          <p:cNvSpPr>
            <a:spLocks noGrp="1"/>
          </p:cNvSpPr>
          <p:nvPr>
            <p:ph idx="1"/>
          </p:nvPr>
        </p:nvSpPr>
        <p:spPr>
          <a:xfrm>
            <a:off x="314613" y="1706319"/>
            <a:ext cx="8229600" cy="1600200"/>
          </a:xfrm>
        </p:spPr>
        <p:txBody>
          <a:bodyPr>
            <a:noAutofit/>
          </a:bodyPr>
          <a:lstStyle/>
          <a:p>
            <a:pPr marL="0" indent="0" defTabSz="914400">
              <a:buNone/>
              <a:defRPr/>
            </a:pPr>
            <a:r>
              <a:rPr lang="en-US" dirty="0">
                <a:solidFill>
                  <a:schemeClr val="bg1"/>
                </a:solidFill>
                <a:latin typeface="Calibri" charset="0"/>
                <a:ea typeface="Calibri" charset="0"/>
                <a:cs typeface="Calibri" charset="0"/>
              </a:rPr>
              <a:t>Average range shift over past century (globally):</a:t>
            </a:r>
          </a:p>
          <a:p>
            <a:pPr defTabSz="914400">
              <a:defRPr/>
            </a:pPr>
            <a:r>
              <a:rPr lang="en-US" sz="2400" dirty="0">
                <a:solidFill>
                  <a:schemeClr val="bg1"/>
                </a:solidFill>
                <a:latin typeface="Calibri" charset="0"/>
                <a:ea typeface="Calibri" charset="0"/>
                <a:cs typeface="Calibri" charset="0"/>
              </a:rPr>
              <a:t>Upward</a:t>
            </a:r>
            <a:r>
              <a:rPr lang="en-US" dirty="0">
                <a:solidFill>
                  <a:schemeClr val="bg1"/>
                </a:solidFill>
                <a:latin typeface="Calibri" charset="0"/>
                <a:ea typeface="Calibri" charset="0"/>
                <a:cs typeface="Calibri" charset="0"/>
              </a:rPr>
              <a:t> ~11m /decade</a:t>
            </a:r>
          </a:p>
          <a:p>
            <a:pPr defTabSz="914400">
              <a:buFont typeface="Arial" pitchFamily="34" charset="0"/>
              <a:buChar char="•"/>
              <a:defRPr/>
            </a:pPr>
            <a:r>
              <a:rPr lang="en-US" dirty="0" err="1">
                <a:solidFill>
                  <a:schemeClr val="bg1"/>
                </a:solidFill>
                <a:latin typeface="Calibri" charset="0"/>
                <a:ea typeface="Calibri" charset="0"/>
                <a:cs typeface="Calibri" charset="0"/>
              </a:rPr>
              <a:t>Poleward</a:t>
            </a:r>
            <a:r>
              <a:rPr lang="en-US" dirty="0">
                <a:solidFill>
                  <a:schemeClr val="bg1"/>
                </a:solidFill>
                <a:latin typeface="Calibri" charset="0"/>
                <a:ea typeface="Calibri" charset="0"/>
                <a:cs typeface="Calibri" charset="0"/>
              </a:rPr>
              <a:t> ~17km /decade</a:t>
            </a:r>
          </a:p>
        </p:txBody>
      </p:sp>
      <p:pic>
        <p:nvPicPr>
          <p:cNvPr id="4" name="Picture 4" descr="quino_checkerspo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35600" y="3572933"/>
            <a:ext cx="3581400" cy="25908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57200" y="3949759"/>
            <a:ext cx="5046133" cy="1569660"/>
          </a:xfrm>
          <a:prstGeom prst="rect">
            <a:avLst/>
          </a:prstGeom>
          <a:noFill/>
        </p:spPr>
        <p:txBody>
          <a:bodyPr wrap="square" rtlCol="0">
            <a:spAutoFit/>
          </a:bodyPr>
          <a:lstStyle/>
          <a:p>
            <a:r>
              <a:rPr lang="en-US" sz="2400" b="1" dirty="0">
                <a:solidFill>
                  <a:schemeClr val="bg1"/>
                </a:solidFill>
                <a:cs typeface="Gill Sans Light"/>
              </a:rPr>
              <a:t>Regional example</a:t>
            </a:r>
          </a:p>
          <a:p>
            <a:r>
              <a:rPr lang="en-US" sz="2400" dirty="0">
                <a:solidFill>
                  <a:schemeClr val="bg1"/>
                </a:solidFill>
                <a:cs typeface="Gill Sans Light"/>
              </a:rPr>
              <a:t>Edith’s checkerspot butterfly. Range has shifted northward and to higher elevations over 40+ years</a:t>
            </a:r>
          </a:p>
        </p:txBody>
      </p:sp>
      <p:pic>
        <p:nvPicPr>
          <p:cNvPr id="6" name="Picture 6" descr="CIG_logo_2_inch_BORDER.jpg">
            <a:extLst>
              <a:ext uri="{FF2B5EF4-FFF2-40B4-BE49-F238E27FC236}">
                <a16:creationId xmlns:a16="http://schemas.microsoft.com/office/drawing/2014/main" id="{8429B2CE-BBCE-0C44-A03C-2B60E44788FD}"/>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14613" y="329555"/>
            <a:ext cx="671601" cy="110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EA2B4B0-CA6F-445C-9A14-7B21BE55A0C5}"/>
              </a:ext>
            </a:extLst>
          </p:cNvPr>
          <p:cNvPicPr>
            <a:picLocks noChangeAspect="1"/>
          </p:cNvPicPr>
          <p:nvPr/>
        </p:nvPicPr>
        <p:blipFill>
          <a:blip r:embed="rId5"/>
          <a:stretch>
            <a:fillRect/>
          </a:stretch>
        </p:blipFill>
        <p:spPr>
          <a:xfrm>
            <a:off x="8262392" y="6034017"/>
            <a:ext cx="754608" cy="792260"/>
          </a:xfrm>
          <a:prstGeom prst="rect">
            <a:avLst/>
          </a:prstGeom>
        </p:spPr>
      </p:pic>
    </p:spTree>
    <p:extLst>
      <p:ext uri="{BB962C8B-B14F-4D97-AF65-F5344CB8AC3E}">
        <p14:creationId xmlns:p14="http://schemas.microsoft.com/office/powerpoint/2010/main" val="871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CBC_map.jpg"/>
          <p:cNvPicPr>
            <a:picLocks noChangeAspect="1"/>
          </p:cNvPicPr>
          <p:nvPr/>
        </p:nvPicPr>
        <p:blipFill>
          <a:blip r:embed="rId3"/>
          <a:srcRect/>
          <a:stretch>
            <a:fillRect/>
          </a:stretch>
        </p:blipFill>
        <p:spPr bwMode="auto">
          <a:xfrm>
            <a:off x="762000" y="12700"/>
            <a:ext cx="7620000" cy="6845300"/>
          </a:xfrm>
          <a:prstGeom prst="rect">
            <a:avLst/>
          </a:prstGeom>
          <a:noFill/>
          <a:ln w="9525">
            <a:solidFill>
              <a:srgbClr val="000000"/>
            </a:solidFill>
            <a:miter lim="800000"/>
            <a:headEnd/>
            <a:tailEnd/>
          </a:ln>
        </p:spPr>
      </p:pic>
      <p:pic>
        <p:nvPicPr>
          <p:cNvPr id="4" name="Picture 3">
            <a:extLst>
              <a:ext uri="{FF2B5EF4-FFF2-40B4-BE49-F238E27FC236}">
                <a16:creationId xmlns:a16="http://schemas.microsoft.com/office/drawing/2014/main" id="{D7F1A423-741D-475E-A721-208F2FCA3A83}"/>
              </a:ext>
            </a:extLst>
          </p:cNvPr>
          <p:cNvPicPr>
            <a:picLocks noChangeAspect="1"/>
          </p:cNvPicPr>
          <p:nvPr/>
        </p:nvPicPr>
        <p:blipFill>
          <a:blip r:embed="rId4"/>
          <a:stretch>
            <a:fillRect/>
          </a:stretch>
        </p:blipFill>
        <p:spPr>
          <a:xfrm>
            <a:off x="8287351" y="5962711"/>
            <a:ext cx="754608" cy="792260"/>
          </a:xfrm>
          <a:prstGeom prst="rect">
            <a:avLst/>
          </a:prstGeom>
        </p:spPr>
      </p:pic>
    </p:spTree>
    <p:extLst>
      <p:ext uri="{BB962C8B-B14F-4D97-AF65-F5344CB8AC3E}">
        <p14:creationId xmlns:p14="http://schemas.microsoft.com/office/powerpoint/2010/main" val="83801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8153EC8-8E01-4D70-B575-24ABD35A1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7910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83681" y="1273515"/>
            <a:ext cx="3604638" cy="3644537"/>
          </a:xfrm>
          <a:prstGeom prst="rect">
            <a:avLst/>
          </a:prstGeom>
          <a:noFill/>
        </p:spPr>
        <p:txBody>
          <a:bodyPr vert="horz" lIns="91440" tIns="45720" rIns="91440" bIns="45720" rtlCol="0" anchor="b">
            <a:normAutofit fontScale="92500" lnSpcReduction="20000"/>
          </a:bodyPr>
          <a:lstStyle/>
          <a:p>
            <a:pPr>
              <a:lnSpc>
                <a:spcPct val="90000"/>
              </a:lnSpc>
              <a:spcBef>
                <a:spcPct val="0"/>
              </a:spcBef>
              <a:spcAft>
                <a:spcPts val="600"/>
              </a:spcAft>
            </a:pPr>
            <a:endParaRPr lang="en-US" sz="1500" dirty="0">
              <a:solidFill>
                <a:schemeClr val="bg1"/>
              </a:solidFill>
              <a:latin typeface="+mj-lt"/>
              <a:ea typeface="+mj-ea"/>
              <a:cs typeface="+mj-cs"/>
            </a:endParaRPr>
          </a:p>
          <a:p>
            <a:pPr>
              <a:lnSpc>
                <a:spcPct val="90000"/>
              </a:lnSpc>
              <a:spcBef>
                <a:spcPct val="0"/>
              </a:spcBef>
              <a:spcAft>
                <a:spcPts val="600"/>
              </a:spcAft>
            </a:pPr>
            <a:endParaRPr lang="en-US" sz="1500" dirty="0">
              <a:solidFill>
                <a:schemeClr val="bg1"/>
              </a:solidFill>
              <a:latin typeface="+mj-lt"/>
              <a:ea typeface="+mj-ea"/>
              <a:cs typeface="+mj-cs"/>
            </a:endParaRPr>
          </a:p>
          <a:p>
            <a:pPr>
              <a:lnSpc>
                <a:spcPct val="90000"/>
              </a:lnSpc>
              <a:spcBef>
                <a:spcPct val="0"/>
              </a:spcBef>
              <a:spcAft>
                <a:spcPts val="600"/>
              </a:spcAft>
            </a:pPr>
            <a:endParaRPr lang="en-US" sz="1500" dirty="0">
              <a:solidFill>
                <a:schemeClr val="bg1"/>
              </a:solidFill>
              <a:latin typeface="+mj-lt"/>
              <a:ea typeface="+mj-ea"/>
              <a:cs typeface="+mj-cs"/>
            </a:endParaRPr>
          </a:p>
          <a:p>
            <a:pPr>
              <a:lnSpc>
                <a:spcPct val="90000"/>
              </a:lnSpc>
              <a:spcBef>
                <a:spcPct val="0"/>
              </a:spcBef>
              <a:spcAft>
                <a:spcPts val="600"/>
              </a:spcAft>
            </a:pPr>
            <a:endParaRPr lang="en-US" sz="2500" dirty="0">
              <a:solidFill>
                <a:schemeClr val="bg1"/>
              </a:solidFill>
              <a:latin typeface="+mj-lt"/>
              <a:ea typeface="+mj-ea"/>
              <a:cs typeface="+mj-cs"/>
            </a:endParaRPr>
          </a:p>
          <a:p>
            <a:pPr>
              <a:lnSpc>
                <a:spcPct val="90000"/>
              </a:lnSpc>
              <a:spcBef>
                <a:spcPct val="0"/>
              </a:spcBef>
              <a:spcAft>
                <a:spcPts val="600"/>
              </a:spcAft>
            </a:pPr>
            <a:r>
              <a:rPr lang="en-US" sz="2500" dirty="0">
                <a:solidFill>
                  <a:schemeClr val="bg1"/>
                </a:solidFill>
                <a:latin typeface="+mj-lt"/>
                <a:ea typeface="+mj-ea"/>
                <a:cs typeface="+mj-cs"/>
              </a:rPr>
              <a:t>What can we do?  </a:t>
            </a:r>
          </a:p>
          <a:p>
            <a:pPr>
              <a:lnSpc>
                <a:spcPct val="90000"/>
              </a:lnSpc>
              <a:spcBef>
                <a:spcPct val="0"/>
              </a:spcBef>
              <a:spcAft>
                <a:spcPts val="600"/>
              </a:spcAft>
            </a:pPr>
            <a:r>
              <a:rPr lang="en-US" sz="2500" dirty="0">
                <a:solidFill>
                  <a:schemeClr val="bg1"/>
                </a:solidFill>
                <a:latin typeface="+mj-lt"/>
                <a:ea typeface="+mj-ea"/>
                <a:cs typeface="+mj-cs"/>
              </a:rPr>
              <a:t> </a:t>
            </a:r>
          </a:p>
          <a:p>
            <a:pPr>
              <a:lnSpc>
                <a:spcPct val="90000"/>
              </a:lnSpc>
              <a:spcBef>
                <a:spcPct val="0"/>
              </a:spcBef>
              <a:spcAft>
                <a:spcPts val="600"/>
              </a:spcAft>
            </a:pPr>
            <a:r>
              <a:rPr lang="en-US" sz="2500" dirty="0">
                <a:solidFill>
                  <a:schemeClr val="bg1"/>
                </a:solidFill>
                <a:latin typeface="+mj-lt"/>
                <a:ea typeface="+mj-ea"/>
                <a:cs typeface="+mj-cs"/>
              </a:rPr>
              <a:t>How should natural resource managers respond?  </a:t>
            </a:r>
          </a:p>
          <a:p>
            <a:pPr>
              <a:lnSpc>
                <a:spcPct val="90000"/>
              </a:lnSpc>
              <a:spcBef>
                <a:spcPct val="0"/>
              </a:spcBef>
              <a:spcAft>
                <a:spcPts val="600"/>
              </a:spcAft>
            </a:pPr>
            <a:endParaRPr lang="en-US" sz="1500" dirty="0">
              <a:solidFill>
                <a:schemeClr val="bg1"/>
              </a:solidFill>
              <a:latin typeface="+mj-lt"/>
              <a:ea typeface="+mj-ea"/>
              <a:cs typeface="+mj-cs"/>
            </a:endParaRPr>
          </a:p>
          <a:p>
            <a:pPr>
              <a:lnSpc>
                <a:spcPct val="90000"/>
              </a:lnSpc>
              <a:spcBef>
                <a:spcPct val="0"/>
              </a:spcBef>
              <a:spcAft>
                <a:spcPts val="600"/>
              </a:spcAft>
            </a:pPr>
            <a:endParaRPr lang="en-US" sz="1500" dirty="0">
              <a:solidFill>
                <a:schemeClr val="bg1"/>
              </a:solidFill>
              <a:latin typeface="+mj-lt"/>
              <a:ea typeface="+mj-ea"/>
              <a:cs typeface="+mj-cs"/>
            </a:endParaRPr>
          </a:p>
          <a:p>
            <a:pPr>
              <a:lnSpc>
                <a:spcPct val="90000"/>
              </a:lnSpc>
              <a:spcBef>
                <a:spcPct val="0"/>
              </a:spcBef>
              <a:spcAft>
                <a:spcPts val="600"/>
              </a:spcAft>
            </a:pPr>
            <a:endParaRPr lang="en-US" sz="1500" dirty="0">
              <a:solidFill>
                <a:schemeClr val="bg1"/>
              </a:solidFill>
              <a:latin typeface="+mj-lt"/>
              <a:ea typeface="+mj-ea"/>
              <a:cs typeface="+mj-cs"/>
            </a:endParaRPr>
          </a:p>
          <a:p>
            <a:pPr>
              <a:lnSpc>
                <a:spcPct val="90000"/>
              </a:lnSpc>
              <a:spcBef>
                <a:spcPct val="0"/>
              </a:spcBef>
              <a:spcAft>
                <a:spcPts val="600"/>
              </a:spcAft>
            </a:pPr>
            <a:endParaRPr lang="en-US" sz="1500" dirty="0">
              <a:solidFill>
                <a:schemeClr val="bg1"/>
              </a:solidFill>
              <a:latin typeface="+mj-lt"/>
              <a:ea typeface="+mj-ea"/>
              <a:cs typeface="+mj-cs"/>
            </a:endParaRPr>
          </a:p>
          <a:p>
            <a:pPr>
              <a:lnSpc>
                <a:spcPct val="90000"/>
              </a:lnSpc>
              <a:spcBef>
                <a:spcPct val="0"/>
              </a:spcBef>
              <a:spcAft>
                <a:spcPts val="600"/>
              </a:spcAft>
            </a:pPr>
            <a:r>
              <a:rPr lang="en-US" sz="1500" dirty="0">
                <a:solidFill>
                  <a:schemeClr val="bg1"/>
                </a:solidFill>
                <a:latin typeface="+mj-lt"/>
                <a:ea typeface="+mj-ea"/>
                <a:cs typeface="+mj-cs"/>
              </a:rPr>
              <a:t>   </a:t>
            </a:r>
            <a:br>
              <a:rPr lang="en-US" sz="1500" dirty="0">
                <a:solidFill>
                  <a:schemeClr val="bg1"/>
                </a:solidFill>
                <a:latin typeface="+mj-lt"/>
                <a:ea typeface="+mj-ea"/>
                <a:cs typeface="+mj-cs"/>
              </a:rPr>
            </a:br>
            <a:endParaRPr lang="en-US" sz="1500" dirty="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40AFD777-15D2-4A24-9412-90AB39AFE4B5}"/>
              </a:ext>
            </a:extLst>
          </p:cNvPr>
          <p:cNvPicPr>
            <a:picLocks noChangeAspect="1"/>
          </p:cNvPicPr>
          <p:nvPr/>
        </p:nvPicPr>
        <p:blipFill rotWithShape="1">
          <a:blip r:embed="rId3"/>
          <a:srcRect r="2" b="35"/>
          <a:stretch/>
        </p:blipFill>
        <p:spPr>
          <a:xfrm>
            <a:off x="4571999" y="10"/>
            <a:ext cx="4579241" cy="6857990"/>
          </a:xfrm>
          <a:prstGeom prst="rect">
            <a:avLst/>
          </a:prstGeom>
        </p:spPr>
      </p:pic>
      <p:pic>
        <p:nvPicPr>
          <p:cNvPr id="5" name="Picture 4">
            <a:extLst>
              <a:ext uri="{FF2B5EF4-FFF2-40B4-BE49-F238E27FC236}">
                <a16:creationId xmlns:a16="http://schemas.microsoft.com/office/drawing/2014/main" id="{9B64E088-D2A1-427D-90DE-B1A718FB3B73}"/>
              </a:ext>
            </a:extLst>
          </p:cNvPr>
          <p:cNvPicPr>
            <a:picLocks noChangeAspect="1"/>
          </p:cNvPicPr>
          <p:nvPr/>
        </p:nvPicPr>
        <p:blipFill>
          <a:blip r:embed="rId4"/>
          <a:stretch>
            <a:fillRect/>
          </a:stretch>
        </p:blipFill>
        <p:spPr>
          <a:xfrm>
            <a:off x="8268100" y="5962711"/>
            <a:ext cx="754608" cy="792260"/>
          </a:xfrm>
          <a:prstGeom prst="rect">
            <a:avLst/>
          </a:prstGeom>
        </p:spPr>
      </p:pic>
    </p:spTree>
    <p:extLst>
      <p:ext uri="{BB962C8B-B14F-4D97-AF65-F5344CB8AC3E}">
        <p14:creationId xmlns:p14="http://schemas.microsoft.com/office/powerpoint/2010/main" val="334313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9756" cy="928255"/>
          </a:xfrm>
          <a:solidFill>
            <a:srgbClr val="067B54"/>
          </a:solidFill>
        </p:spPr>
        <p:txBody>
          <a:bodyPr>
            <a:normAutofit/>
          </a:bodyPr>
          <a:lstStyle/>
          <a:p>
            <a:r>
              <a:rPr lang="en-US" sz="3600" b="1" dirty="0">
                <a:solidFill>
                  <a:srgbClr val="FFC000"/>
                </a:solidFill>
              </a:rPr>
              <a:t>Adaptation Strategies </a:t>
            </a:r>
          </a:p>
        </p:txBody>
      </p:sp>
      <p:sp>
        <p:nvSpPr>
          <p:cNvPr id="3" name="Content Placeholder 2"/>
          <p:cNvSpPr>
            <a:spLocks noGrp="1"/>
          </p:cNvSpPr>
          <p:nvPr>
            <p:ph idx="1"/>
          </p:nvPr>
        </p:nvSpPr>
        <p:spPr>
          <a:xfrm>
            <a:off x="448345" y="1268570"/>
            <a:ext cx="8141862" cy="5589430"/>
          </a:xfrm>
        </p:spPr>
        <p:txBody>
          <a:bodyPr>
            <a:normAutofit/>
          </a:bodyPr>
          <a:lstStyle/>
          <a:p>
            <a:pPr marL="514350" indent="-514350">
              <a:buFont typeface="+mj-lt"/>
              <a:buAutoNum type="arabicPeriod"/>
            </a:pPr>
            <a:r>
              <a:rPr lang="en-US" dirty="0">
                <a:solidFill>
                  <a:schemeClr val="bg1"/>
                </a:solidFill>
              </a:rPr>
              <a:t>Resistance</a:t>
            </a:r>
          </a:p>
          <a:p>
            <a:pPr lvl="1"/>
            <a:r>
              <a:rPr lang="en-US" dirty="0">
                <a:solidFill>
                  <a:schemeClr val="bg1"/>
                </a:solidFill>
              </a:rPr>
              <a:t>Hatcheries  </a:t>
            </a:r>
          </a:p>
          <a:p>
            <a:pPr marL="514350" indent="-514350">
              <a:buFont typeface="+mj-lt"/>
              <a:buAutoNum type="arabicPeriod"/>
            </a:pPr>
            <a:r>
              <a:rPr lang="en-US" dirty="0">
                <a:solidFill>
                  <a:schemeClr val="bg1"/>
                </a:solidFill>
              </a:rPr>
              <a:t>Resilience </a:t>
            </a:r>
          </a:p>
          <a:p>
            <a:pPr lvl="1"/>
            <a:r>
              <a:rPr lang="en-US" dirty="0">
                <a:solidFill>
                  <a:schemeClr val="bg1"/>
                </a:solidFill>
              </a:rPr>
              <a:t>Forest health treatments </a:t>
            </a:r>
          </a:p>
          <a:p>
            <a:pPr lvl="1"/>
            <a:r>
              <a:rPr lang="en-US" dirty="0">
                <a:solidFill>
                  <a:schemeClr val="bg1"/>
                </a:solidFill>
              </a:rPr>
              <a:t>Floodplain restoration (restoring side channels) </a:t>
            </a:r>
          </a:p>
          <a:p>
            <a:pPr marL="514350" indent="-514350">
              <a:buFont typeface="+mj-lt"/>
              <a:buAutoNum type="arabicPeriod"/>
            </a:pPr>
            <a:r>
              <a:rPr lang="en-US" dirty="0">
                <a:solidFill>
                  <a:schemeClr val="bg1"/>
                </a:solidFill>
              </a:rPr>
              <a:t>Transition </a:t>
            </a:r>
          </a:p>
          <a:p>
            <a:pPr lvl="1"/>
            <a:r>
              <a:rPr lang="en-US" dirty="0">
                <a:solidFill>
                  <a:schemeClr val="bg1"/>
                </a:solidFill>
              </a:rPr>
              <a:t>Habitat connectivity </a:t>
            </a:r>
          </a:p>
          <a:p>
            <a:pPr lvl="1"/>
            <a:r>
              <a:rPr lang="en-US" dirty="0">
                <a:solidFill>
                  <a:schemeClr val="bg1"/>
                </a:solidFill>
              </a:rPr>
              <a:t>Protecting refugia </a:t>
            </a:r>
          </a:p>
          <a:p>
            <a:pPr lvl="1"/>
            <a:r>
              <a:rPr lang="en-US" dirty="0">
                <a:solidFill>
                  <a:schemeClr val="bg1"/>
                </a:solidFill>
              </a:rPr>
              <a:t>“Preserving the stage”</a:t>
            </a:r>
          </a:p>
          <a:p>
            <a:pPr lvl="1"/>
            <a:endParaRPr lang="en-US" dirty="0"/>
          </a:p>
        </p:txBody>
      </p:sp>
      <p:pic>
        <p:nvPicPr>
          <p:cNvPr id="4" name="Picture 3">
            <a:extLst>
              <a:ext uri="{FF2B5EF4-FFF2-40B4-BE49-F238E27FC236}">
                <a16:creationId xmlns:a16="http://schemas.microsoft.com/office/drawing/2014/main" id="{C2AF1D6F-05DC-4FCB-B784-5CCAAEA28346}"/>
              </a:ext>
            </a:extLst>
          </p:cNvPr>
          <p:cNvPicPr>
            <a:picLocks noChangeAspect="1"/>
          </p:cNvPicPr>
          <p:nvPr/>
        </p:nvPicPr>
        <p:blipFill>
          <a:blip r:embed="rId3"/>
          <a:stretch>
            <a:fillRect/>
          </a:stretch>
        </p:blipFill>
        <p:spPr>
          <a:xfrm>
            <a:off x="8212903" y="5911154"/>
            <a:ext cx="754608" cy="792260"/>
          </a:xfrm>
          <a:prstGeom prst="rect">
            <a:avLst/>
          </a:prstGeom>
        </p:spPr>
      </p:pic>
    </p:spTree>
    <p:extLst>
      <p:ext uri="{BB962C8B-B14F-4D97-AF65-F5344CB8AC3E}">
        <p14:creationId xmlns:p14="http://schemas.microsoft.com/office/powerpoint/2010/main" val="426329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79833A0B4B04438C25ACF1E299B223" ma:contentTypeVersion="7" ma:contentTypeDescription="Create a new document." ma:contentTypeScope="" ma:versionID="6d12caa236200baa84309c5928fa5098">
  <xsd:schema xmlns:xsd="http://www.w3.org/2001/XMLSchema" xmlns:xs="http://www.w3.org/2001/XMLSchema" xmlns:p="http://schemas.microsoft.com/office/2006/metadata/properties" xmlns:ns2="866dbdf0-8bd1-4f93-ab72-906b2cedab70" targetNamespace="http://schemas.microsoft.com/office/2006/metadata/properties" ma:root="true" ma:fieldsID="15abced440da934380291db795da4f8c" ns2:_="">
    <xsd:import namespace="866dbdf0-8bd1-4f93-ab72-906b2cedab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dbdf0-8bd1-4f93-ab72-906b2ceda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B152C1-3717-45D4-8A4C-8118226DD1F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A55BE03-3105-4537-8D4D-25E06F22D49B}">
  <ds:schemaRefs>
    <ds:schemaRef ds:uri="http://schemas.microsoft.com/sharepoint/v3/contenttype/forms"/>
  </ds:schemaRefs>
</ds:datastoreItem>
</file>

<file path=customXml/itemProps3.xml><?xml version="1.0" encoding="utf-8"?>
<ds:datastoreItem xmlns:ds="http://schemas.openxmlformats.org/officeDocument/2006/customXml" ds:itemID="{EA70CF6B-8BDE-4185-B7B9-D895B280C4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6dbdf0-8bd1-4f93-ab72-906b2cedab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TotalTime>
  <Words>1560</Words>
  <Application>Microsoft Office PowerPoint</Application>
  <PresentationFormat>On-screen Show (4:3)</PresentationFormat>
  <Paragraphs>261</Paragraphs>
  <Slides>28</Slides>
  <Notes>27</Notes>
  <HiddenSlides>3</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Calibri Light</vt:lpstr>
      <vt:lpstr>Calibri,Arial,Helvetica,sans-serif</vt:lpstr>
      <vt:lpstr>Office Theme</vt:lpstr>
      <vt:lpstr>3_Office Theme</vt:lpstr>
      <vt:lpstr>    </vt:lpstr>
      <vt:lpstr>PowerPoint Presentation</vt:lpstr>
      <vt:lpstr>Different rates of change among interacting species raises the risk of phenological mismatches</vt:lpstr>
      <vt:lpstr>Many species will experience  indirect climate-driven habitat loss, change or degradation</vt:lpstr>
      <vt:lpstr>Many species will experience direct  climate-driven habitat loss</vt:lpstr>
      <vt:lpstr>Species respond to climate change by  adjusting their geographic ranges</vt:lpstr>
      <vt:lpstr>PowerPoint Presentation</vt:lpstr>
      <vt:lpstr>PowerPoint Presentation</vt:lpstr>
      <vt:lpstr>Adaptation Strategies </vt:lpstr>
      <vt:lpstr>Adaptation Strategies </vt:lpstr>
      <vt:lpstr> Adapting work</vt:lpstr>
      <vt:lpstr> Adapting work</vt:lpstr>
      <vt:lpstr> Adapting work</vt:lpstr>
      <vt:lpstr>Managing species for climate stress   Identifying which species are most vulnerable and why.  </vt:lpstr>
      <vt:lpstr> WDFW assessed the climate vulnerability for 268 species of conservation need </vt:lpstr>
      <vt:lpstr>PowerPoint Presentation</vt:lpstr>
      <vt:lpstr>PowerPoint Presentation</vt:lpstr>
      <vt:lpstr>Trait based assessments </vt:lpstr>
      <vt:lpstr>Trait based assessments measure a species’: </vt:lpstr>
      <vt:lpstr>Trait based assessments measure a species’: </vt:lpstr>
      <vt:lpstr>Understanding inherent sensitivity is key</vt:lpstr>
      <vt:lpstr>Understanding inherent sensitivity is key</vt:lpstr>
      <vt:lpstr>PowerPoint Presentation</vt:lpstr>
      <vt:lpstr>PowerPoint Presentation</vt:lpstr>
      <vt:lpstr>PowerPoint Presentation</vt:lpstr>
      <vt:lpstr>Assessing a species </vt:lpstr>
      <vt:lpstr>Assessing an ecosystem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Althauser, Leia J (DFW)</dc:creator>
  <cp:lastModifiedBy>Althauser, Leia J (DFW)</cp:lastModifiedBy>
  <cp:revision>6</cp:revision>
  <dcterms:created xsi:type="dcterms:W3CDTF">2020-11-13T15:13:25Z</dcterms:created>
  <dcterms:modified xsi:type="dcterms:W3CDTF">2020-11-13T16:28:22Z</dcterms:modified>
</cp:coreProperties>
</file>