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3" r:id="rId5"/>
    <p:sldId id="356" r:id="rId6"/>
    <p:sldId id="339" r:id="rId7"/>
    <p:sldId id="354" r:id="rId8"/>
    <p:sldId id="355" r:id="rId9"/>
    <p:sldId id="295" r:id="rId10"/>
    <p:sldId id="332" r:id="rId11"/>
    <p:sldId id="345" r:id="rId12"/>
    <p:sldId id="347" r:id="rId13"/>
    <p:sldId id="336" r:id="rId14"/>
    <p:sldId id="343" r:id="rId15"/>
    <p:sldId id="334" r:id="rId16"/>
    <p:sldId id="335" r:id="rId17"/>
    <p:sldId id="344" r:id="rId18"/>
    <p:sldId id="348" r:id="rId19"/>
    <p:sldId id="350" r:id="rId20"/>
    <p:sldId id="331" r:id="rId21"/>
    <p:sldId id="351" r:id="rId22"/>
    <p:sldId id="349" r:id="rId23"/>
    <p:sldId id="337" r:id="rId24"/>
    <p:sldId id="326" r:id="rId25"/>
    <p:sldId id="329" r:id="rId2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lton, Diane K (DFW)" initials="TDK(" lastIdx="6" clrIdx="0">
    <p:extLst>
      <p:ext uri="{19B8F6BF-5375-455C-9EA6-DF929625EA0E}">
        <p15:presenceInfo xmlns:p15="http://schemas.microsoft.com/office/powerpoint/2012/main" userId="S::Diane.Tilton@dfw.wa.gov::4c95c917-dee7-46ba-810b-add94bd9161d" providerId="AD"/>
      </p:ext>
    </p:extLst>
  </p:cmAuthor>
  <p:cmAuthor id="2" name="Althauser, Leia J (DFW)" initials="A(" lastIdx="6" clrIdx="1">
    <p:extLst>
      <p:ext uri="{19B8F6BF-5375-455C-9EA6-DF929625EA0E}">
        <p15:presenceInfo xmlns:p15="http://schemas.microsoft.com/office/powerpoint/2012/main" userId="S::leia.althauser@dfw.wa.gov::2503323c-6ace-4802-b9cc-5c9d65b327be" providerId="AD"/>
      </p:ext>
    </p:extLst>
  </p:cmAuthor>
  <p:cmAuthor id="3" name="Blomker, Rachel A (DFW)" initials="B(" lastIdx="7" clrIdx="2">
    <p:extLst>
      <p:ext uri="{19B8F6BF-5375-455C-9EA6-DF929625EA0E}">
        <p15:presenceInfo xmlns:p15="http://schemas.microsoft.com/office/powerpoint/2012/main" userId="S::rachel.blomker@dfw.wa.gov::817ef989-4f04-4ea5-8348-0b45625610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B54"/>
    <a:srgbClr val="2FC1DA"/>
    <a:srgbClr val="0F7BAA"/>
    <a:srgbClr val="FFD046"/>
    <a:srgbClr val="169B7E"/>
    <a:srgbClr val="4FBEB7"/>
    <a:srgbClr val="579FD1"/>
    <a:srgbClr val="3AB54A"/>
    <a:srgbClr val="FFFFFF"/>
    <a:srgbClr val="B8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4AB971-010F-41CB-96A7-D64DE06334AA}" v="12" dt="2020-11-05T22:33:29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t, Alison L (DFW)" userId="13cae9fd-d4dd-4661-bc65-ce0ebe796eb5" providerId="ADAL" clId="{624AB971-010F-41CB-96A7-D64DE06334AA}"/>
    <pc:docChg chg="modSld">
      <pc:chgData name="Hart, Alison L (DFW)" userId="13cae9fd-d4dd-4661-bc65-ce0ebe796eb5" providerId="ADAL" clId="{624AB971-010F-41CB-96A7-D64DE06334AA}" dt="2020-11-05T22:33:29.808" v="12" actId="20577"/>
      <pc:docMkLst>
        <pc:docMk/>
      </pc:docMkLst>
      <pc:sldChg chg="modSp">
        <pc:chgData name="Hart, Alison L (DFW)" userId="13cae9fd-d4dd-4661-bc65-ce0ebe796eb5" providerId="ADAL" clId="{624AB971-010F-41CB-96A7-D64DE06334AA}" dt="2020-11-05T22:24:38.902" v="0" actId="20577"/>
        <pc:sldMkLst>
          <pc:docMk/>
          <pc:sldMk cId="0" sldId="295"/>
        </pc:sldMkLst>
        <pc:spChg chg="mod">
          <ac:chgData name="Hart, Alison L (DFW)" userId="13cae9fd-d4dd-4661-bc65-ce0ebe796eb5" providerId="ADAL" clId="{624AB971-010F-41CB-96A7-D64DE06334AA}" dt="2020-11-05T22:24:38.902" v="0" actId="20577"/>
          <ac:spMkLst>
            <pc:docMk/>
            <pc:sldMk cId="0" sldId="295"/>
            <ac:spMk id="4" creationId="{00000000-0000-0000-0000-000000000000}"/>
          </ac:spMkLst>
        </pc:spChg>
      </pc:sldChg>
      <pc:sldChg chg="modSp">
        <pc:chgData name="Hart, Alison L (DFW)" userId="13cae9fd-d4dd-4661-bc65-ce0ebe796eb5" providerId="ADAL" clId="{624AB971-010F-41CB-96A7-D64DE06334AA}" dt="2020-11-05T22:33:29.808" v="12" actId="20577"/>
        <pc:sldMkLst>
          <pc:docMk/>
          <pc:sldMk cId="0" sldId="326"/>
        </pc:sldMkLst>
        <pc:spChg chg="mod">
          <ac:chgData name="Hart, Alison L (DFW)" userId="13cae9fd-d4dd-4661-bc65-ce0ebe796eb5" providerId="ADAL" clId="{624AB971-010F-41CB-96A7-D64DE06334AA}" dt="2020-11-05T22:33:29.808" v="12" actId="20577"/>
          <ac:spMkLst>
            <pc:docMk/>
            <pc:sldMk cId="0" sldId="326"/>
            <ac:spMk id="15" creationId="{00000000-0000-0000-0000-000000000000}"/>
          </ac:spMkLst>
        </pc:spChg>
      </pc:sldChg>
      <pc:sldChg chg="modSp">
        <pc:chgData name="Hart, Alison L (DFW)" userId="13cae9fd-d4dd-4661-bc65-ce0ebe796eb5" providerId="ADAL" clId="{624AB971-010F-41CB-96A7-D64DE06334AA}" dt="2020-11-05T22:25:03.111" v="1" actId="114"/>
        <pc:sldMkLst>
          <pc:docMk/>
          <pc:sldMk cId="1224251317" sldId="332"/>
        </pc:sldMkLst>
        <pc:spChg chg="mod">
          <ac:chgData name="Hart, Alison L (DFW)" userId="13cae9fd-d4dd-4661-bc65-ce0ebe796eb5" providerId="ADAL" clId="{624AB971-010F-41CB-96A7-D64DE06334AA}" dt="2020-11-05T22:25:03.111" v="1" actId="114"/>
          <ac:spMkLst>
            <pc:docMk/>
            <pc:sldMk cId="1224251317" sldId="332"/>
            <ac:spMk id="4" creationId="{00000000-0000-0000-0000-000000000000}"/>
          </ac:spMkLst>
        </pc:spChg>
      </pc:sldChg>
      <pc:sldChg chg="modSp modAnim">
        <pc:chgData name="Hart, Alison L (DFW)" userId="13cae9fd-d4dd-4661-bc65-ce0ebe796eb5" providerId="ADAL" clId="{624AB971-010F-41CB-96A7-D64DE06334AA}" dt="2020-11-05T22:30:39.352" v="6" actId="20577"/>
        <pc:sldMkLst>
          <pc:docMk/>
          <pc:sldMk cId="3919152137" sldId="344"/>
        </pc:sldMkLst>
        <pc:spChg chg="mod">
          <ac:chgData name="Hart, Alison L (DFW)" userId="13cae9fd-d4dd-4661-bc65-ce0ebe796eb5" providerId="ADAL" clId="{624AB971-010F-41CB-96A7-D64DE06334AA}" dt="2020-11-05T22:30:23.037" v="4" actId="20577"/>
          <ac:spMkLst>
            <pc:docMk/>
            <pc:sldMk cId="3919152137" sldId="344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Bullet One:</a:t>
            </a:r>
          </a:p>
          <a:p>
            <a:r>
              <a:rPr lang="en-US"/>
              <a:t>Ask students to define mammal </a:t>
            </a:r>
          </a:p>
          <a:p>
            <a:r>
              <a:rPr lang="en-US"/>
              <a:t>Mammals are: animals with a backbone,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receive milk from mothers with mammary glands, special ear bone, and have hair (except for some marine mammals –where it has disappeared except in the fetal stage).</a:t>
            </a: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follow up with asking students to give examples of mammals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Bullet Two: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Other examples of mammals with even toed hooves: </a:t>
            </a:r>
            <a:r>
              <a:rPr lang="en-US" sz="1200"/>
              <a:t>including pigs, hippopotamuses, antelopes, deer, giraffes, camels, llamas, alpacas, sheep, goats, and cattle.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Have students give examples of ungulates that are considered sources of food and  have economic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Ruminant is a vocabulary word and it will be defined in the next slide.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7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30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30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92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Often called “pronghorn antelope” or just “antelope”, but these are not a true antelope, which is found in Africa and southeast Asia. </a:t>
            </a:r>
          </a:p>
          <a:p>
            <a:r>
              <a:rPr lang="en-US"/>
              <a:t>The use of the term “antelope” seems to have originated when the first written description of the animal was made during the 1804–1806 Lewis and Clark Expedition.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97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1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Interesting fact about the pronghorn: It is the only member of it’s family, </a:t>
            </a:r>
            <a:r>
              <a:rPr lang="en-US" err="1"/>
              <a:t>Antilocapridae</a:t>
            </a:r>
            <a:r>
              <a:rPr lang="en-US"/>
              <a:t>, and it’s closest living relative is the giraffe.</a:t>
            </a:r>
          </a:p>
          <a:p>
            <a:r>
              <a:rPr lang="en-US"/>
              <a:t>Pronghorn differ from bovids in two ways: their horns are branched and the keratinous sheath are shed every year.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46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Ask students to identify if each animal is a </a:t>
            </a:r>
            <a:r>
              <a:rPr lang="en-US" err="1"/>
              <a:t>Cervid</a:t>
            </a:r>
            <a:r>
              <a:rPr lang="en-US"/>
              <a:t> (with horns that fall off and regrow) or Bovid (that are permanent and continue to grow for lifetime)</a:t>
            </a:r>
          </a:p>
          <a:p>
            <a:r>
              <a:rPr lang="en-US" err="1"/>
              <a:t>Cervids</a:t>
            </a:r>
            <a:r>
              <a:rPr lang="en-US"/>
              <a:t>: moose, elk, and deer</a:t>
            </a:r>
          </a:p>
          <a:p>
            <a:r>
              <a:rPr lang="en-US"/>
              <a:t>Bovids: mountain goat and bighorn sheep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3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A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8557A"/>
                </a:solidFill>
              </a:defRPr>
            </a:lvl1pPr>
          </a:lstStyle>
          <a:p>
            <a:fld id="{82765077-33CD-41D0-80AC-47D3807B673C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11" y="5485865"/>
            <a:ext cx="1620377" cy="10901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429000"/>
            <a:ext cx="9144000" cy="76200"/>
          </a:xfrm>
          <a:prstGeom prst="rect">
            <a:avLst/>
          </a:prstGeom>
          <a:solidFill>
            <a:srgbClr val="92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67B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A5E-8619-44AD-8680-5D858FB0E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3175"/>
            <a:ext cx="1303111" cy="1619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8" y="4406900"/>
            <a:ext cx="8221362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38" y="2906713"/>
            <a:ext cx="8221362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D922B-BF29-4915-98DA-916F1ADF4C66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44910" y="274638"/>
            <a:ext cx="8241890" cy="868362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44910" y="1582257"/>
            <a:ext cx="8241890" cy="46470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3"/>
          <p:cNvSpPr>
            <a:spLocks noGrp="1"/>
          </p:cNvSpPr>
          <p:nvPr userDrawn="1">
            <p:ph type="ftr" sz="quarter" idx="4294967295"/>
          </p:nvPr>
        </p:nvSpPr>
        <p:spPr>
          <a:xfrm>
            <a:off x="898712" y="6508791"/>
            <a:ext cx="2895600" cy="27105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25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538476"/>
            <a:ext cx="2133600" cy="2433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FD19E62-BC16-499C-BCF6-4003BBF36118}" type="datetime1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6510746"/>
            <a:ext cx="2895600" cy="27105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6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434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82296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00584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151A-E2C5-4ED2-9BAB-00060720D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4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BE2-5F6F-4D5C-8A50-5303070F8DA4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0" y="6452574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9B539B5-AD2A-4CAB-A137-2BA90BE6C7D9}" type="datetime1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507501"/>
            <a:ext cx="2895600" cy="2742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en-US"/>
              <a:t>Department of Fish and Wildlife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422-9406-4CD4-B40A-16DCF7B2BFBB}" type="datetime1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8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470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666E-D208-4C7F-B43B-32840E55BEDD}" type="datetime1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1" r:id="rId7"/>
    <p:sldLayoutId id="2147483654" r:id="rId8"/>
    <p:sldLayoutId id="2147483655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200" b="0" kern="1200">
          <a:solidFill>
            <a:srgbClr val="0070C0"/>
          </a:solidFill>
          <a:latin typeface="Rockwell" panose="02060603020205020403" pitchFamily="18" charset="0"/>
          <a:ea typeface="Roboto Slab" pitchFamily="2" charset="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365760" indent="-18288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54864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73152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914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video/head-banging-bighorn-sheep-rockies-0zeumh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YellowstoneNPS/status/1299442656620154881?s=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5810"/>
            <a:ext cx="88392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300" kern="1200" cap="none">
                <a:ea typeface="+mj-ea"/>
              </a:rPr>
              <a:t>Ungulates </a:t>
            </a:r>
            <a:r>
              <a:rPr lang="en-US" sz="4300" cap="none">
                <a:ea typeface="+mj-ea"/>
              </a:rPr>
              <a:t>in W</a:t>
            </a:r>
            <a:r>
              <a:rPr lang="en-US" sz="4300" kern="1200" cap="none">
                <a:ea typeface="+mj-ea"/>
              </a:rPr>
              <a:t>ashington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EDC0E-D0F4-4262-A0DD-C0D101334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 r="5" b="9126"/>
          <a:stretch/>
        </p:blipFill>
        <p:spPr>
          <a:xfrm>
            <a:off x="2736990" y="3"/>
            <a:ext cx="3457020" cy="2130473"/>
          </a:xfrm>
          <a:custGeom>
            <a:avLst/>
            <a:gdLst/>
            <a:ahLst/>
            <a:cxnLst/>
            <a:rect l="l" t="t" r="r" b="b"/>
            <a:pathLst>
              <a:path w="4609359" h="2130473">
                <a:moveTo>
                  <a:pt x="986689" y="0"/>
                </a:moveTo>
                <a:lnTo>
                  <a:pt x="4609359" y="0"/>
                </a:lnTo>
                <a:lnTo>
                  <a:pt x="3622670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B50487-BB92-48A7-9B27-C06A0EABC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" r="2" b="2699"/>
          <a:stretch/>
        </p:blipFill>
        <p:spPr>
          <a:xfrm>
            <a:off x="20" y="-6954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48E0D0-065F-473B-BD9B-335C18134D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r="2" b="2"/>
          <a:stretch/>
        </p:blipFill>
        <p:spPr>
          <a:xfrm>
            <a:off x="5573505" y="1"/>
            <a:ext cx="3570495" cy="2130473"/>
          </a:xfrm>
          <a:custGeom>
            <a:avLst/>
            <a:gdLst/>
            <a:ahLst/>
            <a:cxnLst/>
            <a:rect l="l" t="t" r="r" b="b"/>
            <a:pathLst>
              <a:path w="4760659" h="2130473">
                <a:moveTo>
                  <a:pt x="986689" y="0"/>
                </a:moveTo>
                <a:lnTo>
                  <a:pt x="4760659" y="0"/>
                </a:lnTo>
                <a:lnTo>
                  <a:pt x="4760659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2B78E0-9B64-42CF-B025-CAD178560D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933"/>
          <a:stretch/>
        </p:blipFill>
        <p:spPr>
          <a:xfrm>
            <a:off x="5787645" y="4683319"/>
            <a:ext cx="3356355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AC8FEE-A0ED-4219-B02A-8945627314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" r="2" b="12612"/>
          <a:stretch/>
        </p:blipFill>
        <p:spPr>
          <a:xfrm>
            <a:off x="3029802" y="4682838"/>
            <a:ext cx="3392730" cy="2175160"/>
          </a:xfrm>
          <a:custGeom>
            <a:avLst/>
            <a:gdLst/>
            <a:ahLst/>
            <a:cxnLst/>
            <a:rect l="l" t="t" r="r" b="b"/>
            <a:pathLst>
              <a:path w="4523640" h="2175160">
                <a:moveTo>
                  <a:pt x="0" y="0"/>
                </a:moveTo>
                <a:lnTo>
                  <a:pt x="4523640" y="0"/>
                </a:lnTo>
                <a:lnTo>
                  <a:pt x="3516256" y="2175160"/>
                </a:lnTo>
                <a:lnTo>
                  <a:pt x="0" y="2175160"/>
                </a:lnTo>
                <a:lnTo>
                  <a:pt x="0" y="2174920"/>
                </a:lnTo>
                <a:lnTo>
                  <a:pt x="14159" y="2174920"/>
                </a:lnTo>
                <a:lnTo>
                  <a:pt x="1021100" y="718"/>
                </a:lnTo>
                <a:lnTo>
                  <a:pt x="0" y="718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102D9F-0D89-42D8-8924-F40FF65877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4" b="96"/>
          <a:stretch/>
        </p:blipFill>
        <p:spPr>
          <a:xfrm>
            <a:off x="-1" y="4689793"/>
            <a:ext cx="3681617" cy="2175160"/>
          </a:xfrm>
          <a:custGeom>
            <a:avLst/>
            <a:gdLst/>
            <a:ahLst/>
            <a:cxnLst/>
            <a:rect l="l" t="t" r="r" b="b"/>
            <a:pathLst>
              <a:path w="4908824" h="2175160">
                <a:moveTo>
                  <a:pt x="0" y="0"/>
                </a:moveTo>
                <a:lnTo>
                  <a:pt x="4908824" y="0"/>
                </a:lnTo>
                <a:lnTo>
                  <a:pt x="3901440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8" name="Picture 9" descr="389 (1).png">
            <a:extLst>
              <a:ext uri="{FF2B5EF4-FFF2-40B4-BE49-F238E27FC236}">
                <a16:creationId xmlns:a16="http://schemas.microsoft.com/office/drawing/2014/main" id="{A767EE3D-2486-4447-89CD-604BE7E12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5382" y="2626479"/>
            <a:ext cx="1992203" cy="13492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213" y="1043827"/>
            <a:ext cx="2665545" cy="558557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300" b="1" dirty="0">
                <a:latin typeface="Ebrima"/>
                <a:ea typeface="Ebrima"/>
                <a:cs typeface="Ebrima"/>
              </a:rPr>
              <a:t>Four Species of Deer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brima"/>
                <a:ea typeface="Ebrima"/>
                <a:cs typeface="Ebrima"/>
              </a:rPr>
              <a:t>Black-tailed deer</a:t>
            </a:r>
            <a:r>
              <a:rPr lang="en-US" sz="1400" dirty="0">
                <a:latin typeface="Ebrima"/>
                <a:ea typeface="Ebrima"/>
                <a:cs typeface="Ebrima"/>
              </a:rPr>
              <a:t> </a:t>
            </a:r>
            <a:r>
              <a:rPr lang="en-US" sz="1400" i="1" dirty="0">
                <a:latin typeface="Ebrima"/>
                <a:ea typeface="Ebrima"/>
                <a:cs typeface="Ebrima"/>
              </a:rPr>
              <a:t>Odocoileus hemionus </a:t>
            </a:r>
            <a:r>
              <a:rPr lang="en-US" sz="1400" i="1" err="1">
                <a:latin typeface="Ebrima"/>
                <a:ea typeface="Ebrima"/>
                <a:cs typeface="Ebrima"/>
              </a:rPr>
              <a:t>columbianus</a:t>
            </a:r>
            <a:endParaRPr lang="en-US" sz="1400" i="1">
              <a:latin typeface="Ebrima"/>
              <a:ea typeface="Ebrima"/>
              <a:cs typeface="Ebrima"/>
            </a:endParaRPr>
          </a:p>
          <a:p>
            <a:pPr marL="65151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Ebrima"/>
                <a:ea typeface="Ebrima"/>
                <a:cs typeface="Ebrima"/>
              </a:rPr>
              <a:t>Most common species in Washington</a:t>
            </a:r>
          </a:p>
          <a:p>
            <a:pPr marL="65151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brima"/>
                <a:ea typeface="Ebrima"/>
                <a:cs typeface="Ebrima"/>
              </a:rPr>
              <a:t>White-tailed deer</a:t>
            </a:r>
            <a:r>
              <a:rPr lang="en-US" sz="1400" dirty="0">
                <a:latin typeface="Ebrima"/>
                <a:ea typeface="Ebrima"/>
                <a:cs typeface="Ebrima"/>
              </a:rPr>
              <a:t> </a:t>
            </a:r>
            <a:r>
              <a:rPr lang="en-US" sz="1400" i="1" dirty="0">
                <a:latin typeface="Ebrima"/>
                <a:ea typeface="Ebrima"/>
                <a:cs typeface="Ebrima"/>
              </a:rPr>
              <a:t>Odocoileus virginianus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i="1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brima"/>
                <a:ea typeface="Ebrima"/>
                <a:cs typeface="Ebrima"/>
              </a:rPr>
              <a:t>Rocky Mountain mule deer</a:t>
            </a:r>
            <a:r>
              <a:rPr lang="en-US" sz="1400" dirty="0">
                <a:latin typeface="Ebrima"/>
                <a:ea typeface="Ebrima"/>
                <a:cs typeface="Ebrima"/>
              </a:rPr>
              <a:t> </a:t>
            </a:r>
            <a:r>
              <a:rPr lang="en-US" sz="1400" i="1" dirty="0">
                <a:latin typeface="Ebrima"/>
                <a:ea typeface="Ebrima"/>
                <a:cs typeface="Ebrima"/>
              </a:rPr>
              <a:t>Odocoileus hemionus </a:t>
            </a:r>
            <a:r>
              <a:rPr lang="en-US" sz="1400" i="1" dirty="0" err="1">
                <a:latin typeface="Ebrima"/>
                <a:ea typeface="Ebrima"/>
                <a:cs typeface="Ebrima"/>
              </a:rPr>
              <a:t>hemionus</a:t>
            </a:r>
            <a:endParaRPr lang="en-US" sz="1400" i="1" dirty="0">
              <a:latin typeface="Ebrima"/>
              <a:ea typeface="Ebrima"/>
              <a:cs typeface="Ebrima"/>
            </a:endParaRPr>
          </a:p>
          <a:p>
            <a:pPr marL="65151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Ebrima"/>
                <a:ea typeface="Ebrima"/>
                <a:cs typeface="Ebrima"/>
              </a:rPr>
              <a:t>Largest deer in Washington</a:t>
            </a:r>
          </a:p>
          <a:p>
            <a:pPr marL="65151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Ebrima"/>
                <a:ea typeface="Ebrima"/>
                <a:cs typeface="Ebrima"/>
              </a:rPr>
              <a:t>Columbian white-tailed deer </a:t>
            </a:r>
            <a:r>
              <a:rPr lang="en-US" sz="1400" i="1" dirty="0">
                <a:latin typeface="Ebrima"/>
                <a:ea typeface="Ebrima"/>
                <a:cs typeface="Ebrima"/>
              </a:rPr>
              <a:t>Odocoileus virginianus </a:t>
            </a:r>
            <a:r>
              <a:rPr lang="en-US" sz="1400" i="1" dirty="0" err="1">
                <a:latin typeface="Ebrima"/>
                <a:ea typeface="Ebrima"/>
                <a:cs typeface="Ebrima"/>
              </a:rPr>
              <a:t>leucurus</a:t>
            </a:r>
            <a:endParaRPr lang="en-US" sz="1400" i="1" dirty="0">
              <a:latin typeface="Ebrima"/>
              <a:ea typeface="Ebrima"/>
              <a:cs typeface="Ebrima"/>
            </a:endParaRPr>
          </a:p>
          <a:p>
            <a:pPr marL="65151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Ebrima"/>
                <a:ea typeface="Ebrima"/>
                <a:cs typeface="Ebrima"/>
              </a:rPr>
              <a:t>Federally listed as an endangered species in Washington and Oregon in 1967. </a:t>
            </a:r>
            <a:endParaRPr lang="en-US" sz="1400" dirty="0"/>
          </a:p>
          <a:p>
            <a:pPr marL="651510" lvl="1" indent="-285750">
              <a:buFont typeface="Arial" panose="020B0604020202020204" pitchFamily="34" charset="0"/>
              <a:buChar char="•"/>
            </a:pPr>
            <a:endParaRPr lang="en-US" sz="1600" i="1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3E66670-7B7B-4C96-A991-8A0481D96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8" t="14803" r="33722" b="-2961"/>
          <a:stretch/>
        </p:blipFill>
        <p:spPr>
          <a:xfrm>
            <a:off x="6300990" y="3516919"/>
            <a:ext cx="2660209" cy="231367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876728C-5D7D-4F15-A872-8169DC7F7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5" b="385"/>
          <a:stretch/>
        </p:blipFill>
        <p:spPr>
          <a:xfrm>
            <a:off x="3256848" y="3515737"/>
            <a:ext cx="2856738" cy="223206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C4A05DE-7EA7-42AC-BDA3-37F56FE5FF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0" r="317" b="429"/>
          <a:stretch/>
        </p:blipFill>
        <p:spPr>
          <a:xfrm>
            <a:off x="6362358" y="1249487"/>
            <a:ext cx="2604014" cy="1996192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7438E82-17B5-4C87-A30B-F2EAE850D1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2" t="29828" r="34851" b="25813"/>
          <a:stretch/>
        </p:blipFill>
        <p:spPr>
          <a:xfrm>
            <a:off x="3255865" y="1248008"/>
            <a:ext cx="2828390" cy="2004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687B36-E8D0-4212-A6F5-CD8F0D482EF7}"/>
              </a:ext>
            </a:extLst>
          </p:cNvPr>
          <p:cNvSpPr txBox="1"/>
          <p:nvPr/>
        </p:nvSpPr>
        <p:spPr>
          <a:xfrm>
            <a:off x="3226279" y="296748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Black-tailed deer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337E8-B5D2-4279-8192-F362AC274008}"/>
              </a:ext>
            </a:extLst>
          </p:cNvPr>
          <p:cNvSpPr txBox="1"/>
          <p:nvPr/>
        </p:nvSpPr>
        <p:spPr>
          <a:xfrm>
            <a:off x="3260785" y="546914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Ebrima"/>
              </a:rPr>
              <a:t>Rocky Mountain mule deer</a:t>
            </a:r>
            <a:endParaRPr lang="en-US" sz="120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965DCF-ACD4-483C-AD67-58983F49ED9B}"/>
              </a:ext>
            </a:extLst>
          </p:cNvPr>
          <p:cNvSpPr txBox="1"/>
          <p:nvPr/>
        </p:nvSpPr>
        <p:spPr>
          <a:xfrm>
            <a:off x="6366294" y="5469147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Ebrima"/>
              </a:rPr>
              <a:t>Columbian </a:t>
            </a:r>
            <a:r>
              <a:rPr lang="en-US" sz="1200" dirty="0">
                <a:solidFill>
                  <a:srgbClr val="FFFFFF"/>
                </a:solidFill>
                <a:latin typeface="Ebrima"/>
                <a:ea typeface="Ebrima"/>
                <a:cs typeface="Ebrima"/>
              </a:rPr>
              <a:t>white-tailed deer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4A4F8-C54C-401D-AF5E-433DB659B28D}"/>
              </a:ext>
            </a:extLst>
          </p:cNvPr>
          <p:cNvSpPr txBox="1"/>
          <p:nvPr/>
        </p:nvSpPr>
        <p:spPr>
          <a:xfrm>
            <a:off x="7487728" y="125083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Ebrima"/>
              </a:rPr>
              <a:t> </a:t>
            </a:r>
            <a:r>
              <a:rPr lang="en-US" sz="1200" dirty="0">
                <a:solidFill>
                  <a:srgbClr val="FFFFFF"/>
                </a:solidFill>
                <a:latin typeface="Ebrima"/>
                <a:ea typeface="Ebrima"/>
                <a:cs typeface="Ebrima"/>
              </a:rPr>
              <a:t>White-tailed deer</a:t>
            </a:r>
          </a:p>
        </p:txBody>
      </p:sp>
    </p:spTree>
    <p:extLst>
      <p:ext uri="{BB962C8B-B14F-4D97-AF65-F5344CB8AC3E}">
        <p14:creationId xmlns:p14="http://schemas.microsoft.com/office/powerpoint/2010/main" val="4177123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19E3A-A389-4DF7-8832-7703F47CE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3"/>
          <a:stretch/>
        </p:blipFill>
        <p:spPr>
          <a:xfrm>
            <a:off x="7165896" y="6881"/>
            <a:ext cx="1530429" cy="1719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156FA-060B-4845-872B-663701D5D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3" y="1948815"/>
            <a:ext cx="3939698" cy="296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71955" y="1517119"/>
            <a:ext cx="4618524" cy="533400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3600" b="1">
                <a:latin typeface="Ebrima"/>
                <a:ea typeface="Ebrima"/>
                <a:cs typeface="Ebrima"/>
              </a:rPr>
              <a:t>General Deer Info</a:t>
            </a:r>
            <a:endParaRPr lang="en-US" sz="3100" b="1">
              <a:latin typeface="Ebrima"/>
              <a:ea typeface="Ebrima"/>
              <a:cs typeface="Ebri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latin typeface="Ebrima"/>
                <a:ea typeface="Ebrima"/>
                <a:cs typeface="Ebrima"/>
              </a:rPr>
              <a:t>Bucks (males) weigh up to 250 pounds.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latin typeface="Ebrima"/>
              <a:ea typeface="Ebrima"/>
              <a:cs typeface="Ebri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latin typeface="Ebrima"/>
                <a:ea typeface="Ebrima"/>
                <a:cs typeface="Ebrima"/>
              </a:rPr>
              <a:t>Does (females) weigh up to 170 pounds.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latin typeface="Ebrima"/>
              <a:ea typeface="Ebrima"/>
              <a:cs typeface="Ebri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latin typeface="Ebrima"/>
                <a:ea typeface="Ebrima"/>
                <a:cs typeface="Ebrima"/>
              </a:rPr>
              <a:t>Antlers have a main beam that forks.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latin typeface="Ebrima"/>
              <a:ea typeface="Ebrima"/>
              <a:cs typeface="Ebri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latin typeface="Ebrima"/>
                <a:ea typeface="Ebrima"/>
                <a:cs typeface="Ebrima"/>
              </a:rPr>
              <a:t>Deer eat a wide variety of plants, but their main food item is browse -the growing tips of trees and shrubs.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600">
              <a:latin typeface="Ebrima"/>
              <a:ea typeface="Ebrima"/>
              <a:cs typeface="Ebri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latin typeface="Ebrima"/>
                <a:ea typeface="Ebrima"/>
                <a:cs typeface="Ebrima"/>
              </a:rPr>
              <a:t>In late winter and early spring, deer eat grass, clover, and other herbaceous plants.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  <a:p>
            <a:r>
              <a:rPr lang="en-US" sz="2000">
                <a:latin typeface="Ebrima"/>
                <a:ea typeface="Ebrima"/>
                <a:cs typeface="Ebrima"/>
              </a:rPr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156FA-060B-4845-872B-663701D5D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14250"/>
            <a:ext cx="3695220" cy="2770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740023"/>
            <a:ext cx="4800600" cy="458457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Ebrima"/>
                <a:ea typeface="Ebrima"/>
                <a:cs typeface="Ebrima"/>
              </a:rPr>
              <a:t>Rams (males) weigh over 250 pounds, with the horns alone weighing 30 pounds. </a:t>
            </a:r>
          </a:p>
          <a:p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Ebrima"/>
                <a:ea typeface="Ebrima"/>
                <a:cs typeface="Ebrima"/>
              </a:rPr>
              <a:t>Rams have large brown horns that curl back over their ears and spiral up past their cheeks.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Ebrima"/>
                <a:ea typeface="Ebrima"/>
                <a:cs typeface="Ebrima"/>
              </a:rPr>
              <a:t>Rams have double-layered skulls for protection.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Ebrima"/>
                <a:ea typeface="Ebrima"/>
                <a:cs typeface="Ebrima"/>
              </a:rPr>
              <a:t>Horn size can be a symbol of dominance among rams.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Ebrima"/>
                <a:ea typeface="Ebrima"/>
                <a:cs typeface="Ebrima"/>
              </a:rPr>
              <a:t>Ewes (females) are smaller than rams and their horns average 9-12 inches with a slight curve backwards.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Ebrima"/>
                <a:ea typeface="Ebrima"/>
                <a:cs typeface="Ebrima"/>
              </a:rPr>
              <a:t>Bovids (horns).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8CB657-A15F-4C1B-8F2A-1BB3EADDA8CD}"/>
              </a:ext>
            </a:extLst>
          </p:cNvPr>
          <p:cNvSpPr txBox="1"/>
          <p:nvPr/>
        </p:nvSpPr>
        <p:spPr>
          <a:xfrm>
            <a:off x="3923820" y="1160197"/>
            <a:ext cx="533547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Bighorn Sheep </a:t>
            </a:r>
            <a:r>
              <a:rPr lang="en-US" sz="2500" b="1" i="1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</a:t>
            </a:r>
            <a:r>
              <a:rPr lang="en-US" sz="2500" b="1" i="1" err="1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Ovis</a:t>
            </a:r>
            <a:r>
              <a:rPr lang="en-US" sz="2500" b="1" i="1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canadensis)</a:t>
            </a:r>
            <a:endParaRPr lang="en-US" sz="2500" b="1">
              <a:solidFill>
                <a:schemeClr val="tx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156FA-060B-4845-872B-663701D5D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1"/>
          <a:stretch/>
        </p:blipFill>
        <p:spPr>
          <a:xfrm>
            <a:off x="389965" y="1470212"/>
            <a:ext cx="3593717" cy="3973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4552" y="2190566"/>
            <a:ext cx="4800600" cy="36775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Ebrima"/>
                <a:ea typeface="Ebrima"/>
                <a:cs typeface="Ebrima"/>
              </a:rPr>
              <a:t>An ewe’s average lifespan is 10-14 years.</a:t>
            </a:r>
          </a:p>
          <a:p>
            <a:endParaRPr lang="en-US" sz="170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Ebrima"/>
                <a:ea typeface="Ebrima"/>
                <a:cs typeface="Ebrima"/>
              </a:rPr>
              <a:t>Rams typically live 9-12 years. </a:t>
            </a:r>
          </a:p>
          <a:p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Ebrima"/>
                <a:ea typeface="Ebrima"/>
                <a:cs typeface="Ebrima"/>
              </a:rPr>
              <a:t>Bighorns less than one year of age are referred to as lambs.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Ebrima"/>
                <a:ea typeface="Ebrima"/>
                <a:cs typeface="Ebrima"/>
              </a:rPr>
              <a:t>Largest wild sheep in North America.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>
                <a:latin typeface="Ebrima"/>
                <a:ea typeface="Ebrima"/>
                <a:cs typeface="Ebrima"/>
              </a:rPr>
              <a:t>Specialized split hooves help with balance and rough hoof bottoms, allowing them to move easily across rugged terrain.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8FA9E-B007-4422-87B0-FECACE32EC05}"/>
              </a:ext>
            </a:extLst>
          </p:cNvPr>
          <p:cNvSpPr txBox="1"/>
          <p:nvPr/>
        </p:nvSpPr>
        <p:spPr>
          <a:xfrm>
            <a:off x="4174552" y="1185169"/>
            <a:ext cx="53354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Bighorn Sheep </a:t>
            </a:r>
          </a:p>
          <a:p>
            <a:r>
              <a:rPr lang="en-US" sz="2500" b="1" i="1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(</a:t>
            </a:r>
            <a:r>
              <a:rPr lang="en-US" sz="2500" b="1" i="1" err="1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Ovis</a:t>
            </a:r>
            <a:r>
              <a:rPr lang="en-US" sz="2500" b="1" i="1">
                <a:solidFill>
                  <a:schemeClr val="tx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canadensis)</a:t>
            </a:r>
            <a:endParaRPr lang="en-US" sz="2500" b="1">
              <a:solidFill>
                <a:schemeClr val="tx2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1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156FA-060B-4845-872B-663701D5D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92222"/>
            <a:ext cx="3794760" cy="213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143000"/>
            <a:ext cx="4800600" cy="518159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b="1" dirty="0">
                <a:latin typeface="Ebrima"/>
                <a:ea typeface="Ebrima"/>
                <a:cs typeface="Ebrima"/>
              </a:rPr>
              <a:t>Mountain goat </a:t>
            </a:r>
            <a:endParaRPr lang="en-US" b="1" dirty="0"/>
          </a:p>
          <a:p>
            <a:r>
              <a:rPr lang="en-US" b="1" i="1" dirty="0">
                <a:latin typeface="Ebrima"/>
                <a:ea typeface="Ebrima"/>
                <a:cs typeface="Ebrima"/>
              </a:rPr>
              <a:t>(</a:t>
            </a:r>
            <a:r>
              <a:rPr lang="en-US" b="1" i="1" dirty="0" err="1">
                <a:latin typeface="Ebrima"/>
                <a:ea typeface="Ebrima"/>
                <a:cs typeface="Ebrima"/>
              </a:rPr>
              <a:t>Oreamnos</a:t>
            </a:r>
            <a:r>
              <a:rPr lang="en-US" b="1" i="1" dirty="0">
                <a:latin typeface="Ebrima"/>
                <a:ea typeface="Ebrima"/>
                <a:cs typeface="Ebrima"/>
              </a:rPr>
              <a:t> </a:t>
            </a:r>
            <a:r>
              <a:rPr lang="en-US" b="1" i="1" dirty="0" err="1">
                <a:latin typeface="Ebrima"/>
                <a:ea typeface="Ebrima"/>
                <a:cs typeface="Ebrima"/>
              </a:rPr>
              <a:t>americanus</a:t>
            </a:r>
            <a:r>
              <a:rPr lang="en-US" b="1" i="1" dirty="0">
                <a:latin typeface="Ebrima"/>
                <a:ea typeface="Ebrima"/>
                <a:cs typeface="Ebrima"/>
              </a:rPr>
              <a:t>)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Ebrima"/>
                <a:ea typeface="Ebrima"/>
                <a:cs typeface="Ebrima"/>
              </a:rPr>
              <a:t>Male and female mountain goats look very similar, but males are larger.</a:t>
            </a:r>
          </a:p>
          <a:p>
            <a:endParaRPr lang="en-US" sz="22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Ebrima"/>
                <a:ea typeface="Ebrima"/>
                <a:cs typeface="Ebrima"/>
              </a:rPr>
              <a:t>At birth, kids (juveniles) weigh 5-7 pounds. </a:t>
            </a:r>
            <a:endParaRPr lang="en-US" sz="2200" dirty="0"/>
          </a:p>
          <a:p>
            <a:endParaRPr lang="en-US" sz="22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Ebrima"/>
                <a:ea typeface="Ebrima"/>
                <a:cs typeface="Ebrima"/>
              </a:rPr>
              <a:t>Nannies (adult females) weigh 125-155 pounds.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Ebrima"/>
                <a:ea typeface="Ebrima"/>
                <a:cs typeface="Ebrima"/>
              </a:rPr>
              <a:t>Billies</a:t>
            </a:r>
            <a:r>
              <a:rPr lang="en-US" sz="2200" dirty="0">
                <a:latin typeface="Ebrima"/>
                <a:ea typeface="Ebrima"/>
                <a:cs typeface="Ebrima"/>
              </a:rPr>
              <a:t> (adult males) weigh 135-180 pounds.</a:t>
            </a:r>
          </a:p>
          <a:p>
            <a:endParaRPr lang="en-US" sz="22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Ebrima"/>
                <a:ea typeface="Ebrima"/>
                <a:cs typeface="Ebrima"/>
              </a:rPr>
              <a:t>The goat's age can be determined by counting annual growth rings, which are formed each winter.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Ebrima"/>
                <a:ea typeface="Ebrima"/>
                <a:cs typeface="Ebrima"/>
              </a:rPr>
              <a:t>The male's horns have a wider base and curve back in a greater, more uniform arc. The female's horns tend to curve more toward the tip. 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191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156FA-060B-4845-872B-663701D5D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9" y="2363649"/>
            <a:ext cx="3767605" cy="212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066800"/>
            <a:ext cx="4800600" cy="5181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>
                <a:latin typeface="Ebrima"/>
                <a:ea typeface="Ebrima"/>
                <a:cs typeface="Ebrima"/>
              </a:rPr>
              <a:t>Pronghorn </a:t>
            </a:r>
          </a:p>
          <a:p>
            <a:r>
              <a:rPr lang="en-US" sz="2200" b="1" i="1">
                <a:latin typeface="Ebrima"/>
                <a:ea typeface="Ebrima"/>
                <a:cs typeface="Ebrima"/>
              </a:rPr>
              <a:t>(Antilocapra americana)</a:t>
            </a:r>
            <a:endParaRPr lang="en-US" sz="2200" b="1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Pronghorns are rather small ungulates, and measure 2.5-3 feet at shoulder height.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Adults weigh between 77-154 pounds.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Males have black horns made of a keratin sheath over a permanent, boney core. Sharp tip and forward prong. The horn sheaths of males are shed and regrown each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Most females have horns that are shorter and straighter than males.</a:t>
            </a:r>
          </a:p>
        </p:txBody>
      </p:sp>
    </p:spTree>
    <p:extLst>
      <p:ext uri="{BB962C8B-B14F-4D97-AF65-F5344CB8AC3E}">
        <p14:creationId xmlns:p14="http://schemas.microsoft.com/office/powerpoint/2010/main" val="15349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156FA-060B-4845-872B-663701D5D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84292"/>
            <a:ext cx="3244390" cy="294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066800"/>
            <a:ext cx="4800600" cy="51815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>
                <a:latin typeface="Ebrima"/>
                <a:ea typeface="Ebrima"/>
                <a:cs typeface="Ebrima"/>
              </a:rPr>
              <a:t>Pronghorn </a:t>
            </a:r>
          </a:p>
          <a:p>
            <a:r>
              <a:rPr lang="en-US" sz="2200" b="1" i="1">
                <a:latin typeface="Ebrima"/>
                <a:ea typeface="Ebrima"/>
                <a:cs typeface="Ebrima"/>
              </a:rPr>
              <a:t>(</a:t>
            </a:r>
            <a:r>
              <a:rPr lang="en-US" sz="2200" b="1" i="1" err="1">
                <a:latin typeface="Ebrima"/>
                <a:ea typeface="Ebrima"/>
                <a:cs typeface="Ebrima"/>
              </a:rPr>
              <a:t>Antilocapra</a:t>
            </a:r>
            <a:r>
              <a:rPr lang="en-US" sz="2200" b="1" i="1">
                <a:latin typeface="Ebrima"/>
                <a:ea typeface="Ebrima"/>
                <a:cs typeface="Ebrima"/>
              </a:rPr>
              <a:t> </a:t>
            </a:r>
            <a:r>
              <a:rPr lang="en-US" sz="2200" b="1" i="1" err="1">
                <a:latin typeface="Ebrima"/>
                <a:ea typeface="Ebrima"/>
                <a:cs typeface="Ebrima"/>
              </a:rPr>
              <a:t>americana</a:t>
            </a:r>
            <a:r>
              <a:rPr lang="en-US" sz="2200" b="1" i="1">
                <a:latin typeface="Ebrima"/>
                <a:ea typeface="Ebrima"/>
                <a:cs typeface="Ebrima"/>
              </a:rPr>
              <a:t>)</a:t>
            </a:r>
            <a:endParaRPr lang="en-US" sz="2200" b="1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Pronghorn are found in the open grassland.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They are grazing animals that eat the shrubs, grasses, and forbs that grow on the plains.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They also use the open space of the prairie to evade predators.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Can run over 55 miles per hour.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Live 7-10 years. </a:t>
            </a:r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06679-5C69-4735-91BC-670651AB5BE2}"/>
              </a:ext>
            </a:extLst>
          </p:cNvPr>
          <p:cNvSpPr txBox="1"/>
          <p:nvPr/>
        </p:nvSpPr>
        <p:spPr>
          <a:xfrm>
            <a:off x="2460251" y="4810173"/>
            <a:ext cx="2743200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latin typeface="Ebrima"/>
                <a:ea typeface="Ebrima"/>
                <a:cs typeface="Ebrima"/>
              </a:rPr>
              <a:t>Photo courtesy of NPS</a:t>
            </a:r>
          </a:p>
        </p:txBody>
      </p:sp>
    </p:spTree>
    <p:extLst>
      <p:ext uri="{BB962C8B-B14F-4D97-AF65-F5344CB8AC3E}">
        <p14:creationId xmlns:p14="http://schemas.microsoft.com/office/powerpoint/2010/main" val="304397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Horns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515" y="1012591"/>
            <a:ext cx="4146508" cy="5257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Bovids (family Bovidae).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Continuously grow, they are never shed. 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Two-part structure. An interior portion of bone (an extension of the skull) is covered by an exterior sheath grown by specialized hair follicles (similar to human fingernails).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Horns are usually found on both males and females.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Horns are </a:t>
            </a:r>
            <a:r>
              <a:rPr lang="en-US" sz="1800">
                <a:latin typeface="Ebrima"/>
                <a:ea typeface="Ebrima"/>
                <a:cs typeface="Ebrima"/>
                <a:hlinkClick r:id="rId3"/>
              </a:rPr>
              <a:t>often used by males in fights</a:t>
            </a:r>
            <a:r>
              <a:rPr lang="en-US" sz="1800">
                <a:latin typeface="Ebrima"/>
                <a:ea typeface="Ebrima"/>
                <a:cs typeface="Ebrima"/>
              </a:rPr>
              <a:t> and displays during breeding.</a:t>
            </a:r>
            <a:endParaRPr lang="en-US" sz="1800"/>
          </a:p>
          <a:p>
            <a:pPr marL="0" indent="0">
              <a:buNone/>
            </a:pPr>
            <a:endParaRPr lang="en-US" sz="5100" b="1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DC034-F0D8-474C-AC48-ECBF527A3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93" y="417729"/>
            <a:ext cx="4191781" cy="2813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7A4ADD-7AD3-4720-8FDE-06C4932551AA}"/>
              </a:ext>
            </a:extLst>
          </p:cNvPr>
          <p:cNvSpPr txBox="1"/>
          <p:nvPr/>
        </p:nvSpPr>
        <p:spPr>
          <a:xfrm>
            <a:off x="6020314" y="2988331"/>
            <a:ext cx="34988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Photo courtesy of Museum of Natural and Cultural History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E96281-DC80-4320-ABE3-733D2ED8B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093" y="3429000"/>
            <a:ext cx="2702443" cy="2702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0D8C95-E90C-4654-BEB0-973444F700D3}"/>
              </a:ext>
            </a:extLst>
          </p:cNvPr>
          <p:cNvSpPr txBox="1"/>
          <p:nvPr/>
        </p:nvSpPr>
        <p:spPr>
          <a:xfrm>
            <a:off x="5485838" y="5937445"/>
            <a:ext cx="2865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Photo courtesy of coueswhitetail.com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3FAD86-9E00-4250-8BD7-876F559D3E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23" y="4387518"/>
            <a:ext cx="1925654" cy="1443789"/>
          </a:xfrm>
        </p:spPr>
      </p:pic>
    </p:spTree>
    <p:extLst>
      <p:ext uri="{BB962C8B-B14F-4D97-AF65-F5344CB8AC3E}">
        <p14:creationId xmlns:p14="http://schemas.microsoft.com/office/powerpoint/2010/main" val="36677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Antlers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6591" y="914094"/>
            <a:ext cx="4474346" cy="48554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Ebrima"/>
                <a:ea typeface="Ebrima"/>
                <a:cs typeface="Ebrima"/>
              </a:rPr>
              <a:t>Cervids (family Cervidae)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Ebrima"/>
                <a:ea typeface="Ebrima"/>
                <a:cs typeface="Ebrima"/>
              </a:rPr>
              <a:t>Regrow every year. </a:t>
            </a:r>
            <a:endParaRPr lang="en-US" sz="2000"/>
          </a:p>
          <a:p>
            <a:endParaRPr lang="en-US" sz="2000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Ebrima"/>
                <a:ea typeface="Ebrima"/>
                <a:cs typeface="Ebrima"/>
              </a:rPr>
              <a:t>Grow as an extension of the animal’s skull.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Ebrima"/>
                <a:ea typeface="Ebrima"/>
                <a:cs typeface="Ebrima"/>
              </a:rPr>
              <a:t>They are true bone, are a single structure.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Ebrima"/>
                <a:ea typeface="Ebrima"/>
                <a:cs typeface="Ebrima"/>
              </a:rPr>
              <a:t>Generally, are found only on males. </a:t>
            </a:r>
          </a:p>
          <a:p>
            <a:endParaRPr lang="en-US" sz="2000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>
                <a:latin typeface="Ebrima"/>
                <a:ea typeface="Ebrima"/>
                <a:cs typeface="Ebrima"/>
              </a:rPr>
              <a:t>Shed and regrown yearly.</a:t>
            </a:r>
          </a:p>
        </p:txBody>
      </p:sp>
      <p:pic>
        <p:nvPicPr>
          <p:cNvPr id="6" name="Picture 6" descr="IMG_3263.JPG">
            <a:extLst>
              <a:ext uri="{FF2B5EF4-FFF2-40B4-BE49-F238E27FC236}">
                <a16:creationId xmlns:a16="http://schemas.microsoft.com/office/drawing/2014/main" id="{0AAC3375-4010-4F3E-8A0C-AF44410BD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36" t="26836" r="11132" b="17514"/>
          <a:stretch/>
        </p:blipFill>
        <p:spPr>
          <a:xfrm>
            <a:off x="339065" y="1885566"/>
            <a:ext cx="4029708" cy="29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6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DBB80E-0C7B-4076-8D97-2C1A7836E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05" y="3210294"/>
            <a:ext cx="2343150" cy="312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9F3B2-E255-41B5-9D92-A55A1A8E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067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Pronghorn are blend of horns &amp; antlers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752F1-EC01-4186-85CE-3F6A9FD20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462" y="1310231"/>
            <a:ext cx="4038600" cy="4754563"/>
          </a:xfrm>
        </p:spPr>
        <p:txBody>
          <a:bodyPr>
            <a:normAutofit/>
          </a:bodyPr>
          <a:lstStyle/>
          <a:p>
            <a:r>
              <a:rPr lang="en-US"/>
              <a:t>The black sheath falls off and regrows every year, but there is a permanent horn underneath.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CC821D-0515-4A96-9003-C77347BA89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/>
          <a:stretch/>
        </p:blipFill>
        <p:spPr>
          <a:xfrm>
            <a:off x="4654140" y="1371600"/>
            <a:ext cx="4038600" cy="28752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4A2DB9-FFC8-4E02-ABB3-E612B4025CAD}"/>
              </a:ext>
            </a:extLst>
          </p:cNvPr>
          <p:cNvSpPr txBox="1"/>
          <p:nvPr/>
        </p:nvSpPr>
        <p:spPr>
          <a:xfrm>
            <a:off x="6390904" y="5029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Photo courtesy of NPS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8A3EA9-73D4-49D4-BAF0-A544AF7B88CD}"/>
              </a:ext>
            </a:extLst>
          </p:cNvPr>
          <p:cNvSpPr txBox="1"/>
          <p:nvPr/>
        </p:nvSpPr>
        <p:spPr>
          <a:xfrm>
            <a:off x="2795875" y="6127196"/>
            <a:ext cx="2514600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i="1">
                <a:latin typeface="Ebrima"/>
                <a:ea typeface="Ebrima"/>
                <a:cs typeface="Ebrima"/>
              </a:rPr>
              <a:t>Photo courtesy of Idaho Game &amp; Fish Dept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C231B0-FBE5-426B-95A8-FED95F2B88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53" y="4100059"/>
            <a:ext cx="2794701" cy="2173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3D79F1-D7B0-48AE-B9B8-809D97D757BD}"/>
              </a:ext>
            </a:extLst>
          </p:cNvPr>
          <p:cNvSpPr txBox="1"/>
          <p:nvPr/>
        </p:nvSpPr>
        <p:spPr>
          <a:xfrm>
            <a:off x="4952094" y="6045613"/>
            <a:ext cx="2794701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800" i="1">
                <a:solidFill>
                  <a:schemeClr val="bg1"/>
                </a:solidFill>
                <a:latin typeface="Ebrima"/>
                <a:ea typeface="Ebrima"/>
                <a:cs typeface="Ebrima"/>
              </a:rPr>
              <a:t>Photo courtesy of University of Oregon</a:t>
            </a:r>
          </a:p>
        </p:txBody>
      </p:sp>
    </p:spTree>
    <p:extLst>
      <p:ext uri="{BB962C8B-B14F-4D97-AF65-F5344CB8AC3E}">
        <p14:creationId xmlns:p14="http://schemas.microsoft.com/office/powerpoint/2010/main" val="917043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What is an ungulate?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219200" y="1219200"/>
            <a:ext cx="6248400" cy="4495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Ebrima"/>
                <a:ea typeface="Ebrima"/>
                <a:cs typeface="Ebrima"/>
              </a:rPr>
              <a:t>A mammal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Ebrima"/>
                <a:ea typeface="Ebrima"/>
                <a:cs typeface="Ebrima"/>
              </a:rPr>
              <a:t>With hooves</a:t>
            </a:r>
          </a:p>
          <a:p>
            <a:pPr marL="1097280" lvl="2" indent="-457200"/>
            <a:r>
              <a:rPr lang="en-US" sz="2000">
                <a:latin typeface="Ebrima"/>
                <a:ea typeface="Ebrima"/>
                <a:cs typeface="Ebrima"/>
              </a:rPr>
              <a:t>All of Washington’s ungulates are even-toed, meaning they walk on two of their five toes.</a:t>
            </a:r>
          </a:p>
          <a:p>
            <a:pPr marL="1097280" lvl="2" indent="-457200"/>
            <a:r>
              <a:rPr lang="en-US" sz="2000">
                <a:latin typeface="Ebrima"/>
                <a:ea typeface="Ebrima"/>
                <a:cs typeface="Ebrima"/>
              </a:rPr>
              <a:t>Worldwide, there are about 270 land-based, even-toed ungulate species.</a:t>
            </a:r>
          </a:p>
          <a:p>
            <a:pPr marL="1097280" lvl="2" indent="-457200"/>
            <a:r>
              <a:rPr lang="en-US" sz="2000">
                <a:latin typeface="Ebrima"/>
                <a:ea typeface="Ebrima"/>
                <a:cs typeface="Ebrima"/>
              </a:rPr>
              <a:t>Humans have significant relationships with many of these animals for food, economics, and culture. </a:t>
            </a:r>
            <a:endParaRPr lang="en-US" sz="2000"/>
          </a:p>
          <a:p>
            <a:pPr marL="1097280" lvl="2" indent="-457200"/>
            <a:r>
              <a:rPr lang="en-US" sz="2000">
                <a:latin typeface="Ebrima"/>
                <a:ea typeface="Ebrima"/>
                <a:cs typeface="Ebrima"/>
              </a:rPr>
              <a:t>All Washington ungulates are also </a:t>
            </a:r>
            <a:r>
              <a:rPr lang="en-US" sz="2000" b="1">
                <a:latin typeface="Ebrima"/>
                <a:ea typeface="Ebrima"/>
                <a:cs typeface="Ebrima"/>
              </a:rPr>
              <a:t>ruminants</a:t>
            </a:r>
            <a:r>
              <a:rPr lang="en-US" sz="2000">
                <a:latin typeface="Ebrima"/>
                <a:ea typeface="Ebrima"/>
                <a:cs typeface="Ebrima"/>
              </a:rPr>
              <a:t>.</a:t>
            </a:r>
            <a:endParaRPr lang="en-US" sz="2800" b="1">
              <a:latin typeface="Ebrima"/>
              <a:ea typeface="Ebrima"/>
              <a:cs typeface="Ebrim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5D4182-772F-4172-8F04-99728511D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664" y="5181600"/>
            <a:ext cx="734291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828" y="1219200"/>
            <a:ext cx="24003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kern="1200" err="1">
                <a:ea typeface="+mj-ea"/>
              </a:rPr>
              <a:t>Cervids</a:t>
            </a:r>
            <a:r>
              <a:rPr lang="en-US" kern="1200">
                <a:ea typeface="+mj-ea"/>
              </a:rPr>
              <a:t> or Bovids?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ED030EA-CFB0-4DDA-9883-5EBD113E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29" y="207963"/>
            <a:ext cx="2729554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E79208-6F33-475E-96BE-E83BDFCB49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282" y="251460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8F991C-101D-422D-A70C-B5D4210072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310" y="691148"/>
            <a:ext cx="2997729" cy="2000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F57EB2-F2CE-4B38-A23E-C23DCD818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39" y="4793004"/>
            <a:ext cx="2286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7996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220" y="2228770"/>
            <a:ext cx="215777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02062F-7F47-41E5-8574-2D1492D58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47995" y="3429000"/>
            <a:ext cx="349758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220" y="4568202"/>
            <a:ext cx="215777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F74B9D4-E056-4527-92BC-80F049E01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38" y="4038600"/>
            <a:ext cx="325120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794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439301"/>
            <a:ext cx="822960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What are antlers and horns good for?</a:t>
            </a:r>
            <a:endParaRPr lang="en-US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602952" y="1541899"/>
            <a:ext cx="8229600" cy="4876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Ebrima"/>
                <a:ea typeface="Ebrima"/>
                <a:cs typeface="Ebrima"/>
              </a:rPr>
              <a:t>Establish dominance over other males. 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Ebrima"/>
                <a:ea typeface="Ebrima"/>
                <a:cs typeface="Ebrima"/>
              </a:rPr>
              <a:t>A male who has large antlers or horns shows that the individual has survived many years and is healthy. </a:t>
            </a:r>
          </a:p>
          <a:p>
            <a:pPr marL="82296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Ebrima"/>
                <a:ea typeface="Ebrima"/>
                <a:cs typeface="Ebrima"/>
              </a:rPr>
              <a:t>This is for </a:t>
            </a:r>
            <a:r>
              <a:rPr lang="en-US" sz="2400">
                <a:latin typeface="Ebrima"/>
                <a:ea typeface="Ebrima"/>
                <a:cs typeface="Ebrima"/>
              </a:rPr>
              <a:t>females who want </a:t>
            </a:r>
            <a:r>
              <a:rPr lang="en-US" sz="2400" dirty="0">
                <a:latin typeface="Ebrima"/>
                <a:ea typeface="Ebrima"/>
                <a:cs typeface="Ebrima"/>
              </a:rPr>
              <a:t>to pass on the best genes to their offspring. </a:t>
            </a: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Ebrima"/>
                <a:ea typeface="Ebrima"/>
                <a:cs typeface="Ebrima"/>
              </a:rPr>
              <a:t>Defense against predators.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Ebrima"/>
                <a:ea typeface="Ebrima"/>
                <a:cs typeface="Ebrima"/>
              </a:rPr>
              <a:t>Digging wallows (muddy or shallow ponds used to attract mates during rut) and beds.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Ebrima"/>
                <a:ea typeface="Ebrima"/>
                <a:cs typeface="Ebrima"/>
              </a:rPr>
              <a:t>Reaching high food sources.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0" b="11924"/>
          <a:stretch/>
        </p:blipFill>
        <p:spPr>
          <a:xfrm>
            <a:off x="0" y="-258520"/>
            <a:ext cx="9144000" cy="711651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4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34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3500">
                <a:latin typeface="Rockwell"/>
              </a:rPr>
              <a:t>What does it mean to be a ruminant?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4006" y="1696857"/>
            <a:ext cx="4080536" cy="36673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latin typeface="Ebrima"/>
                <a:ea typeface="Ebrima"/>
                <a:cs typeface="Ebrima"/>
              </a:rPr>
              <a:t>Ruminants have stomachs that are divided into compartments.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>
              <a:latin typeface="Ebrima"/>
              <a:ea typeface="Ebrima"/>
              <a:cs typeface="Ebrim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latin typeface="Ebrima"/>
                <a:ea typeface="Ebrima"/>
                <a:cs typeface="Ebrima"/>
              </a:rPr>
              <a:t>Food is first stored in a stomach called the “rumen.”</a:t>
            </a:r>
            <a:endParaRPr lang="en-US" sz="21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>
                <a:latin typeface="Ebrima"/>
                <a:ea typeface="Ebrima"/>
                <a:cs typeface="Ebrima"/>
              </a:rPr>
              <a:t>Then, food is regurgitated (now called the cud), then re-chewed before being swallowed again.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FA8B88-C7A8-4AF9-AFA3-02AB153E09B1}"/>
              </a:ext>
            </a:extLst>
          </p:cNvPr>
          <p:cNvSpPr txBox="1"/>
          <p:nvPr/>
        </p:nvSpPr>
        <p:spPr>
          <a:xfrm>
            <a:off x="436418" y="4343169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Photo courtesy of Northwest Trek</a:t>
            </a:r>
          </a:p>
        </p:txBody>
      </p:sp>
      <p:pic>
        <p:nvPicPr>
          <p:cNvPr id="7" name="Picture 8" descr="4T9oG7dac.jpeg">
            <a:extLst>
              <a:ext uri="{FF2B5EF4-FFF2-40B4-BE49-F238E27FC236}">
                <a16:creationId xmlns:a16="http://schemas.microsoft.com/office/drawing/2014/main" id="{9A946D02-C106-41E9-8648-1AD69ADEEA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8435" y="1954514"/>
            <a:ext cx="4192022" cy="2767923"/>
          </a:xfrm>
        </p:spPr>
      </p:pic>
    </p:spTree>
    <p:extLst>
      <p:ext uri="{BB962C8B-B14F-4D97-AF65-F5344CB8AC3E}">
        <p14:creationId xmlns:p14="http://schemas.microsoft.com/office/powerpoint/2010/main" val="2688376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4T9oG7dac.jpeg">
            <a:extLst>
              <a:ext uri="{FF2B5EF4-FFF2-40B4-BE49-F238E27FC236}">
                <a16:creationId xmlns:a16="http://schemas.microsoft.com/office/drawing/2014/main" id="{76248444-83C9-4332-8EE0-CE19E024E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1954514"/>
            <a:ext cx="4192022" cy="27679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938C2B-5AEA-43F7-B8CF-C17BD7724231}"/>
              </a:ext>
            </a:extLst>
          </p:cNvPr>
          <p:cNvSpPr txBox="1"/>
          <p:nvPr/>
        </p:nvSpPr>
        <p:spPr>
          <a:xfrm>
            <a:off x="5279280" y="1359326"/>
            <a:ext cx="3264837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 sz="2000">
                <a:solidFill>
                  <a:srgbClr val="28557A"/>
                </a:solidFill>
                <a:latin typeface="Ebrima"/>
                <a:cs typeface="Arial"/>
              </a:rPr>
              <a:t> After being re-swallowed, food enters a second stomach where digestion begins.</a:t>
            </a:r>
            <a:r>
              <a:rPr lang="en-US" sz="2000">
                <a:latin typeface="Ebrima"/>
                <a:cs typeface="Arial"/>
              </a:rPr>
              <a:t>​</a:t>
            </a:r>
            <a:endParaRPr lang="en-US" sz="2000">
              <a:latin typeface="Ebrima"/>
              <a:ea typeface="Ebrima"/>
              <a:cs typeface="Arial"/>
            </a:endParaRPr>
          </a:p>
          <a:p>
            <a:pPr>
              <a:buChar char="•"/>
            </a:pPr>
            <a:endParaRPr lang="en-US" sz="2000">
              <a:solidFill>
                <a:srgbClr val="000000"/>
              </a:solidFill>
              <a:latin typeface="Ebrima"/>
              <a:ea typeface="Ebrima"/>
              <a:cs typeface="Arial"/>
            </a:endParaRPr>
          </a:p>
          <a:p>
            <a:pPr>
              <a:buChar char="•"/>
            </a:pPr>
            <a:r>
              <a:rPr lang="en-US" sz="2000">
                <a:solidFill>
                  <a:srgbClr val="28557A"/>
                </a:solidFill>
                <a:latin typeface="Ebrima"/>
                <a:cs typeface="Arial"/>
              </a:rPr>
              <a:t> Finally, food passes into third and fourth stomachs before entering the intestine.</a:t>
            </a:r>
            <a:r>
              <a:rPr lang="en-US" sz="2000">
                <a:latin typeface="Ebrima"/>
                <a:cs typeface="Arial"/>
              </a:rPr>
              <a:t>​</a:t>
            </a:r>
            <a:endParaRPr lang="en-US" sz="2000">
              <a:latin typeface="Ebrima"/>
              <a:ea typeface="Ebrima"/>
              <a:cs typeface="Arial"/>
            </a:endParaRPr>
          </a:p>
          <a:p>
            <a:endParaRPr lang="en-US" sz="2000">
              <a:solidFill>
                <a:srgbClr val="000000"/>
              </a:solidFill>
              <a:latin typeface="Ebrima"/>
              <a:ea typeface="Ebrima"/>
              <a:cs typeface="Arial"/>
            </a:endParaRPr>
          </a:p>
          <a:p>
            <a:pPr>
              <a:buChar char="•"/>
            </a:pPr>
            <a:r>
              <a:rPr lang="en-US" sz="2000">
                <a:solidFill>
                  <a:srgbClr val="28557A"/>
                </a:solidFill>
                <a:latin typeface="Ebrima"/>
                <a:cs typeface="Arial"/>
              </a:rPr>
              <a:t> This process makes plant matter easier to digest and provides more nutrient absorption. </a:t>
            </a:r>
            <a:endParaRPr lang="en-US" sz="2000">
              <a:solidFill>
                <a:srgbClr val="28557A"/>
              </a:solidFill>
              <a:latin typeface="Ebrima"/>
              <a:ea typeface="Ebrima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657EC5-0FDC-4DEB-B914-B4FE7E2F8415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070C0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500">
                <a:solidFill>
                  <a:srgbClr val="067B54"/>
                </a:solidFill>
                <a:latin typeface="Rockwell"/>
              </a:rPr>
              <a:t>What does it mean to be a ruminant?</a:t>
            </a:r>
          </a:p>
        </p:txBody>
      </p:sp>
    </p:spTree>
    <p:extLst>
      <p:ext uri="{BB962C8B-B14F-4D97-AF65-F5344CB8AC3E}">
        <p14:creationId xmlns:p14="http://schemas.microsoft.com/office/powerpoint/2010/main" val="359720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032B38-8708-4740-87E2-E4A879C9F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Review: What is an ungulate?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26DBD76-6488-4444-AD49-A0D0BF41BC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39" y="1158238"/>
            <a:ext cx="2483882" cy="1862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E83019-176E-4D70-9A94-CFB71FDF2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782" y="1334866"/>
            <a:ext cx="4038600" cy="4754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 mammal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With hooves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Even-toes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In Washington, all are ruminants (stomach with compartments)</a:t>
            </a: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78ABE-D6CD-40B1-85E5-9014462E74D3}"/>
              </a:ext>
            </a:extLst>
          </p:cNvPr>
          <p:cNvSpPr txBox="1"/>
          <p:nvPr/>
        </p:nvSpPr>
        <p:spPr>
          <a:xfrm>
            <a:off x="5801360" y="4068593"/>
            <a:ext cx="28854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Photo courtesy of Matt Davidson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0A087A-DF97-44D2-A33A-4B6B1B960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80" y="3334003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5BF222-BC33-4F9D-A468-26B9ED8870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538" y="4572142"/>
            <a:ext cx="2559287" cy="1713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26F78-D939-4761-BFCD-1B88E26F1A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37" y="1476252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BCD59C-9186-494E-9C8D-4BC7C06448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t="29429" r="28835" b="14919"/>
          <a:stretch/>
        </p:blipFill>
        <p:spPr>
          <a:xfrm>
            <a:off x="3266897" y="4906660"/>
            <a:ext cx="2610206" cy="1813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99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156FA-060B-4845-872B-663701D5D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4755"/>
            <a:ext cx="3962400" cy="265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52491"/>
            <a:ext cx="4495800" cy="48554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>
                <a:latin typeface="Ebrima"/>
                <a:ea typeface="Ebrima"/>
                <a:cs typeface="Ebrima"/>
              </a:rPr>
              <a:t>Moose (</a:t>
            </a:r>
            <a:r>
              <a:rPr lang="en-US" sz="2000" b="1" i="1" dirty="0">
                <a:latin typeface="Ebrima"/>
                <a:ea typeface="Ebrima"/>
                <a:cs typeface="Ebrima"/>
              </a:rPr>
              <a:t>Alces </a:t>
            </a:r>
            <a:r>
              <a:rPr lang="en-US" sz="2000" b="1" i="1" dirty="0" err="1">
                <a:latin typeface="Ebrima"/>
                <a:ea typeface="Ebrima"/>
                <a:cs typeface="Ebrima"/>
              </a:rPr>
              <a:t>alces</a:t>
            </a:r>
            <a:r>
              <a:rPr lang="en-US" sz="2000" b="1" i="1" dirty="0">
                <a:latin typeface="Ebrima"/>
                <a:ea typeface="Ebrima"/>
                <a:cs typeface="Ebrima"/>
              </a:rPr>
              <a:t>)</a:t>
            </a:r>
            <a:endParaRPr lang="en-US" sz="2000" b="1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Ebrima"/>
              </a:rPr>
              <a:t>Adults can be nearly six feet at the shoulder. 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Ebrima"/>
              </a:rPr>
              <a:t>Bulls (males) weigh 850-1,100 pounds.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Ebrima"/>
              </a:rPr>
              <a:t>Cows (females) weigh 600-800 pounds.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Ebrima"/>
              </a:rPr>
              <a:t>Moose are herbivores (plant eaters) and browsers, eating leaves, bark, and twigs from trees and shrubs. They also like aquatic vegetation.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Ebrima"/>
              </a:rPr>
              <a:t>Solitary, except cows with calves (young moose).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217334" cy="37509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dirty="0">
                <a:latin typeface="Ebrima"/>
                <a:ea typeface="Ebrima"/>
                <a:cs typeface="Ebrima"/>
              </a:rPr>
              <a:t>Moose (</a:t>
            </a:r>
            <a:r>
              <a:rPr lang="en-US" sz="2200" b="1" i="1" dirty="0" err="1">
                <a:latin typeface="Ebrima"/>
                <a:ea typeface="Ebrima"/>
                <a:cs typeface="Ebrima"/>
              </a:rPr>
              <a:t>Alces</a:t>
            </a:r>
            <a:r>
              <a:rPr lang="en-US" sz="2200" b="1" i="1" dirty="0">
                <a:latin typeface="Ebrima"/>
                <a:ea typeface="Ebrima"/>
                <a:cs typeface="Ebrima"/>
              </a:rPr>
              <a:t> </a:t>
            </a:r>
            <a:r>
              <a:rPr lang="en-US" sz="2200" b="1" i="1" dirty="0" err="1">
                <a:latin typeface="Ebrima"/>
                <a:ea typeface="Ebrima"/>
                <a:cs typeface="Ebrima"/>
              </a:rPr>
              <a:t>alces</a:t>
            </a:r>
            <a:r>
              <a:rPr lang="en-US" sz="2200" b="1" dirty="0">
                <a:latin typeface="Ebrima"/>
                <a:ea typeface="Ebrima"/>
                <a:cs typeface="Ebrima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Ebrima"/>
              </a:rPr>
              <a:t>Average lifespan is 8-12 years.</a:t>
            </a:r>
          </a:p>
          <a:p>
            <a:endParaRPr lang="en-US" sz="18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Ebrima"/>
              </a:rPr>
              <a:t>A flap of skin called a bell or dewlap hangs from the throat. </a:t>
            </a:r>
          </a:p>
          <a:p>
            <a:endParaRPr lang="en-US" sz="18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Ebrima"/>
              </a:rPr>
              <a:t>Cervidae family (antlers).</a:t>
            </a:r>
          </a:p>
          <a:p>
            <a:endParaRPr lang="en-US" sz="18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Ebrima"/>
                <a:ea typeface="Ebrima"/>
                <a:cs typeface="Arial"/>
              </a:rPr>
              <a:t>There are approximately 5,000 moose living in Washington.</a:t>
            </a:r>
          </a:p>
          <a:p>
            <a:endParaRPr lang="en-US" sz="1800" dirty="0">
              <a:latin typeface="Ebrima"/>
              <a:cs typeface="Arial"/>
            </a:endParaRPr>
          </a:p>
          <a:p>
            <a:pPr marL="2800350" lvl="5" indent="-285750"/>
            <a:endParaRPr lang="en-US" sz="800" dirty="0">
              <a:solidFill>
                <a:srgbClr val="000000"/>
              </a:solidFill>
              <a:latin typeface="Ebrima"/>
              <a:ea typeface="Ebrima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sz="1600" dirty="0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Ebrima"/>
              <a:ea typeface="Ebrima"/>
              <a:cs typeface="Ebrima"/>
            </a:endParaRPr>
          </a:p>
        </p:txBody>
      </p:sp>
      <p:pic>
        <p:nvPicPr>
          <p:cNvPr id="7" name="Picture 8" descr="WA_moose.jpg">
            <a:extLst>
              <a:ext uri="{FF2B5EF4-FFF2-40B4-BE49-F238E27FC236}">
                <a16:creationId xmlns:a16="http://schemas.microsoft.com/office/drawing/2014/main" id="{005B8DCD-7FA4-459F-854E-74DA1A20E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13" y="3759019"/>
            <a:ext cx="3634067" cy="2425513"/>
          </a:xfrm>
          <a:prstGeom prst="rect">
            <a:avLst/>
          </a:prstGeom>
        </p:spPr>
      </p:pic>
      <p:pic>
        <p:nvPicPr>
          <p:cNvPr id="9" name="Picture 9" descr="IMG_2501.JPG">
            <a:extLst>
              <a:ext uri="{FF2B5EF4-FFF2-40B4-BE49-F238E27FC236}">
                <a16:creationId xmlns:a16="http://schemas.microsoft.com/office/drawing/2014/main" id="{7E89E702-C746-4B3C-A105-29D82871B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28" y="1211916"/>
            <a:ext cx="381056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1A286B9-290B-4E9C-9836-23C21EB58B54}"/>
              </a:ext>
            </a:extLst>
          </p:cNvPr>
          <p:cNvSpPr/>
          <p:nvPr/>
        </p:nvSpPr>
        <p:spPr>
          <a:xfrm>
            <a:off x="1332940" y="6190689"/>
            <a:ext cx="184897" cy="15127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BB32BF-DB08-4F7A-86C2-4200DBA8E390}"/>
              </a:ext>
            </a:extLst>
          </p:cNvPr>
          <p:cNvSpPr txBox="1"/>
          <p:nvPr/>
        </p:nvSpPr>
        <p:spPr>
          <a:xfrm>
            <a:off x="1519518" y="6141944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Ebrima"/>
                <a:ea typeface="Ebrima"/>
                <a:cs typeface="Ebrima"/>
              </a:rPr>
              <a:t>Moose habitat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7206C-B6E2-4A6F-9001-E9AF889435DC}"/>
              </a:ext>
            </a:extLst>
          </p:cNvPr>
          <p:cNvSpPr txBox="1"/>
          <p:nvPr/>
        </p:nvSpPr>
        <p:spPr>
          <a:xfrm>
            <a:off x="4514093" y="4743725"/>
            <a:ext cx="399958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  <a:latin typeface="Ebrima"/>
                <a:cs typeface="Arial"/>
              </a:rPr>
              <a:t>The majority are found in the Selkirk Mountains with smaller populations in the North Cascades, Okanogan, and Blue Mountains.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143001"/>
            <a:ext cx="4343400" cy="485541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sz="3200" b="1">
                <a:latin typeface="Ebrima"/>
                <a:ea typeface="Ebrima"/>
                <a:cs typeface="Ebrima"/>
              </a:rPr>
              <a:t>Elk (</a:t>
            </a:r>
            <a:r>
              <a:rPr lang="en-US" sz="3200" b="1" i="1">
                <a:latin typeface="Ebrima"/>
                <a:ea typeface="Ebrima"/>
                <a:cs typeface="Ebrima"/>
              </a:rPr>
              <a:t>Cervus canadensis)</a:t>
            </a:r>
          </a:p>
          <a:p>
            <a:endParaRPr lang="en-US">
              <a:latin typeface="Ebrima"/>
              <a:ea typeface="Ebrima"/>
              <a:cs typeface="Ebrima"/>
              <a:hlinkClick r:id="rId3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Ebrima"/>
                <a:ea typeface="Ebrima"/>
                <a:cs typeface="Ebrima"/>
              </a:rPr>
              <a:t>Bulls (males) weigh 600-800 pounds.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Ebrima"/>
                <a:ea typeface="Ebrima"/>
                <a:cs typeface="Ebrima"/>
              </a:rPr>
              <a:t>Cows (females) weigh 400-500 pounds.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Ebrima"/>
                <a:ea typeface="Ebrima"/>
                <a:cs typeface="Ebrima"/>
              </a:rPr>
              <a:t>Bulls have large, spreading antlers.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Ebrima"/>
                <a:ea typeface="Ebrima"/>
                <a:cs typeface="Ebrima"/>
              </a:rPr>
              <a:t>Life span is 12-16 years.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>
                <a:latin typeface="Ebrima"/>
                <a:ea typeface="Ebrima"/>
                <a:cs typeface="Ebrima"/>
              </a:rPr>
              <a:t>Can run up to 35 miles per hour.</a:t>
            </a:r>
          </a:p>
        </p:txBody>
      </p:sp>
      <p:pic>
        <p:nvPicPr>
          <p:cNvPr id="7" name="Picture 7" descr="IMG_3260.JPG">
            <a:extLst>
              <a:ext uri="{FF2B5EF4-FFF2-40B4-BE49-F238E27FC236}">
                <a16:creationId xmlns:a16="http://schemas.microsoft.com/office/drawing/2014/main" id="{A5C2E869-BE67-472B-B12D-995DC8197C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10900" t="10436" r="8999" b="10626"/>
          <a:stretch/>
        </p:blipFill>
        <p:spPr>
          <a:xfrm>
            <a:off x="255494" y="1881608"/>
            <a:ext cx="4104951" cy="2693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3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pPr algn="l"/>
            <a:r>
              <a:rPr lang="en-US"/>
              <a:t>Ungulates in Washington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156FA-060B-4845-872B-663701D5D0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1971675"/>
            <a:ext cx="4371976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0575" y="1311677"/>
            <a:ext cx="4234550" cy="48554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>
                <a:latin typeface="Ebrima"/>
                <a:ea typeface="Ebrima"/>
                <a:cs typeface="Ebrima"/>
              </a:rPr>
              <a:t>Elk (</a:t>
            </a:r>
            <a:r>
              <a:rPr lang="en-US" sz="2000" b="1" i="1">
                <a:latin typeface="Ebrima"/>
                <a:ea typeface="Ebrima"/>
                <a:cs typeface="Ebrima"/>
              </a:rPr>
              <a:t>Cervus canadensis)</a:t>
            </a:r>
            <a:r>
              <a:rPr lang="en-US" sz="2000" b="1">
                <a:latin typeface="Ebrima"/>
                <a:ea typeface="Ebrima"/>
                <a:cs typeface="Ebrima"/>
              </a:rPr>
              <a:t> </a:t>
            </a:r>
            <a:endParaRPr lang="en-US" sz="2000" b="1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In spring and summer, elk mainly graze. They eat grasses, sedges, and a variety of flowering plants.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In fall, elk increasingly become browsers, feeding on sprouts and branches of shrubs and trees.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>
              <a:latin typeface="Ebrima"/>
              <a:ea typeface="Ebrima"/>
              <a:cs typeface="Ebrim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>
                <a:latin typeface="Ebrima"/>
                <a:ea typeface="Ebrima"/>
                <a:cs typeface="Ebrima"/>
              </a:rPr>
              <a:t>During fall and winter, elk continue to eat grasses when these are available and not covered by deep snow.</a:t>
            </a:r>
          </a:p>
          <a:p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115391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DFW_PowerPointTemplate.potx" id="{6D00F9B6-3CEC-4F99-90CF-955C31653A3D}" vid="{D0005149-ACCB-466C-82B0-59F451B4C7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79833A0B4B04438C25ACF1E299B223" ma:contentTypeVersion="7" ma:contentTypeDescription="Create a new document." ma:contentTypeScope="" ma:versionID="6d12caa236200baa84309c5928fa5098">
  <xsd:schema xmlns:xsd="http://www.w3.org/2001/XMLSchema" xmlns:xs="http://www.w3.org/2001/XMLSchema" xmlns:p="http://schemas.microsoft.com/office/2006/metadata/properties" xmlns:ns2="866dbdf0-8bd1-4f93-ab72-906b2cedab70" targetNamespace="http://schemas.microsoft.com/office/2006/metadata/properties" ma:root="true" ma:fieldsID="15abced440da934380291db795da4f8c" ns2:_="">
    <xsd:import namespace="866dbdf0-8bd1-4f93-ab72-906b2cedab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dbdf0-8bd1-4f93-ab72-906b2ceda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B02CE9-C842-4364-B4B7-D0E6570675C7}">
  <ds:schemaRefs>
    <ds:schemaRef ds:uri="http://schemas.openxmlformats.org/package/2006/metadata/core-properties"/>
    <ds:schemaRef ds:uri="http://schemas.microsoft.com/office/2006/documentManagement/types"/>
    <ds:schemaRef ds:uri="866dbdf0-8bd1-4f93-ab72-906b2cedab70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D4E3E4-3C05-4F70-B588-B1F85EA86F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6dbdf0-8bd1-4f93-ab72-906b2cedab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805</Words>
  <Application>Microsoft Office PowerPoint</Application>
  <PresentationFormat>On-screen Show (4:3)</PresentationFormat>
  <Paragraphs>222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Arial,Sans-Serif</vt:lpstr>
      <vt:lpstr>Calibri</vt:lpstr>
      <vt:lpstr>Ebrima</vt:lpstr>
      <vt:lpstr>Roboto Slab</vt:lpstr>
      <vt:lpstr>Rockwell</vt:lpstr>
      <vt:lpstr>Office Theme</vt:lpstr>
      <vt:lpstr>Ungulates in Washington</vt:lpstr>
      <vt:lpstr>What is an ungulate?</vt:lpstr>
      <vt:lpstr>What does it mean to be a ruminant?</vt:lpstr>
      <vt:lpstr>PowerPoint Presentation</vt:lpstr>
      <vt:lpstr>Review: What is an ungulate?</vt:lpstr>
      <vt:lpstr>Ungulates in Washington</vt:lpstr>
      <vt:lpstr>Ungulates in Washington</vt:lpstr>
      <vt:lpstr>Ungulates in Washington</vt:lpstr>
      <vt:lpstr>Ungulates in Washington</vt:lpstr>
      <vt:lpstr>Ungulates in Washington</vt:lpstr>
      <vt:lpstr>Ungulates in Washington</vt:lpstr>
      <vt:lpstr>Ungulates in Washington</vt:lpstr>
      <vt:lpstr>Ungulates in Washington</vt:lpstr>
      <vt:lpstr>Ungulates in Washington</vt:lpstr>
      <vt:lpstr>Ungulates in Washington</vt:lpstr>
      <vt:lpstr>Ungulates in Washington</vt:lpstr>
      <vt:lpstr>Horns</vt:lpstr>
      <vt:lpstr>Antlers</vt:lpstr>
      <vt:lpstr>Pronghorn are blend of horns &amp; antlers</vt:lpstr>
      <vt:lpstr>Cervids or Bovids?</vt:lpstr>
      <vt:lpstr>What are antlers and horns good for?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Ungulates of Washington</dc:title>
  <dc:creator>Tilton, Diane K (DFW)</dc:creator>
  <cp:lastModifiedBy>Hart, Alison L (DFW)</cp:lastModifiedBy>
  <cp:revision>61</cp:revision>
  <dcterms:created xsi:type="dcterms:W3CDTF">2020-10-23T23:10:24Z</dcterms:created>
  <dcterms:modified xsi:type="dcterms:W3CDTF">2020-11-05T22:33:38Z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0x010100D179833A0B4B04438C25ACF1E299B223</vt:lpwstr>
  </property>
</Properties>
</file>