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6" r:id="rId5"/>
    <p:sldId id="292" r:id="rId6"/>
    <p:sldId id="263" r:id="rId7"/>
    <p:sldId id="293" r:id="rId8"/>
    <p:sldId id="346" r:id="rId9"/>
    <p:sldId id="331" r:id="rId10"/>
    <p:sldId id="348" r:id="rId11"/>
    <p:sldId id="347" r:id="rId12"/>
    <p:sldId id="350" r:id="rId13"/>
    <p:sldId id="349" r:id="rId14"/>
    <p:sldId id="351" r:id="rId15"/>
    <p:sldId id="352" r:id="rId16"/>
    <p:sldId id="35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hauser, Leia J (DFW)" initials="ALJ(" lastIdx="1" clrIdx="0">
    <p:extLst>
      <p:ext uri="{19B8F6BF-5375-455C-9EA6-DF929625EA0E}">
        <p15:presenceInfo xmlns:p15="http://schemas.microsoft.com/office/powerpoint/2012/main" userId="S::Leia.Althauser@dfw.wa.gov::2503323c-6ace-4802-b9cc-5c9d65b327be" providerId="AD"/>
      </p:ext>
    </p:extLst>
  </p:cmAuthor>
  <p:cmAuthor id="2" name="Stocking, Jessica (DFW)" initials="SJ(" lastIdx="5" clrIdx="1">
    <p:extLst>
      <p:ext uri="{19B8F6BF-5375-455C-9EA6-DF929625EA0E}">
        <p15:presenceInfo xmlns:p15="http://schemas.microsoft.com/office/powerpoint/2012/main" userId="S::Jessica.Stocking@dfw.wa.gov::343a840a-7ad7-46a5-b96a-24f278317a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B54A"/>
    <a:srgbClr val="2FC1DA"/>
    <a:srgbClr val="0F7BAA"/>
    <a:srgbClr val="FFD046"/>
    <a:srgbClr val="169B7E"/>
    <a:srgbClr val="067B54"/>
    <a:srgbClr val="4FBEB7"/>
    <a:srgbClr val="579FD1"/>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9245" autoAdjust="0"/>
  </p:normalViewPr>
  <p:slideViewPr>
    <p:cSldViewPr>
      <p:cViewPr varScale="1">
        <p:scale>
          <a:sx n="50" d="100"/>
          <a:sy n="50" d="100"/>
        </p:scale>
        <p:origin x="48" y="9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1/15/2021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think about what a marine mammal is. Guiding question: what physical features do marine mammals have in common?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308621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have hair: whales, porpoises, and dolphins are born with hair and then shed. The hair follicles remain, however. </a:t>
            </a:r>
          </a:p>
          <a:p>
            <a:endParaRPr lang="en-US" dirty="0"/>
          </a:p>
          <a:p>
            <a:r>
              <a:rPr lang="en-US" dirty="0"/>
              <a:t>After clicking through the traits, ask students to raise their hands and think of examples of marine mammals. They may come up with mammals who do not live in Washington like manatees.</a:t>
            </a:r>
          </a:p>
          <a:p>
            <a:endParaRPr lang="en-US" dirty="0"/>
          </a:p>
          <a:p>
            <a:r>
              <a:rPr lang="en-US" dirty="0"/>
              <a:t>After students are done giving examples, tell them we are going to learn about marine mammals who live in Washington.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74907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88074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has a diversity of marine mammals. This means we have many different types. </a:t>
            </a:r>
          </a:p>
          <a:p>
            <a:endParaRPr lang="en-US" dirty="0"/>
          </a:p>
          <a:p>
            <a:r>
              <a:rPr lang="en-US" dirty="0"/>
              <a:t>Although they are all mammals, different species use different senses and have different lifestyles that allow them to live in cold water. </a:t>
            </a:r>
          </a:p>
          <a:p>
            <a:endParaRPr lang="en-US" dirty="0"/>
          </a:p>
          <a:p>
            <a:r>
              <a:rPr lang="en-US" dirty="0"/>
              <a:t>We will learn the marine mammals who live in Washington and then you will study one more.</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133479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Mammals have adapted to life in the ocean. This means their physical and behavioral features allow them to spend a lot of time in and under water. </a:t>
            </a:r>
          </a:p>
          <a:p>
            <a:endParaRPr lang="en-US" dirty="0"/>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344745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takes you to a two minute video about how mammals use echolocation.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24950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note: Sea otters blow bubbles into their fur for insulation and floatation!</a:t>
            </a:r>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254081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5591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takes you to a seven-minute NOAA video where a Seattle-based scientist uses microscopes to find out what seals and sea lions eat.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342112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1/15/2021</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1/15/2021</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1/15/2021</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2BBE2-5F6F-4D5C-8A50-5303070F8DA4}" type="datetime1">
              <a:rPr lang="en-US" smtClean="0"/>
              <a:t>1/15/2021</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1/15/2021</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1/15/2021</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s.fisheries.noaa.gov/detail/videos/seals-sea-lions/video/886033651001/microworlds:-what-do-marine-mammals-eat?autoStart=tru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hotos/42646706@N02" TargetMode="External"/><Relationship Id="rId4" Type="http://schemas.openxmlformats.org/officeDocument/2006/relationships/hyperlink" Target="https://www.flickr.com/photos/42646706@N02/1963188863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GuaNA-5qWw" TargetMode="External"/><Relationship Id="rId7" Type="http://schemas.openxmlformats.org/officeDocument/2006/relationships/hyperlink" Target="https://creativecommons.org/licenses/by-nc-sa/2.0/?ref=ccsearch&amp;atype=rich"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flickr.com/photos/95818633@N00" TargetMode="External"/><Relationship Id="rId5" Type="http://schemas.openxmlformats.org/officeDocument/2006/relationships/hyperlink" Target="https://www.flickr.com/photos/95818633@N00/181425997"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65" y="4419600"/>
            <a:ext cx="8382000" cy="1143000"/>
          </a:xfrm>
        </p:spPr>
        <p:txBody>
          <a:bodyPr>
            <a:normAutofit fontScale="90000"/>
          </a:bodyPr>
          <a:lstStyle/>
          <a:p>
            <a:r>
              <a:rPr lang="en-US" dirty="0">
                <a:latin typeface="Rockwell" panose="02060603020205020403" pitchFamily="18" charset="0"/>
              </a:rPr>
              <a:t>Adaptations in </a:t>
            </a:r>
            <a:r>
              <a:rPr lang="en-US" dirty="0"/>
              <a:t>Marine Mammals</a:t>
            </a:r>
            <a:endParaRPr lang="en-US" dirty="0">
              <a:latin typeface="Rockwell" panose="02060603020205020403" pitchFamily="18" charset="0"/>
            </a:endParaRPr>
          </a:p>
        </p:txBody>
      </p:sp>
      <p:pic>
        <p:nvPicPr>
          <p:cNvPr id="5" name="Picture 4">
            <a:extLst>
              <a:ext uri="{FF2B5EF4-FFF2-40B4-BE49-F238E27FC236}">
                <a16:creationId xmlns:a16="http://schemas.microsoft.com/office/drawing/2014/main" id="{76878F72-9EE1-4DCA-B9B7-33BB7BB48587}"/>
              </a:ext>
            </a:extLst>
          </p:cNvPr>
          <p:cNvPicPr>
            <a:picLocks noChangeAspect="1"/>
          </p:cNvPicPr>
          <p:nvPr/>
        </p:nvPicPr>
        <p:blipFill rotWithShape="1">
          <a:blip r:embed="rId2">
            <a:extLst>
              <a:ext uri="{28A0092B-C50C-407E-A947-70E740481C1C}">
                <a14:useLocalDpi xmlns:a14="http://schemas.microsoft.com/office/drawing/2010/main" val="0"/>
              </a:ext>
            </a:extLst>
          </a:blip>
          <a:srcRect t="28212"/>
          <a:stretch/>
        </p:blipFill>
        <p:spPr>
          <a:xfrm>
            <a:off x="636732" y="381000"/>
            <a:ext cx="7870536" cy="4237566"/>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050DDD86-AB04-4A71-B764-1A342AB54D0A}"/>
              </a:ext>
            </a:extLst>
          </p:cNvPr>
          <p:cNvSpPr txBox="1">
            <a:spLocks/>
          </p:cNvSpPr>
          <p:nvPr/>
        </p:nvSpPr>
        <p:spPr>
          <a:xfrm>
            <a:off x="457200" y="228600"/>
            <a:ext cx="8229600" cy="914400"/>
          </a:xfrm>
          <a:prstGeom prst="rect">
            <a:avLst/>
          </a:prstGeom>
        </p:spPr>
        <p:txBody>
          <a:bodyPr>
            <a:noAutofit/>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300">
                <a:solidFill>
                  <a:srgbClr val="3AB54A"/>
                </a:solidFill>
              </a:rPr>
              <a:t>Marine mammal adaptations</a:t>
            </a:r>
            <a:endParaRPr lang="en-US" sz="3300" dirty="0">
              <a:solidFill>
                <a:srgbClr val="3AB54A"/>
              </a:solidFill>
            </a:endParaRPr>
          </a:p>
        </p:txBody>
      </p:sp>
      <p:sp>
        <p:nvSpPr>
          <p:cNvPr id="4" name="Rectangle 3">
            <a:extLst>
              <a:ext uri="{FF2B5EF4-FFF2-40B4-BE49-F238E27FC236}">
                <a16:creationId xmlns:a16="http://schemas.microsoft.com/office/drawing/2014/main" id="{898B5F7E-7877-481E-8E16-B2861B70D1EC}"/>
              </a:ext>
            </a:extLst>
          </p:cNvPr>
          <p:cNvSpPr/>
          <p:nvPr/>
        </p:nvSpPr>
        <p:spPr>
          <a:xfrm>
            <a:off x="228600" y="853470"/>
            <a:ext cx="8294914" cy="1569660"/>
          </a:xfrm>
          <a:prstGeom prst="rect">
            <a:avLst/>
          </a:prstGeom>
        </p:spPr>
        <p:txBody>
          <a:bodyPr wrap="square">
            <a:spAutoFit/>
          </a:bodyPr>
          <a:lstStyle/>
          <a:p>
            <a:r>
              <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Mammals eat different types of food</a:t>
            </a:r>
            <a:r>
              <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rPr>
              <a:t>. </a:t>
            </a: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They have different shapes and sizes of teeth or baleen. </a:t>
            </a:r>
          </a:p>
          <a:p>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9" name="Picture 8">
            <a:extLst>
              <a:ext uri="{FF2B5EF4-FFF2-40B4-BE49-F238E27FC236}">
                <a16:creationId xmlns:a16="http://schemas.microsoft.com/office/drawing/2014/main" id="{D0FB2DAC-1E9A-466F-BF4A-4A304D9EA6DC}"/>
              </a:ext>
            </a:extLst>
          </p:cNvPr>
          <p:cNvPicPr>
            <a:picLocks noChangeAspect="1"/>
          </p:cNvPicPr>
          <p:nvPr/>
        </p:nvPicPr>
        <p:blipFill rotWithShape="1">
          <a:blip r:embed="rId4">
            <a:extLst>
              <a:ext uri="{28A0092B-C50C-407E-A947-70E740481C1C}">
                <a14:useLocalDpi xmlns:a14="http://schemas.microsoft.com/office/drawing/2010/main" val="0"/>
              </a:ext>
            </a:extLst>
          </a:blip>
          <a:srcRect t="20202"/>
          <a:stretch/>
        </p:blipFill>
        <p:spPr>
          <a:xfrm>
            <a:off x="992496" y="1767870"/>
            <a:ext cx="7531018" cy="4507200"/>
          </a:xfrm>
          <a:prstGeom prst="rect">
            <a:avLst/>
          </a:prstGeom>
        </p:spPr>
      </p:pic>
    </p:spTree>
    <p:extLst>
      <p:ext uri="{BB962C8B-B14F-4D97-AF65-F5344CB8AC3E}">
        <p14:creationId xmlns:p14="http://schemas.microsoft.com/office/powerpoint/2010/main" val="79036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050DDD86-AB04-4A71-B764-1A342AB54D0A}"/>
              </a:ext>
            </a:extLst>
          </p:cNvPr>
          <p:cNvSpPr txBox="1">
            <a:spLocks/>
          </p:cNvSpPr>
          <p:nvPr/>
        </p:nvSpPr>
        <p:spPr>
          <a:xfrm>
            <a:off x="457200" y="228600"/>
            <a:ext cx="8229600" cy="914400"/>
          </a:xfrm>
          <a:prstGeom prst="rect">
            <a:avLst/>
          </a:prstGeom>
        </p:spPr>
        <p:txBody>
          <a:bodyPr>
            <a:noAutofit/>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300">
                <a:solidFill>
                  <a:srgbClr val="3AB54A"/>
                </a:solidFill>
              </a:rPr>
              <a:t>Marine mammal adaptations</a:t>
            </a:r>
            <a:endParaRPr lang="en-US" sz="3300" dirty="0">
              <a:solidFill>
                <a:srgbClr val="3AB54A"/>
              </a:solidFill>
            </a:endParaRPr>
          </a:p>
        </p:txBody>
      </p:sp>
      <p:sp>
        <p:nvSpPr>
          <p:cNvPr id="4" name="Rectangle 3">
            <a:extLst>
              <a:ext uri="{FF2B5EF4-FFF2-40B4-BE49-F238E27FC236}">
                <a16:creationId xmlns:a16="http://schemas.microsoft.com/office/drawing/2014/main" id="{898B5F7E-7877-481E-8E16-B2861B70D1EC}"/>
              </a:ext>
            </a:extLst>
          </p:cNvPr>
          <p:cNvSpPr/>
          <p:nvPr/>
        </p:nvSpPr>
        <p:spPr>
          <a:xfrm>
            <a:off x="228600" y="853470"/>
            <a:ext cx="8294914" cy="1569660"/>
          </a:xfrm>
          <a:prstGeom prst="rect">
            <a:avLst/>
          </a:prstGeom>
        </p:spPr>
        <p:txBody>
          <a:bodyPr wrap="square">
            <a:spAutoFit/>
          </a:bodyPr>
          <a:lstStyle/>
          <a:p>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Some mammals come on shore to have babies and to rest and others do not. </a:t>
            </a:r>
          </a:p>
          <a:p>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a:extLst>
              <a:ext uri="{FF2B5EF4-FFF2-40B4-BE49-F238E27FC236}">
                <a16:creationId xmlns:a16="http://schemas.microsoft.com/office/drawing/2014/main" id="{5040DA22-9E4F-43C9-99F9-7A9DCA9C4FA6}"/>
              </a:ext>
            </a:extLst>
          </p:cNvPr>
          <p:cNvPicPr>
            <a:picLocks noChangeAspect="1"/>
          </p:cNvPicPr>
          <p:nvPr/>
        </p:nvPicPr>
        <p:blipFill rotWithShape="1">
          <a:blip r:embed="rId2">
            <a:extLst>
              <a:ext uri="{28A0092B-C50C-407E-A947-70E740481C1C}">
                <a14:useLocalDpi xmlns:a14="http://schemas.microsoft.com/office/drawing/2010/main" val="0"/>
              </a:ext>
            </a:extLst>
          </a:blip>
          <a:srcRect l="32500" t="22750" r="21667"/>
          <a:stretch/>
        </p:blipFill>
        <p:spPr>
          <a:xfrm>
            <a:off x="5215001" y="2133600"/>
            <a:ext cx="3580656" cy="4023330"/>
          </a:xfrm>
          <a:prstGeom prst="rect">
            <a:avLst/>
          </a:prstGeom>
        </p:spPr>
      </p:pic>
      <p:pic>
        <p:nvPicPr>
          <p:cNvPr id="7" name="Picture 6">
            <a:extLst>
              <a:ext uri="{FF2B5EF4-FFF2-40B4-BE49-F238E27FC236}">
                <a16:creationId xmlns:a16="http://schemas.microsoft.com/office/drawing/2014/main" id="{75F8C35C-8932-4904-9C23-783D66E56301}"/>
              </a:ext>
            </a:extLst>
          </p:cNvPr>
          <p:cNvPicPr>
            <a:picLocks noChangeAspect="1"/>
          </p:cNvPicPr>
          <p:nvPr/>
        </p:nvPicPr>
        <p:blipFill rotWithShape="1">
          <a:blip r:embed="rId3">
            <a:extLst>
              <a:ext uri="{28A0092B-C50C-407E-A947-70E740481C1C}">
                <a14:useLocalDpi xmlns:a14="http://schemas.microsoft.com/office/drawing/2010/main" val="0"/>
              </a:ext>
            </a:extLst>
          </a:blip>
          <a:srcRect t="15001" r="20720" b="7750"/>
          <a:stretch/>
        </p:blipFill>
        <p:spPr>
          <a:xfrm>
            <a:off x="210573" y="2423130"/>
            <a:ext cx="4785969" cy="3108930"/>
          </a:xfrm>
          <a:prstGeom prst="rect">
            <a:avLst/>
          </a:prstGeom>
        </p:spPr>
      </p:pic>
    </p:spTree>
    <p:extLst>
      <p:ext uri="{BB962C8B-B14F-4D97-AF65-F5344CB8AC3E}">
        <p14:creationId xmlns:p14="http://schemas.microsoft.com/office/powerpoint/2010/main" val="269311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050DDD86-AB04-4A71-B764-1A342AB54D0A}"/>
              </a:ext>
            </a:extLst>
          </p:cNvPr>
          <p:cNvSpPr txBox="1">
            <a:spLocks/>
          </p:cNvSpPr>
          <p:nvPr/>
        </p:nvSpPr>
        <p:spPr>
          <a:xfrm>
            <a:off x="457200" y="228600"/>
            <a:ext cx="8229600" cy="914400"/>
          </a:xfrm>
          <a:prstGeom prst="rect">
            <a:avLst/>
          </a:prstGeom>
        </p:spPr>
        <p:txBody>
          <a:bodyPr>
            <a:noAutofit/>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300">
                <a:solidFill>
                  <a:srgbClr val="3AB54A"/>
                </a:solidFill>
              </a:rPr>
              <a:t>Marine mammal adaptations</a:t>
            </a:r>
            <a:endParaRPr lang="en-US" sz="3300" dirty="0">
              <a:solidFill>
                <a:srgbClr val="3AB54A"/>
              </a:solidFill>
            </a:endParaRPr>
          </a:p>
        </p:txBody>
      </p:sp>
      <p:sp>
        <p:nvSpPr>
          <p:cNvPr id="4" name="Rectangle 3">
            <a:extLst>
              <a:ext uri="{FF2B5EF4-FFF2-40B4-BE49-F238E27FC236}">
                <a16:creationId xmlns:a16="http://schemas.microsoft.com/office/drawing/2014/main" id="{898B5F7E-7877-481E-8E16-B2861B70D1EC}"/>
              </a:ext>
            </a:extLst>
          </p:cNvPr>
          <p:cNvSpPr/>
          <p:nvPr/>
        </p:nvSpPr>
        <p:spPr>
          <a:xfrm>
            <a:off x="228600" y="853470"/>
            <a:ext cx="8294914" cy="1200329"/>
          </a:xfrm>
          <a:prstGeom prst="rect">
            <a:avLst/>
          </a:prstGeom>
        </p:spPr>
        <p:txBody>
          <a:bodyPr wrap="square">
            <a:spAutoFit/>
          </a:bodyPr>
          <a:lstStyle/>
          <a:p>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Some mammals form groups while others are solitary.  </a:t>
            </a:r>
          </a:p>
          <a:p>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a:extLst>
              <a:ext uri="{FF2B5EF4-FFF2-40B4-BE49-F238E27FC236}">
                <a16:creationId xmlns:a16="http://schemas.microsoft.com/office/drawing/2014/main" id="{1FED05C4-7A18-41D4-BB6F-9AE5A89AF7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51325"/>
            <a:ext cx="4568190" cy="3048000"/>
          </a:xfrm>
          <a:prstGeom prst="rect">
            <a:avLst/>
          </a:prstGeom>
        </p:spPr>
      </p:pic>
      <p:pic>
        <p:nvPicPr>
          <p:cNvPr id="9" name="Picture 8">
            <a:extLst>
              <a:ext uri="{FF2B5EF4-FFF2-40B4-BE49-F238E27FC236}">
                <a16:creationId xmlns:a16="http://schemas.microsoft.com/office/drawing/2014/main" id="{1799F846-4B77-4BF5-AC50-9562E1F5678F}"/>
              </a:ext>
            </a:extLst>
          </p:cNvPr>
          <p:cNvPicPr>
            <a:picLocks noChangeAspect="1"/>
          </p:cNvPicPr>
          <p:nvPr/>
        </p:nvPicPr>
        <p:blipFill rotWithShape="1">
          <a:blip r:embed="rId3">
            <a:extLst>
              <a:ext uri="{28A0092B-C50C-407E-A947-70E740481C1C}">
                <a14:useLocalDpi xmlns:a14="http://schemas.microsoft.com/office/drawing/2010/main" val="0"/>
              </a:ext>
            </a:extLst>
          </a:blip>
          <a:srcRect r="17489"/>
          <a:stretch/>
        </p:blipFill>
        <p:spPr>
          <a:xfrm>
            <a:off x="4953001" y="1663880"/>
            <a:ext cx="4191000" cy="4340650"/>
          </a:xfrm>
          <a:prstGeom prst="rect">
            <a:avLst/>
          </a:prstGeom>
        </p:spPr>
      </p:pic>
    </p:spTree>
    <p:extLst>
      <p:ext uri="{BB962C8B-B14F-4D97-AF65-F5344CB8AC3E}">
        <p14:creationId xmlns:p14="http://schemas.microsoft.com/office/powerpoint/2010/main" val="35606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050DDD86-AB04-4A71-B764-1A342AB54D0A}"/>
              </a:ext>
            </a:extLst>
          </p:cNvPr>
          <p:cNvSpPr txBox="1">
            <a:spLocks/>
          </p:cNvSpPr>
          <p:nvPr/>
        </p:nvSpPr>
        <p:spPr>
          <a:xfrm>
            <a:off x="457200" y="228600"/>
            <a:ext cx="8229600" cy="914400"/>
          </a:xfrm>
          <a:prstGeom prst="rect">
            <a:avLst/>
          </a:prstGeom>
        </p:spPr>
        <p:txBody>
          <a:bodyPr>
            <a:noAutofit/>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300">
                <a:solidFill>
                  <a:srgbClr val="3AB54A"/>
                </a:solidFill>
              </a:rPr>
              <a:t>Marine mammal adaptations</a:t>
            </a:r>
            <a:endParaRPr lang="en-US" sz="3300" dirty="0">
              <a:solidFill>
                <a:srgbClr val="3AB54A"/>
              </a:solidFill>
            </a:endParaRPr>
          </a:p>
        </p:txBody>
      </p:sp>
      <p:sp>
        <p:nvSpPr>
          <p:cNvPr id="4" name="Rectangle 3">
            <a:extLst>
              <a:ext uri="{FF2B5EF4-FFF2-40B4-BE49-F238E27FC236}">
                <a16:creationId xmlns:a16="http://schemas.microsoft.com/office/drawing/2014/main" id="{898B5F7E-7877-481E-8E16-B2861B70D1EC}"/>
              </a:ext>
            </a:extLst>
          </p:cNvPr>
          <p:cNvSpPr/>
          <p:nvPr/>
        </p:nvSpPr>
        <p:spPr>
          <a:xfrm>
            <a:off x="417592" y="990600"/>
            <a:ext cx="8294914" cy="1569660"/>
          </a:xfrm>
          <a:prstGeom prst="rect">
            <a:avLst/>
          </a:prstGeom>
        </p:spPr>
        <p:txBody>
          <a:bodyPr wrap="square">
            <a:spAutoFit/>
          </a:bodyPr>
          <a:lstStyle/>
          <a:p>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What do you think is an interesting marine mammal adaption?</a:t>
            </a:r>
          </a:p>
          <a:p>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10383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marine mammal?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496D27-2D5F-4835-8AF8-83D063BF04C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372959" y="4985073"/>
            <a:ext cx="2495536" cy="1475232"/>
          </a:xfrm>
        </p:spPr>
        <p:txBody>
          <a:bodyPr vert="horz" lIns="91440" tIns="45720" rIns="91440" bIns="45720" rtlCol="0" anchor="ctr">
            <a:normAutofit/>
          </a:bodyPr>
          <a:lstStyle/>
          <a:p>
            <a:pPr>
              <a:lnSpc>
                <a:spcPct val="90000"/>
              </a:lnSpc>
              <a:spcBef>
                <a:spcPts val="1000"/>
              </a:spcBef>
            </a:pPr>
            <a:r>
              <a:rPr lang="en-US" sz="2300" b="1" dirty="0">
                <a:solidFill>
                  <a:schemeClr val="tx2"/>
                </a:solidFill>
              </a:rPr>
              <a:t>Marine Mammals are animals who…</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10362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1665AEFB-83BB-4BC4-8F34-1BAB1F10186C}"/>
              </a:ext>
            </a:extLst>
          </p:cNvPr>
          <p:cNvSpPr txBox="1">
            <a:spLocks/>
          </p:cNvSpPr>
          <p:nvPr/>
        </p:nvSpPr>
        <p:spPr>
          <a:xfrm>
            <a:off x="618888" y="5186265"/>
            <a:ext cx="5484719" cy="1261872"/>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kern="12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90000"/>
              </a:lnSpc>
              <a:spcBef>
                <a:spcPts val="1000"/>
              </a:spcBef>
            </a:pPr>
            <a:endParaRPr lang="en-US" sz="2300" dirty="0">
              <a:solidFill>
                <a:schemeClr val="tx2"/>
              </a:solidFill>
            </a:endParaRPr>
          </a:p>
        </p:txBody>
      </p:sp>
      <p:sp>
        <p:nvSpPr>
          <p:cNvPr id="11" name="Text Placeholder 2">
            <a:extLst>
              <a:ext uri="{FF2B5EF4-FFF2-40B4-BE49-F238E27FC236}">
                <a16:creationId xmlns:a16="http://schemas.microsoft.com/office/drawing/2014/main" id="{FB5E5F04-29ED-45DA-A9BB-EE9FE13E47E1}"/>
              </a:ext>
            </a:extLst>
          </p:cNvPr>
          <p:cNvSpPr txBox="1">
            <a:spLocks/>
          </p:cNvSpPr>
          <p:nvPr/>
        </p:nvSpPr>
        <p:spPr>
          <a:xfrm>
            <a:off x="210724" y="4986528"/>
            <a:ext cx="5232979" cy="1261872"/>
          </a:xfrm>
          <a:prstGeom prst="rect">
            <a:avLst/>
          </a:prstGeom>
        </p:spPr>
        <p:txBody>
          <a:bodyPr vert="horz" lIns="91440" tIns="45720" rIns="91440" bIns="45720" numCol="2" rtlCol="0" anchor="ctr">
            <a:noAutofit/>
          </a:bodyPr>
          <a:lstStyle>
            <a:lvl1pPr marL="0" indent="0" algn="l" defTabSz="914400" rtl="0" eaLnBrk="1" latinLnBrk="0" hangingPunct="1">
              <a:spcBef>
                <a:spcPct val="20000"/>
              </a:spcBef>
              <a:buFont typeface="Arial" pitchFamily="34" charset="0"/>
              <a:buNone/>
              <a:defRPr sz="2400" kern="12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spcBef>
                <a:spcPts val="0"/>
              </a:spcBef>
              <a:buFont typeface="Arial" panose="020B0604020202020204" pitchFamily="34" charset="0"/>
              <a:buChar char="•"/>
            </a:pPr>
            <a:r>
              <a:rPr lang="en-US" sz="2000" dirty="0">
                <a:solidFill>
                  <a:schemeClr val="tx1"/>
                </a:solidFill>
              </a:rPr>
              <a:t>Breathe air </a:t>
            </a:r>
          </a:p>
          <a:p>
            <a:pPr marL="342900" indent="-342900">
              <a:spcBef>
                <a:spcPts val="1000"/>
              </a:spcBef>
              <a:buFont typeface="Arial" panose="020B0604020202020204" pitchFamily="34" charset="0"/>
              <a:buChar char="•"/>
            </a:pPr>
            <a:r>
              <a:rPr lang="en-US" sz="2000" dirty="0">
                <a:solidFill>
                  <a:schemeClr val="tx1"/>
                </a:solidFill>
              </a:rPr>
              <a:t>Give birth to live young </a:t>
            </a:r>
          </a:p>
          <a:p>
            <a:pPr marL="342900" indent="-342900">
              <a:spcBef>
                <a:spcPts val="1000"/>
              </a:spcBef>
              <a:buFont typeface="Arial" panose="020B0604020202020204" pitchFamily="34" charset="0"/>
              <a:buChar char="•"/>
            </a:pPr>
            <a:r>
              <a:rPr lang="en-US" sz="2000" dirty="0">
                <a:solidFill>
                  <a:schemeClr val="tx1"/>
                </a:solidFill>
              </a:rPr>
              <a:t>Nurse their young </a:t>
            </a:r>
          </a:p>
          <a:p>
            <a:pPr marL="342900" indent="-342900">
              <a:spcBef>
                <a:spcPts val="1000"/>
              </a:spcBef>
              <a:buFont typeface="Arial" panose="020B0604020202020204" pitchFamily="34" charset="0"/>
              <a:buChar char="•"/>
            </a:pPr>
            <a:r>
              <a:rPr lang="en-US" sz="2000" dirty="0">
                <a:solidFill>
                  <a:schemeClr val="tx1"/>
                </a:solidFill>
              </a:rPr>
              <a:t>Warm blooded </a:t>
            </a:r>
          </a:p>
          <a:p>
            <a:pPr marL="342900" indent="-342900">
              <a:spcBef>
                <a:spcPts val="1000"/>
              </a:spcBef>
              <a:buFont typeface="Arial" panose="020B0604020202020204" pitchFamily="34" charset="0"/>
              <a:buChar char="•"/>
            </a:pPr>
            <a:r>
              <a:rPr lang="en-US" sz="2000" dirty="0">
                <a:solidFill>
                  <a:schemeClr val="tx1"/>
                </a:solidFill>
              </a:rPr>
              <a:t>Have hair</a:t>
            </a:r>
          </a:p>
        </p:txBody>
      </p:sp>
      <p:sp>
        <p:nvSpPr>
          <p:cNvPr id="13" name="Text Placeholder 2">
            <a:extLst>
              <a:ext uri="{FF2B5EF4-FFF2-40B4-BE49-F238E27FC236}">
                <a16:creationId xmlns:a16="http://schemas.microsoft.com/office/drawing/2014/main" id="{61B3948F-3FAA-4DB0-A47C-EFEDCB8D9A1A}"/>
              </a:ext>
            </a:extLst>
          </p:cNvPr>
          <p:cNvSpPr txBox="1">
            <a:spLocks/>
          </p:cNvSpPr>
          <p:nvPr/>
        </p:nvSpPr>
        <p:spPr>
          <a:xfrm>
            <a:off x="1016830" y="6360484"/>
            <a:ext cx="7110338" cy="376497"/>
          </a:xfrm>
          <a:prstGeom prst="rect">
            <a:avLst/>
          </a:prstGeom>
        </p:spPr>
        <p:txBody>
          <a:bodyPr vert="horz" lIns="91440" tIns="45720" rIns="91440" bIns="45720" numCol="2" rtlCol="0" anchor="ctr">
            <a:noAutofit/>
          </a:bodyPr>
          <a:lstStyle>
            <a:lvl1pPr marL="0" indent="0" algn="l" defTabSz="914400" rtl="0" eaLnBrk="1" latinLnBrk="0" hangingPunct="1">
              <a:spcBef>
                <a:spcPct val="20000"/>
              </a:spcBef>
              <a:buFont typeface="Arial" pitchFamily="34" charset="0"/>
              <a:buNone/>
              <a:defRPr sz="2400" kern="12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Ebrima" panose="02000000000000000000" pitchFamily="2" charset="0"/>
                <a:ea typeface="Ebrima" panose="02000000000000000000" pitchFamily="2" charset="0"/>
                <a:cs typeface="Ebrima" panose="02000000000000000000" pitchFamily="2"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chemeClr val="tx1"/>
                </a:solidFill>
              </a:rPr>
              <a:t>Live in the ocean!</a:t>
            </a:r>
          </a:p>
        </p:txBody>
      </p:sp>
      <p:sp>
        <p:nvSpPr>
          <p:cNvPr id="8" name="TextBox 7">
            <a:extLst>
              <a:ext uri="{FF2B5EF4-FFF2-40B4-BE49-F238E27FC236}">
                <a16:creationId xmlns:a16="http://schemas.microsoft.com/office/drawing/2014/main" id="{7D92E01A-D986-41FB-99A8-12E3E87A2697}"/>
              </a:ext>
            </a:extLst>
          </p:cNvPr>
          <p:cNvSpPr txBox="1"/>
          <p:nvPr/>
        </p:nvSpPr>
        <p:spPr>
          <a:xfrm>
            <a:off x="5867400" y="4585286"/>
            <a:ext cx="6253284" cy="246221"/>
          </a:xfrm>
          <a:prstGeom prst="rect">
            <a:avLst/>
          </a:prstGeom>
          <a:noFill/>
        </p:spPr>
        <p:txBody>
          <a:bodyPr wrap="square" rtlCol="0">
            <a:spAutoFit/>
          </a:bodyPr>
          <a:lstStyle/>
          <a:p>
            <a:r>
              <a:rPr lang="en-US" sz="1000" i="1" dirty="0">
                <a:hlinkClick r:id="rId4">
                  <a:extLst>
                    <a:ext uri="{A12FA001-AC4F-418D-AE19-62706E023703}">
                      <ahyp:hlinkClr xmlns:ahyp="http://schemas.microsoft.com/office/drawing/2018/hyperlinkcolor" val="tx"/>
                    </a:ext>
                  </a:extLst>
                </a:hlinkClick>
              </a:rPr>
              <a:t>"Sea Otters"</a:t>
            </a:r>
            <a:r>
              <a:rPr lang="en-US" sz="1000" i="1" dirty="0"/>
              <a:t> by </a:t>
            </a:r>
            <a:r>
              <a:rPr lang="en-US" sz="1000" i="1" dirty="0">
                <a:hlinkClick r:id="rId5">
                  <a:extLst>
                    <a:ext uri="{A12FA001-AC4F-418D-AE19-62706E023703}">
                      <ahyp:hlinkClr xmlns:ahyp="http://schemas.microsoft.com/office/drawing/2018/hyperlinkcolor" val="tx"/>
                    </a:ext>
                  </a:extLst>
                </a:hlinkClick>
              </a:rPr>
              <a:t>Mike's Birds</a:t>
            </a:r>
            <a:r>
              <a:rPr lang="en-US" sz="1000" i="1" dirty="0"/>
              <a:t> is licensed under </a:t>
            </a:r>
            <a:r>
              <a:rPr lang="en-US" sz="1000" i="1" dirty="0">
                <a:hlinkClick r:id="rId6">
                  <a:extLst>
                    <a:ext uri="{A12FA001-AC4F-418D-AE19-62706E023703}">
                      <ahyp:hlinkClr xmlns:ahyp="http://schemas.microsoft.com/office/drawing/2018/hyperlinkcolor" val="tx"/>
                    </a:ext>
                  </a:extLst>
                </a:hlinkClick>
              </a:rPr>
              <a:t>CC BY-SA 2.0</a:t>
            </a:r>
            <a:endParaRPr lang="en-US" sz="1000" i="1"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Autofit/>
          </a:bodyPr>
          <a:lstStyle/>
          <a:p>
            <a:pPr algn="l"/>
            <a:r>
              <a:rPr lang="en-US" sz="3300" dirty="0">
                <a:solidFill>
                  <a:srgbClr val="3AB54A"/>
                </a:solidFill>
              </a:rPr>
              <a:t>Types of marine mammals in Washington </a:t>
            </a:r>
          </a:p>
        </p:txBody>
      </p:sp>
      <p:sp>
        <p:nvSpPr>
          <p:cNvPr id="8" name="Content Placeholder 7"/>
          <p:cNvSpPr>
            <a:spLocks noGrp="1"/>
          </p:cNvSpPr>
          <p:nvPr>
            <p:ph idx="1"/>
          </p:nvPr>
        </p:nvSpPr>
        <p:spPr>
          <a:xfrm>
            <a:off x="914400" y="1371600"/>
            <a:ext cx="6858000" cy="3505200"/>
          </a:xfrm>
        </p:spPr>
        <p:txBody>
          <a:bodyPr numCol="1">
            <a:normAutofit lnSpcReduction="10000"/>
          </a:bodyPr>
          <a:lstStyle/>
          <a:p>
            <a:pPr marL="342900" indent="-342900">
              <a:buFont typeface="Arial" panose="020B0604020202020204" pitchFamily="34" charset="0"/>
              <a:buChar char="•"/>
            </a:pPr>
            <a:r>
              <a:rPr lang="en-US" sz="2400" dirty="0">
                <a:solidFill>
                  <a:schemeClr val="bg1"/>
                </a:solidFill>
              </a:rPr>
              <a:t>Whales</a:t>
            </a:r>
          </a:p>
          <a:p>
            <a:pPr marL="342900" indent="-342900">
              <a:buFont typeface="Arial" panose="020B0604020202020204" pitchFamily="34" charset="0"/>
              <a:buChar char="•"/>
            </a:pPr>
            <a:r>
              <a:rPr lang="en-US" sz="2400" dirty="0">
                <a:solidFill>
                  <a:schemeClr val="bg1"/>
                </a:solidFill>
              </a:rPr>
              <a:t>Porpoises</a:t>
            </a:r>
          </a:p>
          <a:p>
            <a:pPr marL="342900" indent="-342900">
              <a:buFont typeface="Arial" panose="020B0604020202020204" pitchFamily="34" charset="0"/>
              <a:buChar char="•"/>
            </a:pPr>
            <a:r>
              <a:rPr lang="en-US" sz="2400" dirty="0">
                <a:solidFill>
                  <a:schemeClr val="bg1"/>
                </a:solidFill>
              </a:rPr>
              <a:t>Dolphins</a:t>
            </a:r>
          </a:p>
          <a:p>
            <a:pPr marL="342900" indent="-342900">
              <a:buFont typeface="Arial" panose="020B0604020202020204" pitchFamily="34" charset="0"/>
              <a:buChar char="•"/>
            </a:pPr>
            <a:r>
              <a:rPr lang="en-US" sz="2400" dirty="0">
                <a:solidFill>
                  <a:schemeClr val="bg1"/>
                </a:solidFill>
              </a:rPr>
              <a:t>Orcas</a:t>
            </a:r>
          </a:p>
          <a:p>
            <a:pPr marL="342900" indent="-342900">
              <a:buFont typeface="Arial" panose="020B0604020202020204" pitchFamily="34" charset="0"/>
              <a:buChar char="•"/>
            </a:pPr>
            <a:r>
              <a:rPr lang="en-US" sz="2400" dirty="0">
                <a:solidFill>
                  <a:schemeClr val="bg1"/>
                </a:solidFill>
              </a:rPr>
              <a:t>Sea lions</a:t>
            </a:r>
          </a:p>
          <a:p>
            <a:pPr marL="342900" indent="-342900">
              <a:buFont typeface="Arial" panose="020B0604020202020204" pitchFamily="34" charset="0"/>
              <a:buChar char="•"/>
            </a:pPr>
            <a:r>
              <a:rPr lang="en-US" sz="2400" dirty="0">
                <a:solidFill>
                  <a:schemeClr val="bg1"/>
                </a:solidFill>
              </a:rPr>
              <a:t>Seals </a:t>
            </a:r>
          </a:p>
          <a:p>
            <a:pPr marL="342900" indent="-342900">
              <a:buFont typeface="Arial" panose="020B0604020202020204" pitchFamily="34" charset="0"/>
              <a:buChar char="•"/>
            </a:pPr>
            <a:r>
              <a:rPr lang="en-US" sz="2400" dirty="0">
                <a:solidFill>
                  <a:schemeClr val="bg1"/>
                </a:solidFill>
              </a:rPr>
              <a:t>Otters </a:t>
            </a:r>
          </a:p>
          <a:p>
            <a:pPr marL="0" indent="0">
              <a:buNone/>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6">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A61E0-9730-4A96-8990-14B528F2CE66}"/>
              </a:ext>
            </a:extLst>
          </p:cNvPr>
          <p:cNvSpPr>
            <a:spLocks noGrp="1"/>
          </p:cNvSpPr>
          <p:nvPr>
            <p:ph type="title"/>
          </p:nvPr>
        </p:nvSpPr>
        <p:spPr>
          <a:xfrm>
            <a:off x="628649" y="4428000"/>
            <a:ext cx="4607719" cy="1400400"/>
          </a:xfrm>
        </p:spPr>
        <p:txBody>
          <a:bodyPr vert="horz" wrap="square" lIns="91440" tIns="45720" rIns="91440" bIns="45720" rtlCol="0" anchor="b">
            <a:normAutofit/>
          </a:bodyPr>
          <a:lstStyle/>
          <a:p>
            <a:pPr>
              <a:lnSpc>
                <a:spcPct val="90000"/>
              </a:lnSpc>
            </a:pPr>
            <a:r>
              <a:rPr lang="en-US" sz="4900" kern="1200" dirty="0">
                <a:solidFill>
                  <a:srgbClr val="3AB54A"/>
                </a:solidFill>
                <a:latin typeface="+mj-lt"/>
                <a:ea typeface="+mj-ea"/>
                <a:cs typeface="+mj-cs"/>
              </a:rPr>
              <a:t>Life in the ocean</a:t>
            </a:r>
          </a:p>
        </p:txBody>
      </p:sp>
      <p:pic>
        <p:nvPicPr>
          <p:cNvPr id="12" name="Picture 11">
            <a:extLst>
              <a:ext uri="{FF2B5EF4-FFF2-40B4-BE49-F238E27FC236}">
                <a16:creationId xmlns:a16="http://schemas.microsoft.com/office/drawing/2014/main" id="{7840EC0B-5182-4FD5-A289-7F410E165A1F}"/>
              </a:ext>
            </a:extLst>
          </p:cNvPr>
          <p:cNvPicPr>
            <a:picLocks noChangeAspect="1"/>
          </p:cNvPicPr>
          <p:nvPr/>
        </p:nvPicPr>
        <p:blipFill rotWithShape="1">
          <a:blip r:embed="rId3">
            <a:extLst>
              <a:ext uri="{28A0092B-C50C-407E-A947-70E740481C1C}">
                <a14:useLocalDpi xmlns:a14="http://schemas.microsoft.com/office/drawing/2010/main" val="0"/>
              </a:ext>
            </a:extLst>
          </a:blip>
          <a:srcRect l="30532" r="32095" b="-2"/>
          <a:stretch/>
        </p:blipFill>
        <p:spPr>
          <a:xfrm>
            <a:off x="-3" y="10"/>
            <a:ext cx="2214562"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8" name="Picture 7">
            <a:extLst>
              <a:ext uri="{FF2B5EF4-FFF2-40B4-BE49-F238E27FC236}">
                <a16:creationId xmlns:a16="http://schemas.microsoft.com/office/drawing/2014/main" id="{1432B60E-6247-4400-BE73-6C7A217B1112}"/>
              </a:ext>
            </a:extLst>
          </p:cNvPr>
          <p:cNvPicPr>
            <a:picLocks noChangeAspect="1"/>
          </p:cNvPicPr>
          <p:nvPr/>
        </p:nvPicPr>
        <p:blipFill rotWithShape="1">
          <a:blip r:embed="rId4">
            <a:extLst>
              <a:ext uri="{28A0092B-C50C-407E-A947-70E740481C1C}">
                <a14:useLocalDpi xmlns:a14="http://schemas.microsoft.com/office/drawing/2010/main" val="0"/>
              </a:ext>
            </a:extLst>
          </a:blip>
          <a:srcRect l="10749" r="47416" b="2"/>
          <a:stretch/>
        </p:blipFill>
        <p:spPr>
          <a:xfrm>
            <a:off x="2357439" y="10"/>
            <a:ext cx="2143125"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10" name="Picture 9">
            <a:extLst>
              <a:ext uri="{FF2B5EF4-FFF2-40B4-BE49-F238E27FC236}">
                <a16:creationId xmlns:a16="http://schemas.microsoft.com/office/drawing/2014/main" id="{1D2DEE12-E10E-4726-8DA0-991EB48C78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407" r="34064" b="3"/>
          <a:stretch/>
        </p:blipFill>
        <p:spPr>
          <a:xfrm>
            <a:off x="4643438" y="10"/>
            <a:ext cx="2143124"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6" name="Picture 5">
            <a:extLst>
              <a:ext uri="{FF2B5EF4-FFF2-40B4-BE49-F238E27FC236}">
                <a16:creationId xmlns:a16="http://schemas.microsoft.com/office/drawing/2014/main" id="{1ED02BEA-8B26-4024-8B7B-46B193A11679}"/>
              </a:ext>
            </a:extLst>
          </p:cNvPr>
          <p:cNvPicPr>
            <a:picLocks noChangeAspect="1"/>
          </p:cNvPicPr>
          <p:nvPr/>
        </p:nvPicPr>
        <p:blipFill rotWithShape="1">
          <a:blip r:embed="rId6">
            <a:extLst>
              <a:ext uri="{28A0092B-C50C-407E-A947-70E740481C1C}">
                <a14:useLocalDpi xmlns:a14="http://schemas.microsoft.com/office/drawing/2010/main" val="0"/>
              </a:ext>
            </a:extLst>
          </a:blip>
          <a:srcRect l="23021" r="40476" b="3"/>
          <a:stretch/>
        </p:blipFill>
        <p:spPr>
          <a:xfrm>
            <a:off x="6929436" y="10"/>
            <a:ext cx="2214564"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30" name="Group 18">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20" name="Freeform: Shape 19">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0">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7">
            <a:extLst>
              <a:ext uri="{FF2B5EF4-FFF2-40B4-BE49-F238E27FC236}">
                <a16:creationId xmlns:a16="http://schemas.microsoft.com/office/drawing/2014/main" id="{61C01099-74E1-45C4-BF42-AB6078719A0C}"/>
              </a:ext>
            </a:extLst>
          </p:cNvPr>
          <p:cNvSpPr txBox="1">
            <a:spLocks/>
          </p:cNvSpPr>
          <p:nvPr/>
        </p:nvSpPr>
        <p:spPr>
          <a:xfrm>
            <a:off x="457200" y="1219200"/>
            <a:ext cx="8229600" cy="3505200"/>
          </a:xfrm>
          <a:prstGeom prst="rect">
            <a:avLst/>
          </a:prstGeom>
        </p:spPr>
        <p:txBody>
          <a:bodyPr numCol="1"/>
          <a:lst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 </a:t>
            </a:r>
          </a:p>
        </p:txBody>
      </p:sp>
    </p:spTree>
    <p:extLst>
      <p:ext uri="{BB962C8B-B14F-4D97-AF65-F5344CB8AC3E}">
        <p14:creationId xmlns:p14="http://schemas.microsoft.com/office/powerpoint/2010/main" val="423684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A5D992-4278-4E19-813E-AA4F8DCFB8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287" r="-3" b="835"/>
          <a:stretch/>
        </p:blipFill>
        <p:spPr>
          <a:xfrm>
            <a:off x="4444680" y="10"/>
            <a:ext cx="469931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0" name="Picture 9">
            <a:extLst>
              <a:ext uri="{FF2B5EF4-FFF2-40B4-BE49-F238E27FC236}">
                <a16:creationId xmlns:a16="http://schemas.microsoft.com/office/drawing/2014/main" id="{FB7D5C1F-BF92-4E81-A266-A6FE8E3F61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318" r="-5" b="-5"/>
          <a:stretch/>
        </p:blipFill>
        <p:spPr>
          <a:xfrm>
            <a:off x="5238204" y="2286000"/>
            <a:ext cx="3905796"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a:extLst>
              <a:ext uri="{FF2B5EF4-FFF2-40B4-BE49-F238E27FC236}">
                <a16:creationId xmlns:a16="http://schemas.microsoft.com/office/drawing/2014/main" id="{C6C1482B-1917-40C1-BE85-5C266051F6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52" r="5990" b="2"/>
          <a:stretch/>
        </p:blipFill>
        <p:spPr>
          <a:xfrm>
            <a:off x="6035713" y="4572000"/>
            <a:ext cx="3108287"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5" name="Freeform 16">
            <a:extLst>
              <a:ext uri="{FF2B5EF4-FFF2-40B4-BE49-F238E27FC236}">
                <a16:creationId xmlns:a16="http://schemas.microsoft.com/office/drawing/2014/main" id="{98BA90CC-0056-473E-80AE-8CB0EE6AC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96E232-7219-4009-893A-28527CAD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26998"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EA61E0-9730-4A96-8990-14B528F2CE66}"/>
              </a:ext>
            </a:extLst>
          </p:cNvPr>
          <p:cNvSpPr>
            <a:spLocks noGrp="1"/>
          </p:cNvSpPr>
          <p:nvPr>
            <p:ph type="title"/>
          </p:nvPr>
        </p:nvSpPr>
        <p:spPr>
          <a:xfrm>
            <a:off x="628650" y="365125"/>
            <a:ext cx="3893343" cy="1325563"/>
          </a:xfrm>
        </p:spPr>
        <p:txBody>
          <a:bodyPr vert="horz" lIns="91440" tIns="45720" rIns="91440" bIns="45720" rtlCol="0" anchor="ctr">
            <a:normAutofit/>
          </a:bodyPr>
          <a:lstStyle/>
          <a:p>
            <a:pPr>
              <a:lnSpc>
                <a:spcPct val="90000"/>
              </a:lnSpc>
            </a:pPr>
            <a:r>
              <a:rPr lang="en-US" sz="4400" kern="1200" dirty="0">
                <a:solidFill>
                  <a:srgbClr val="3AB54A"/>
                </a:solidFill>
                <a:latin typeface="+mj-lt"/>
                <a:ea typeface="+mj-ea"/>
                <a:cs typeface="+mj-cs"/>
              </a:rPr>
              <a:t>Life in the ocean</a:t>
            </a:r>
          </a:p>
        </p:txBody>
      </p:sp>
      <p:sp>
        <p:nvSpPr>
          <p:cNvPr id="4" name="Content Placeholder 7">
            <a:extLst>
              <a:ext uri="{FF2B5EF4-FFF2-40B4-BE49-F238E27FC236}">
                <a16:creationId xmlns:a16="http://schemas.microsoft.com/office/drawing/2014/main" id="{61C01099-74E1-45C4-BF42-AB6078719A0C}"/>
              </a:ext>
            </a:extLst>
          </p:cNvPr>
          <p:cNvSpPr txBox="1">
            <a:spLocks/>
          </p:cNvSpPr>
          <p:nvPr/>
        </p:nvSpPr>
        <p:spPr>
          <a:xfrm>
            <a:off x="628650" y="2021249"/>
            <a:ext cx="4280673" cy="4155713"/>
          </a:xfrm>
          <a:prstGeom prst="rect">
            <a:avLst/>
          </a:prstGeom>
        </p:spPr>
        <p:txBody>
          <a:bodyPr vert="horz" lIns="91440" tIns="45720" rIns="91440" bIns="45720" numCol="1" rtlCol="0">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228600">
              <a:lnSpc>
                <a:spcPct val="90000"/>
              </a:lnSpc>
              <a:buFont typeface="Arial" panose="020B0604020202020204" pitchFamily="34" charset="0"/>
              <a:buChar char="•"/>
            </a:pPr>
            <a:r>
              <a:rPr lang="en-US" sz="2500" dirty="0"/>
              <a:t>Swim </a:t>
            </a:r>
          </a:p>
          <a:p>
            <a:pPr marL="342900" indent="-228600">
              <a:lnSpc>
                <a:spcPct val="90000"/>
              </a:lnSpc>
              <a:buFont typeface="Arial" panose="020B0604020202020204" pitchFamily="34" charset="0"/>
              <a:buChar char="•"/>
            </a:pPr>
            <a:endParaRPr lang="en-US" sz="2500" dirty="0"/>
          </a:p>
          <a:p>
            <a:pPr marL="342900" indent="-228600">
              <a:lnSpc>
                <a:spcPct val="90000"/>
              </a:lnSpc>
              <a:buFont typeface="Arial" panose="020B0604020202020204" pitchFamily="34" charset="0"/>
              <a:buChar char="•"/>
            </a:pPr>
            <a:r>
              <a:rPr lang="en-US" sz="2500" dirty="0"/>
              <a:t>Dive</a:t>
            </a:r>
          </a:p>
          <a:p>
            <a:pPr indent="-228600">
              <a:lnSpc>
                <a:spcPct val="90000"/>
              </a:lnSpc>
              <a:buFont typeface="Arial" panose="020B0604020202020204" pitchFamily="34" charset="0"/>
              <a:buChar char="•"/>
            </a:pPr>
            <a:endParaRPr lang="en-US" sz="2500" dirty="0"/>
          </a:p>
          <a:p>
            <a:pPr marL="342900" indent="-228600">
              <a:lnSpc>
                <a:spcPct val="90000"/>
              </a:lnSpc>
              <a:buFont typeface="Arial" panose="020B0604020202020204" pitchFamily="34" charset="0"/>
              <a:buChar char="•"/>
            </a:pPr>
            <a:r>
              <a:rPr lang="en-US" sz="2500" dirty="0"/>
              <a:t>Breathe air (hold breath/</a:t>
            </a:r>
          </a:p>
          <a:p>
            <a:pPr>
              <a:lnSpc>
                <a:spcPct val="90000"/>
              </a:lnSpc>
            </a:pPr>
            <a:r>
              <a:rPr lang="en-US" sz="2500" dirty="0"/>
              <a:t>must surface for air)</a:t>
            </a:r>
          </a:p>
          <a:p>
            <a:pPr indent="-228600">
              <a:lnSpc>
                <a:spcPct val="90000"/>
              </a:lnSpc>
              <a:buFont typeface="Arial" panose="020B0604020202020204" pitchFamily="34" charset="0"/>
              <a:buChar char="•"/>
            </a:pPr>
            <a:endParaRPr lang="en-US" sz="2500" dirty="0"/>
          </a:p>
          <a:p>
            <a:pPr marL="342900" indent="-228600">
              <a:lnSpc>
                <a:spcPct val="90000"/>
              </a:lnSpc>
              <a:buFont typeface="Arial" panose="020B0604020202020204" pitchFamily="34" charset="0"/>
              <a:buChar char="•"/>
            </a:pPr>
            <a:r>
              <a:rPr lang="en-US" sz="2500" dirty="0"/>
              <a:t>Stay warm</a:t>
            </a:r>
          </a:p>
          <a:p>
            <a:pPr marL="342900" indent="-228600">
              <a:lnSpc>
                <a:spcPct val="90000"/>
              </a:lnSpc>
              <a:buFont typeface="Arial" panose="020B0604020202020204" pitchFamily="34" charset="0"/>
              <a:buChar char="•"/>
            </a:pPr>
            <a:endParaRPr lang="en-US" sz="2500" dirty="0"/>
          </a:p>
          <a:p>
            <a:pPr marL="342900" indent="-228600">
              <a:lnSpc>
                <a:spcPct val="90000"/>
              </a:lnSpc>
              <a:buFont typeface="Arial" panose="020B0604020202020204" pitchFamily="34" charset="0"/>
              <a:buChar char="•"/>
            </a:pPr>
            <a:r>
              <a:rPr lang="en-US" sz="2500" dirty="0"/>
              <a:t>Find food </a:t>
            </a:r>
          </a:p>
          <a:p>
            <a:pPr marL="342900" indent="-228600">
              <a:lnSpc>
                <a:spcPct val="90000"/>
              </a:lnSpc>
              <a:buFont typeface="Arial" panose="020B0604020202020204" pitchFamily="34" charset="0"/>
              <a:buChar char="•"/>
            </a:pPr>
            <a:endParaRPr lang="en-US" sz="2500" dirty="0"/>
          </a:p>
          <a:p>
            <a:pPr marL="342900" indent="-228600">
              <a:lnSpc>
                <a:spcPct val="90000"/>
              </a:lnSpc>
              <a:buFont typeface="Arial" panose="020B0604020202020204" pitchFamily="34" charset="0"/>
              <a:buChar char="•"/>
            </a:pPr>
            <a:r>
              <a:rPr lang="en-US" sz="2500" dirty="0"/>
              <a:t>Raise young</a:t>
            </a:r>
          </a:p>
          <a:p>
            <a:pPr>
              <a:lnSpc>
                <a:spcPct val="90000"/>
              </a:lnSpc>
            </a:pPr>
            <a:endParaRPr lang="en-US" sz="2500" dirty="0"/>
          </a:p>
        </p:txBody>
      </p:sp>
    </p:spTree>
    <p:extLst>
      <p:ext uri="{BB962C8B-B14F-4D97-AF65-F5344CB8AC3E}">
        <p14:creationId xmlns:p14="http://schemas.microsoft.com/office/powerpoint/2010/main" val="30199809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050DDD86-AB04-4A71-B764-1A342AB54D0A}"/>
              </a:ext>
            </a:extLst>
          </p:cNvPr>
          <p:cNvSpPr txBox="1">
            <a:spLocks/>
          </p:cNvSpPr>
          <p:nvPr/>
        </p:nvSpPr>
        <p:spPr>
          <a:xfrm>
            <a:off x="457200" y="228600"/>
            <a:ext cx="8229600" cy="914400"/>
          </a:xfrm>
          <a:prstGeom prst="rect">
            <a:avLst/>
          </a:prstGeom>
        </p:spPr>
        <p:txBody>
          <a:bodyPr>
            <a:noAutofit/>
          </a:bodyPr>
          <a:lst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a:lstStyle>
          <a:p>
            <a:r>
              <a:rPr lang="en-US" sz="3300">
                <a:solidFill>
                  <a:srgbClr val="3AB54A"/>
                </a:solidFill>
              </a:rPr>
              <a:t>Marine mammal adaptations</a:t>
            </a:r>
            <a:endParaRPr lang="en-US" sz="3300" dirty="0">
              <a:solidFill>
                <a:srgbClr val="3AB54A"/>
              </a:solidFill>
            </a:endParaRPr>
          </a:p>
        </p:txBody>
      </p:sp>
      <p:sp>
        <p:nvSpPr>
          <p:cNvPr id="4" name="Rectangle 3">
            <a:extLst>
              <a:ext uri="{FF2B5EF4-FFF2-40B4-BE49-F238E27FC236}">
                <a16:creationId xmlns:a16="http://schemas.microsoft.com/office/drawing/2014/main" id="{898B5F7E-7877-481E-8E16-B2861B70D1EC}"/>
              </a:ext>
            </a:extLst>
          </p:cNvPr>
          <p:cNvSpPr/>
          <p:nvPr/>
        </p:nvSpPr>
        <p:spPr>
          <a:xfrm>
            <a:off x="228600" y="685800"/>
            <a:ext cx="8294914" cy="1938992"/>
          </a:xfrm>
          <a:prstGeom prst="rect">
            <a:avLst/>
          </a:prstGeom>
        </p:spPr>
        <p:txBody>
          <a:bodyPr wrap="square">
            <a:spAutoFit/>
          </a:bodyPr>
          <a:lstStyle/>
          <a:p>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Some </a:t>
            </a:r>
            <a:r>
              <a:rPr lang="en-US" sz="2400" dirty="0">
                <a:solidFill>
                  <a:schemeClr val="accent1"/>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dolphins and whales use echolocation</a:t>
            </a: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 </a:t>
            </a:r>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to find their food. </a:t>
            </a: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Picture 5">
            <a:extLst>
              <a:ext uri="{FF2B5EF4-FFF2-40B4-BE49-F238E27FC236}">
                <a16:creationId xmlns:a16="http://schemas.microsoft.com/office/drawing/2014/main" id="{662D9957-C465-467F-BBC1-23D1348E8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62200"/>
            <a:ext cx="8382000" cy="3352800"/>
          </a:xfrm>
          <a:prstGeom prst="rect">
            <a:avLst/>
          </a:prstGeom>
        </p:spPr>
      </p:pic>
      <p:sp>
        <p:nvSpPr>
          <p:cNvPr id="7" name="Rectangle 6">
            <a:extLst>
              <a:ext uri="{FF2B5EF4-FFF2-40B4-BE49-F238E27FC236}">
                <a16:creationId xmlns:a16="http://schemas.microsoft.com/office/drawing/2014/main" id="{1C5BED20-8A4F-4B4B-BB28-3FB36610F4F8}"/>
              </a:ext>
            </a:extLst>
          </p:cNvPr>
          <p:cNvSpPr/>
          <p:nvPr/>
        </p:nvSpPr>
        <p:spPr>
          <a:xfrm>
            <a:off x="5638800" y="6172200"/>
            <a:ext cx="4572000" cy="246221"/>
          </a:xfrm>
          <a:prstGeom prst="rect">
            <a:avLst/>
          </a:prstGeom>
        </p:spPr>
        <p:txBody>
          <a:bodyPr>
            <a:spAutoFit/>
          </a:bodyPr>
          <a:lstStyle/>
          <a:p>
            <a:r>
              <a:rPr lang="en-US" sz="1000" i="1" dirty="0">
                <a:solidFill>
                  <a:schemeClr val="bg1"/>
                </a:solidFill>
                <a:latin typeface="Source Sans Pro" panose="020B0503030403020204" pitchFamily="34" charset="0"/>
                <a:hlinkClick r:id="rId5">
                  <a:extLst>
                    <a:ext uri="{A12FA001-AC4F-418D-AE19-62706E023703}">
                      <ahyp:hlinkClr xmlns:ahyp="http://schemas.microsoft.com/office/drawing/2018/hyperlinkcolor" val="tx"/>
                    </a:ext>
                  </a:extLst>
                </a:hlinkClick>
              </a:rPr>
              <a:t>"echolocation"</a:t>
            </a:r>
            <a:r>
              <a:rPr lang="en-US" sz="1000" i="1" dirty="0">
                <a:solidFill>
                  <a:schemeClr val="bg1"/>
                </a:solidFill>
                <a:latin typeface="Source Sans Pro" panose="020B0503030403020204" pitchFamily="34" charset="0"/>
              </a:rPr>
              <a:t> by </a:t>
            </a:r>
            <a:r>
              <a:rPr lang="en-US" sz="1000" i="1" dirty="0" err="1">
                <a:solidFill>
                  <a:schemeClr val="bg1"/>
                </a:solidFill>
                <a:latin typeface="Source Sans Pro" panose="020B0503030403020204" pitchFamily="34" charset="0"/>
                <a:hlinkClick r:id="rId6">
                  <a:extLst>
                    <a:ext uri="{A12FA001-AC4F-418D-AE19-62706E023703}">
                      <ahyp:hlinkClr xmlns:ahyp="http://schemas.microsoft.com/office/drawing/2018/hyperlinkcolor" val="tx"/>
                    </a:ext>
                  </a:extLst>
                </a:hlinkClick>
              </a:rPr>
              <a:t>ManilaRyce</a:t>
            </a:r>
            <a:r>
              <a:rPr lang="en-US" sz="1000" i="1" dirty="0">
                <a:solidFill>
                  <a:schemeClr val="bg1"/>
                </a:solidFill>
                <a:latin typeface="Source Sans Pro" panose="020B0503030403020204" pitchFamily="34" charset="0"/>
              </a:rPr>
              <a:t> is licensed under </a:t>
            </a:r>
            <a:r>
              <a:rPr lang="en-US" sz="1000" i="1" dirty="0">
                <a:solidFill>
                  <a:schemeClr val="bg1"/>
                </a:solidFill>
                <a:latin typeface="Source Sans Pro" panose="020B0503030403020204" pitchFamily="34" charset="0"/>
                <a:hlinkClick r:id="rId7">
                  <a:extLst>
                    <a:ext uri="{A12FA001-AC4F-418D-AE19-62706E023703}">
                      <ahyp:hlinkClr xmlns:ahyp="http://schemas.microsoft.com/office/drawing/2018/hyperlinkcolor" val="tx"/>
                    </a:ext>
                  </a:extLst>
                </a:hlinkClick>
              </a:rPr>
              <a:t>CC BY-NC-SA 2.0</a:t>
            </a:r>
            <a:endParaRPr lang="en-US" sz="1000" i="1" dirty="0">
              <a:solidFill>
                <a:schemeClr val="bg1"/>
              </a:solidFill>
            </a:endParaRPr>
          </a:p>
        </p:txBody>
      </p:sp>
    </p:spTree>
    <p:extLst>
      <p:ext uri="{BB962C8B-B14F-4D97-AF65-F5344CB8AC3E}">
        <p14:creationId xmlns:p14="http://schemas.microsoft.com/office/powerpoint/2010/main" val="340571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Autofit/>
          </a:bodyPr>
          <a:lstStyle/>
          <a:p>
            <a:pPr algn="l"/>
            <a:r>
              <a:rPr lang="en-US" sz="3300" dirty="0">
                <a:solidFill>
                  <a:srgbClr val="3AB54A"/>
                </a:solidFill>
              </a:rPr>
              <a:t>Marine mammal adaptations</a:t>
            </a:r>
          </a:p>
        </p:txBody>
      </p:sp>
      <p:sp>
        <p:nvSpPr>
          <p:cNvPr id="4" name="Rectangle 3">
            <a:extLst>
              <a:ext uri="{FF2B5EF4-FFF2-40B4-BE49-F238E27FC236}">
                <a16:creationId xmlns:a16="http://schemas.microsoft.com/office/drawing/2014/main" id="{25789FC9-F3AE-4974-A934-EE829052A953}"/>
              </a:ext>
            </a:extLst>
          </p:cNvPr>
          <p:cNvSpPr/>
          <p:nvPr/>
        </p:nvSpPr>
        <p:spPr>
          <a:xfrm>
            <a:off x="424542" y="925286"/>
            <a:ext cx="8461415" cy="830997"/>
          </a:xfrm>
          <a:prstGeom prst="rect">
            <a:avLst/>
          </a:prstGeom>
        </p:spPr>
        <p:txBody>
          <a:bodyPr wrap="square">
            <a:spAutoFit/>
          </a:bodyPr>
          <a:lstStyle/>
          <a:p>
            <a:r>
              <a:rPr lang="en-US" sz="2400" dirty="0">
                <a:solidFill>
                  <a:schemeClr val="bg1"/>
                </a:solidFill>
                <a:latin typeface="Ebrima" panose="02000000000000000000" pitchFamily="2" charset="0"/>
                <a:ea typeface="Ebrima" panose="02000000000000000000" pitchFamily="2" charset="0"/>
                <a:cs typeface="Ebrima" panose="02000000000000000000" pitchFamily="2" charset="0"/>
              </a:rPr>
              <a:t>Sea otters, river otters, seals, and sea lions have a dense coat of fur that keeps them warm, and mostly dry. </a:t>
            </a:r>
            <a:endParaRPr lang="en-US" sz="2400" dirty="0">
              <a:latin typeface="Ebrima" panose="02000000000000000000" pitchFamily="2" charset="0"/>
              <a:ea typeface="Ebrima" panose="02000000000000000000" pitchFamily="2" charset="0"/>
              <a:cs typeface="Ebrima" panose="02000000000000000000" pitchFamily="2" charset="0"/>
            </a:endParaRPr>
          </a:p>
        </p:txBody>
      </p:sp>
      <p:pic>
        <p:nvPicPr>
          <p:cNvPr id="6" name="Picture 5">
            <a:extLst>
              <a:ext uri="{FF2B5EF4-FFF2-40B4-BE49-F238E27FC236}">
                <a16:creationId xmlns:a16="http://schemas.microsoft.com/office/drawing/2014/main" id="{74EFA072-6D90-4AB8-94F1-EAE86A691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42" y="2065841"/>
            <a:ext cx="2971800" cy="3967506"/>
          </a:xfrm>
          <a:prstGeom prst="rect">
            <a:avLst/>
          </a:prstGeom>
        </p:spPr>
      </p:pic>
      <p:pic>
        <p:nvPicPr>
          <p:cNvPr id="10" name="Picture 9">
            <a:extLst>
              <a:ext uri="{FF2B5EF4-FFF2-40B4-BE49-F238E27FC236}">
                <a16:creationId xmlns:a16="http://schemas.microsoft.com/office/drawing/2014/main" id="{8F3A2CAA-59D3-4525-B938-3CF27CCE0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800" y="2065841"/>
            <a:ext cx="5080000" cy="3416300"/>
          </a:xfrm>
          <a:prstGeom prst="rect">
            <a:avLst/>
          </a:prstGeom>
        </p:spPr>
      </p:pic>
      <p:sp>
        <p:nvSpPr>
          <p:cNvPr id="11" name="TextBox 10">
            <a:extLst>
              <a:ext uri="{FF2B5EF4-FFF2-40B4-BE49-F238E27FC236}">
                <a16:creationId xmlns:a16="http://schemas.microsoft.com/office/drawing/2014/main" id="{55FF1DF1-01BC-4834-8209-47C8C147D066}"/>
              </a:ext>
            </a:extLst>
          </p:cNvPr>
          <p:cNvSpPr txBox="1"/>
          <p:nvPr/>
        </p:nvSpPr>
        <p:spPr>
          <a:xfrm>
            <a:off x="4343400" y="6022461"/>
            <a:ext cx="4680031" cy="400110"/>
          </a:xfrm>
          <a:prstGeom prst="rect">
            <a:avLst/>
          </a:prstGeom>
          <a:noFill/>
        </p:spPr>
        <p:txBody>
          <a:bodyPr wrap="square" rtlCol="0">
            <a:spAutoFit/>
          </a:bodyPr>
          <a:lstStyle/>
          <a:p>
            <a:pPr algn="r"/>
            <a:r>
              <a:rPr lang="en-US" sz="1000" i="1" dirty="0">
                <a:solidFill>
                  <a:schemeClr val="bg1"/>
                </a:solidFill>
              </a:rPr>
              <a:t>Left: Sea otter pelt from Alaska Wildlife ID</a:t>
            </a:r>
          </a:p>
          <a:p>
            <a:pPr algn="r"/>
            <a:r>
              <a:rPr lang="en-US" sz="1000" i="1" dirty="0">
                <a:solidFill>
                  <a:schemeClr val="bg1"/>
                </a:solidFill>
              </a:rPr>
              <a:t>Right: Seal pelt from side view from Science Photo Library </a:t>
            </a:r>
          </a:p>
        </p:txBody>
      </p:sp>
    </p:spTree>
    <p:extLst>
      <p:ext uri="{BB962C8B-B14F-4D97-AF65-F5344CB8AC3E}">
        <p14:creationId xmlns:p14="http://schemas.microsoft.com/office/powerpoint/2010/main" val="5505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Autofit/>
          </a:bodyPr>
          <a:lstStyle/>
          <a:p>
            <a:pPr algn="l"/>
            <a:r>
              <a:rPr lang="en-US" sz="3300" dirty="0">
                <a:solidFill>
                  <a:srgbClr val="3AB54A"/>
                </a:solidFill>
              </a:rPr>
              <a:t>Marine mammal adaptations</a:t>
            </a:r>
          </a:p>
        </p:txBody>
      </p:sp>
      <p:sp>
        <p:nvSpPr>
          <p:cNvPr id="8" name="Content Placeholder 7"/>
          <p:cNvSpPr>
            <a:spLocks noGrp="1"/>
          </p:cNvSpPr>
          <p:nvPr>
            <p:ph idx="1"/>
          </p:nvPr>
        </p:nvSpPr>
        <p:spPr>
          <a:xfrm>
            <a:off x="726541" y="1028700"/>
            <a:ext cx="7543800" cy="4800600"/>
          </a:xfrm>
        </p:spPr>
        <p:txBody>
          <a:bodyPr numCol="1">
            <a:normAutofit/>
          </a:bodyPr>
          <a:lstStyle/>
          <a:p>
            <a:pPr marL="342900" indent="-342900">
              <a:buFont typeface="Arial" panose="020B0604020202020204" pitchFamily="34" charset="0"/>
              <a:buChar char="•"/>
            </a:pPr>
            <a:r>
              <a:rPr lang="en-US" sz="2400" dirty="0">
                <a:solidFill>
                  <a:schemeClr val="bg1"/>
                </a:solidFill>
              </a:rPr>
              <a:t>Whale, dolphins, porpoises, seals and sea lions use blubber (a thick layer of fat) to keep warm.</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pic>
        <p:nvPicPr>
          <p:cNvPr id="3" name="Picture 2">
            <a:extLst>
              <a:ext uri="{FF2B5EF4-FFF2-40B4-BE49-F238E27FC236}">
                <a16:creationId xmlns:a16="http://schemas.microsoft.com/office/drawing/2014/main" id="{58F44017-2264-4793-8C2A-117ED2866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57400"/>
            <a:ext cx="6863283" cy="3955112"/>
          </a:xfrm>
          <a:prstGeom prst="rect">
            <a:avLst/>
          </a:prstGeom>
        </p:spPr>
      </p:pic>
      <p:sp>
        <p:nvSpPr>
          <p:cNvPr id="9" name="TextBox 8">
            <a:extLst>
              <a:ext uri="{FF2B5EF4-FFF2-40B4-BE49-F238E27FC236}">
                <a16:creationId xmlns:a16="http://schemas.microsoft.com/office/drawing/2014/main" id="{A15741C4-2D74-4C8D-A118-700BE49D63AC}"/>
              </a:ext>
            </a:extLst>
          </p:cNvPr>
          <p:cNvSpPr txBox="1"/>
          <p:nvPr/>
        </p:nvSpPr>
        <p:spPr>
          <a:xfrm>
            <a:off x="4343400" y="6096000"/>
            <a:ext cx="4680031" cy="246221"/>
          </a:xfrm>
          <a:prstGeom prst="rect">
            <a:avLst/>
          </a:prstGeom>
          <a:noFill/>
        </p:spPr>
        <p:txBody>
          <a:bodyPr wrap="square" rtlCol="0">
            <a:spAutoFit/>
          </a:bodyPr>
          <a:lstStyle/>
          <a:p>
            <a:pPr algn="r"/>
            <a:r>
              <a:rPr lang="en-US" sz="1000" i="1" dirty="0">
                <a:solidFill>
                  <a:schemeClr val="bg1"/>
                </a:solidFill>
              </a:rPr>
              <a:t>Graphic courtesy of Whale and Dolphin Conservation Center</a:t>
            </a:r>
          </a:p>
        </p:txBody>
      </p:sp>
      <p:sp>
        <p:nvSpPr>
          <p:cNvPr id="2" name="TextBox 1">
            <a:extLst>
              <a:ext uri="{FF2B5EF4-FFF2-40B4-BE49-F238E27FC236}">
                <a16:creationId xmlns:a16="http://schemas.microsoft.com/office/drawing/2014/main" id="{B8C3D0E3-58BF-4331-AB65-CD96A31C9190}"/>
              </a:ext>
            </a:extLst>
          </p:cNvPr>
          <p:cNvSpPr txBox="1"/>
          <p:nvPr/>
        </p:nvSpPr>
        <p:spPr>
          <a:xfrm>
            <a:off x="5924056" y="2444560"/>
            <a:ext cx="1518717"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Epidermis</a:t>
            </a:r>
          </a:p>
        </p:txBody>
      </p:sp>
      <p:sp>
        <p:nvSpPr>
          <p:cNvPr id="10" name="TextBox 9">
            <a:extLst>
              <a:ext uri="{FF2B5EF4-FFF2-40B4-BE49-F238E27FC236}">
                <a16:creationId xmlns:a16="http://schemas.microsoft.com/office/drawing/2014/main" id="{9312BE48-CDE9-4066-94CB-C622CD35DBBA}"/>
              </a:ext>
            </a:extLst>
          </p:cNvPr>
          <p:cNvSpPr txBox="1"/>
          <p:nvPr/>
        </p:nvSpPr>
        <p:spPr>
          <a:xfrm>
            <a:off x="5924056" y="2767725"/>
            <a:ext cx="1619744"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Dermis</a:t>
            </a:r>
          </a:p>
        </p:txBody>
      </p:sp>
      <p:sp>
        <p:nvSpPr>
          <p:cNvPr id="11" name="TextBox 10">
            <a:extLst>
              <a:ext uri="{FF2B5EF4-FFF2-40B4-BE49-F238E27FC236}">
                <a16:creationId xmlns:a16="http://schemas.microsoft.com/office/drawing/2014/main" id="{491711E6-1FAE-4208-BDA1-007B47451C53}"/>
              </a:ext>
            </a:extLst>
          </p:cNvPr>
          <p:cNvSpPr txBox="1"/>
          <p:nvPr/>
        </p:nvSpPr>
        <p:spPr>
          <a:xfrm>
            <a:off x="5959498" y="3244660"/>
            <a:ext cx="1518717"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Blubber</a:t>
            </a:r>
          </a:p>
        </p:txBody>
      </p:sp>
      <p:sp>
        <p:nvSpPr>
          <p:cNvPr id="12" name="TextBox 11">
            <a:extLst>
              <a:ext uri="{FF2B5EF4-FFF2-40B4-BE49-F238E27FC236}">
                <a16:creationId xmlns:a16="http://schemas.microsoft.com/office/drawing/2014/main" id="{40D48E59-7B86-4160-B4C5-60512C844492}"/>
              </a:ext>
            </a:extLst>
          </p:cNvPr>
          <p:cNvSpPr txBox="1"/>
          <p:nvPr/>
        </p:nvSpPr>
        <p:spPr>
          <a:xfrm>
            <a:off x="5867400" y="4090276"/>
            <a:ext cx="2062683"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Connective Tissue</a:t>
            </a:r>
          </a:p>
        </p:txBody>
      </p:sp>
      <p:sp>
        <p:nvSpPr>
          <p:cNvPr id="13" name="TextBox 12">
            <a:extLst>
              <a:ext uri="{FF2B5EF4-FFF2-40B4-BE49-F238E27FC236}">
                <a16:creationId xmlns:a16="http://schemas.microsoft.com/office/drawing/2014/main" id="{93D1CB55-0BF6-4740-9FC6-4ACBD64DB428}"/>
              </a:ext>
            </a:extLst>
          </p:cNvPr>
          <p:cNvSpPr txBox="1"/>
          <p:nvPr/>
        </p:nvSpPr>
        <p:spPr>
          <a:xfrm>
            <a:off x="5867400" y="4473042"/>
            <a:ext cx="1518717"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Fascia</a:t>
            </a:r>
          </a:p>
        </p:txBody>
      </p:sp>
      <p:sp>
        <p:nvSpPr>
          <p:cNvPr id="14" name="TextBox 13">
            <a:extLst>
              <a:ext uri="{FF2B5EF4-FFF2-40B4-BE49-F238E27FC236}">
                <a16:creationId xmlns:a16="http://schemas.microsoft.com/office/drawing/2014/main" id="{2B52E0BB-B678-48E9-9CC5-26919B500869}"/>
              </a:ext>
            </a:extLst>
          </p:cNvPr>
          <p:cNvSpPr txBox="1"/>
          <p:nvPr/>
        </p:nvSpPr>
        <p:spPr>
          <a:xfrm>
            <a:off x="5959497" y="4862418"/>
            <a:ext cx="1518717" cy="323165"/>
          </a:xfrm>
          <a:prstGeom prst="rect">
            <a:avLst/>
          </a:prstGeom>
          <a:solidFill>
            <a:schemeClr val="bg1"/>
          </a:solidFill>
        </p:spPr>
        <p:txBody>
          <a:bodyPr wrap="square" rtlCol="0">
            <a:spAutoFit/>
          </a:bodyPr>
          <a:lstStyle/>
          <a:p>
            <a:r>
              <a:rPr lang="en-US" sz="1500" dirty="0">
                <a:latin typeface="Ebrima" panose="02000000000000000000" pitchFamily="2" charset="0"/>
                <a:ea typeface="Ebrima" panose="02000000000000000000" pitchFamily="2" charset="0"/>
                <a:cs typeface="Ebrima" panose="02000000000000000000" pitchFamily="2" charset="0"/>
              </a:rPr>
              <a:t>Muscle</a:t>
            </a:r>
          </a:p>
        </p:txBody>
      </p:sp>
    </p:spTree>
    <p:extLst>
      <p:ext uri="{BB962C8B-B14F-4D97-AF65-F5344CB8AC3E}">
        <p14:creationId xmlns:p14="http://schemas.microsoft.com/office/powerpoint/2010/main" val="21571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owInCatalog xmlns="6697dfbd-1ba5-4f97-98d5-8152b8deaee0">false</ShowInCatalog>
    <FormVersion xmlns="6697dfbd-1ba5-4f97-98d5-8152b8deaee0" xsi:nil="true"/>
    <FormDescription xmlns="6697dfbd-1ba5-4f97-98d5-8152b8deaee0" xsi:nil="true"/>
    <FormLocale xmlns="6697dfbd-1ba5-4f97-98d5-8152b8deaee0" xsi:nil="true"/>
    <FormId xmlns="6697dfbd-1ba5-4f97-98d5-8152b8deaee0" xsi:nil="true"/>
    <FormName xmlns="6697dfbd-1ba5-4f97-98d5-8152b8deaee0" xsi:nil="true"/>
    <FormCategory xmlns="6697dfbd-1ba5-4f97-98d5-8152b8deaee0" xsi:nil="true"/>
    <CustomContentTypeId xmlns="6697dfbd-1ba5-4f97-98d5-8152b8deaee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DABC69EFEE316A459BAB08C7FFBA25DF" ma:contentTypeVersion="0" ma:contentTypeDescription="A Microsoft InfoPath Form Template." ma:contentTypeScope="" ma:versionID="5ef8a21ce910e8d44defc9e7ab22a5a3">
  <xsd:schema xmlns:xsd="http://www.w3.org/2001/XMLSchema" xmlns:xs="http://www.w3.org/2001/XMLSchema" xmlns:p="http://schemas.microsoft.com/office/2006/metadata/properties" xmlns:ns2="6697dfbd-1ba5-4f97-98d5-8152b8deaee0" targetNamespace="http://schemas.microsoft.com/office/2006/metadata/properties" ma:root="true" ma:fieldsID="3039e3d1967a4fafafa4ed5ff8b1072c" ns2:_="">
    <xsd:import namespace="6697dfbd-1ba5-4f97-98d5-8152b8deaee0"/>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7dfbd-1ba5-4f97-98d5-8152b8deaee0"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72B02CE9-C842-4364-B4B7-D0E6570675C7}">
  <ds:schemaRefs>
    <ds:schemaRef ds:uri="http://purl.org/dc/terms/"/>
    <ds:schemaRef ds:uri="http://schemas.openxmlformats.org/package/2006/metadata/core-properties"/>
    <ds:schemaRef ds:uri="http://purl.org/dc/dcmitype/"/>
    <ds:schemaRef ds:uri="13ca7600-3bff-434a-a5d1-dfd04fb39ad7"/>
    <ds:schemaRef ds:uri="http://schemas.microsoft.com/office/2006/documentManagement/types"/>
    <ds:schemaRef ds:uri="http://purl.org/dc/elements/1.1/"/>
    <ds:schemaRef ds:uri="http://schemas.microsoft.com/office/2006/metadata/properties"/>
    <ds:schemaRef ds:uri="http://www.w3.org/XML/1998/namespace"/>
    <ds:schemaRef ds:uri="6697dfbd-1ba5-4f97-98d5-8152b8deaee0"/>
  </ds:schemaRefs>
</ds:datastoreItem>
</file>

<file path=customXml/itemProps3.xml><?xml version="1.0" encoding="utf-8"?>
<ds:datastoreItem xmlns:ds="http://schemas.openxmlformats.org/officeDocument/2006/customXml" ds:itemID="{FD91BCC9-5257-4608-89A2-7FB03C2D0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7dfbd-1ba5-4f97-98d5-8152b8dea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294</TotalTime>
  <Words>513</Words>
  <Application>Microsoft Office PowerPoint</Application>
  <PresentationFormat>On-screen Show (4:3)</PresentationFormat>
  <Paragraphs>84</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Ebrima</vt:lpstr>
      <vt:lpstr>Roboto Slab</vt:lpstr>
      <vt:lpstr>Rockwell</vt:lpstr>
      <vt:lpstr>Source Sans Pro</vt:lpstr>
      <vt:lpstr>Office Theme</vt:lpstr>
      <vt:lpstr>Adaptations in Marine Mammals</vt:lpstr>
      <vt:lpstr>What is a marine mammal?</vt:lpstr>
      <vt:lpstr>PowerPoint Presentation</vt:lpstr>
      <vt:lpstr>Types of marine mammals in Washington </vt:lpstr>
      <vt:lpstr>Life in the ocean</vt:lpstr>
      <vt:lpstr>Life in the ocean</vt:lpstr>
      <vt:lpstr>PowerPoint Presentation</vt:lpstr>
      <vt:lpstr>Marine mammal adaptations</vt:lpstr>
      <vt:lpstr>Marine mammal adaptations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Mammals in Washington</dc:title>
  <dc:creator>Althauser, Leia J (DFW)</dc:creator>
  <cp:lastModifiedBy>Althauser, Leia J (DFW)</cp:lastModifiedBy>
  <cp:revision>19</cp:revision>
  <dcterms:created xsi:type="dcterms:W3CDTF">2021-01-07T16:35:03Z</dcterms:created>
  <dcterms:modified xsi:type="dcterms:W3CDTF">2021-01-15T15:41:08Z</dcterms:modified>
</cp:coreProperties>
</file>