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96" r:id="rId5"/>
    <p:sldId id="292" r:id="rId6"/>
    <p:sldId id="263" r:id="rId7"/>
    <p:sldId id="335" r:id="rId8"/>
    <p:sldId id="293" r:id="rId9"/>
    <p:sldId id="295" r:id="rId10"/>
    <p:sldId id="326" r:id="rId11"/>
    <p:sldId id="336" r:id="rId12"/>
    <p:sldId id="337" r:id="rId13"/>
    <p:sldId id="338" r:id="rId14"/>
    <p:sldId id="339" r:id="rId15"/>
    <p:sldId id="340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C1DA"/>
    <a:srgbClr val="0F7BAA"/>
    <a:srgbClr val="FFD046"/>
    <a:srgbClr val="169B7E"/>
    <a:srgbClr val="067B54"/>
    <a:srgbClr val="4FBEB7"/>
    <a:srgbClr val="579FD1"/>
    <a:srgbClr val="3AB54A"/>
    <a:srgbClr val="FFFFFF"/>
    <a:srgbClr val="B8C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6837" autoAdjust="0"/>
  </p:normalViewPr>
  <p:slideViewPr>
    <p:cSldViewPr>
      <p:cViewPr varScale="1">
        <p:scale>
          <a:sx n="110" d="100"/>
          <a:sy n="110" d="100"/>
        </p:scale>
        <p:origin x="168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tgomery, Samantha J (DFW)" userId="a0ef6f40-a1f2-4f82-9247-9e05e9b8438b" providerId="ADAL" clId="{48F0E2DB-8E7F-4B8D-9391-B495997A7367}"/>
    <pc:docChg chg="custSel modSld sldOrd">
      <pc:chgData name="Montgomery, Samantha J (DFW)" userId="a0ef6f40-a1f2-4f82-9247-9e05e9b8438b" providerId="ADAL" clId="{48F0E2DB-8E7F-4B8D-9391-B495997A7367}" dt="2021-01-26T15:38:50.188" v="25" actId="6549"/>
      <pc:docMkLst>
        <pc:docMk/>
      </pc:docMkLst>
      <pc:sldChg chg="ord">
        <pc:chgData name="Montgomery, Samantha J (DFW)" userId="a0ef6f40-a1f2-4f82-9247-9e05e9b8438b" providerId="ADAL" clId="{48F0E2DB-8E7F-4B8D-9391-B495997A7367}" dt="2021-01-26T15:37:57.809" v="1"/>
        <pc:sldMkLst>
          <pc:docMk/>
          <pc:sldMk cId="0" sldId="292"/>
        </pc:sldMkLst>
      </pc:sldChg>
      <pc:sldChg chg="modSp mod">
        <pc:chgData name="Montgomery, Samantha J (DFW)" userId="a0ef6f40-a1f2-4f82-9247-9e05e9b8438b" providerId="ADAL" clId="{48F0E2DB-8E7F-4B8D-9391-B495997A7367}" dt="2021-01-26T15:38:50.188" v="25" actId="6549"/>
        <pc:sldMkLst>
          <pc:docMk/>
          <pc:sldMk cId="2104286194" sldId="340"/>
        </pc:sldMkLst>
        <pc:spChg chg="mod">
          <ac:chgData name="Montgomery, Samantha J (DFW)" userId="a0ef6f40-a1f2-4f82-9247-9e05e9b8438b" providerId="ADAL" clId="{48F0E2DB-8E7F-4B8D-9391-B495997A7367}" dt="2021-01-26T15:38:50.188" v="25" actId="6549"/>
          <ac:spMkLst>
            <pc:docMk/>
            <pc:sldMk cId="2104286194" sldId="340"/>
            <ac:spMk id="7" creationId="{C207B607-FA1C-4F21-8E22-42C7C56585E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98022D-315E-4DCD-83AA-FDE09CA1E5F4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18A62F8-8ED1-4F04-A5B0-86B704968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791021A-CA97-4BFD-87B6-2FBD359036F0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628E4F-335F-45F5-A2FC-FE9487D090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63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96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34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25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giving students about three minutes, have them share their ideas as a class.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96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16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86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71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6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8E4F-335F-45F5-A2FC-FE9487D0909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23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007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A5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143000"/>
          </a:xfrm>
        </p:spPr>
        <p:txBody>
          <a:bodyPr>
            <a:normAutofit/>
          </a:bodyPr>
          <a:lstStyle>
            <a:lvl1pPr>
              <a:defRPr sz="4200" b="1" baseline="0">
                <a:solidFill>
                  <a:schemeClr val="bg1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8557A"/>
                </a:solidFill>
              </a:defRPr>
            </a:lvl1pPr>
          </a:lstStyle>
          <a:p>
            <a:fld id="{82765077-33CD-41D0-80AC-47D3807B673C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Fish and Wildlife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811" y="5485865"/>
            <a:ext cx="1620377" cy="109017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429000"/>
            <a:ext cx="9144000" cy="76200"/>
          </a:xfrm>
          <a:prstGeom prst="rect">
            <a:avLst/>
          </a:prstGeom>
          <a:solidFill>
            <a:srgbClr val="92D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057400"/>
            <a:ext cx="9144000" cy="2743200"/>
          </a:xfrm>
          <a:prstGeom prst="rect">
            <a:avLst/>
          </a:prstGeom>
          <a:solidFill>
            <a:srgbClr val="067B54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2667000"/>
            <a:ext cx="6400800" cy="13716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6A5E-8619-44AD-8680-5D858FB0EE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Department of Fish and Wildlife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43175"/>
            <a:ext cx="1303111" cy="1619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67B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38" y="4406900"/>
            <a:ext cx="8221362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bg1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38" y="2906713"/>
            <a:ext cx="8221362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922B-BF29-4915-98DA-916F1ADF4C66}" type="datetime1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Fish and Wildlife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44910" y="274638"/>
            <a:ext cx="8241890" cy="868362"/>
          </a:xfrm>
        </p:spPr>
        <p:txBody>
          <a:bodyPr/>
          <a:lstStyle>
            <a:lvl1pPr algn="l">
              <a:defRPr>
                <a:solidFill>
                  <a:srgbClr val="067B54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44910" y="1582257"/>
            <a:ext cx="8241890" cy="464709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365760" indent="-274320">
              <a:defRPr sz="3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640080" indent="-182880">
              <a:defRPr sz="2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1005840">
              <a:defRPr sz="24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1188720">
              <a:defRPr sz="24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Footer Placeholder 3"/>
          <p:cNvSpPr>
            <a:spLocks noGrp="1"/>
          </p:cNvSpPr>
          <p:nvPr userDrawn="1">
            <p:ph type="ftr" sz="quarter" idx="4294967295"/>
          </p:nvPr>
        </p:nvSpPr>
        <p:spPr>
          <a:xfrm>
            <a:off x="898712" y="6508791"/>
            <a:ext cx="2895600" cy="271054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Department of Fish and Wildlife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6126163"/>
            <a:ext cx="9144000" cy="731837"/>
            <a:chOff x="0" y="6126163"/>
            <a:chExt cx="9144000" cy="73183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rgbClr val="067B5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0" y="6423843"/>
              <a:ext cx="9144000" cy="53157"/>
            </a:xfrm>
            <a:prstGeom prst="rect">
              <a:avLst/>
            </a:prstGeom>
            <a:solidFill>
              <a:srgbClr val="8ACC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6126163"/>
              <a:ext cx="533400" cy="662805"/>
            </a:xfrm>
            <a:prstGeom prst="rect">
              <a:avLst/>
            </a:prstGeom>
          </p:spPr>
        </p:pic>
        <p:sp>
          <p:nvSpPr>
            <p:cNvPr id="25" name="Footer Placeholder 3"/>
            <p:cNvSpPr txBox="1">
              <a:spLocks/>
            </p:cNvSpPr>
            <p:nvPr userDrawn="1"/>
          </p:nvSpPr>
          <p:spPr>
            <a:xfrm>
              <a:off x="898712" y="6508791"/>
              <a:ext cx="2895600" cy="271054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Rockwell" panose="02060603020205020403" pitchFamily="18" charset="0"/>
                </a:rPr>
                <a:t>Department of Fish and Wildlife</a:t>
              </a: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 algn="l">
              <a:defRPr>
                <a:solidFill>
                  <a:srgbClr val="067B54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 marL="0" indent="0">
              <a:buNone/>
              <a:defRPr sz="2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4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1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1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 marL="0" indent="0">
              <a:buNone/>
              <a:defRPr sz="2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>
              <a:defRPr sz="24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>
              <a:defRPr sz="20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>
              <a:defRPr sz="1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>
              <a:defRPr sz="1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538476"/>
            <a:ext cx="2133600" cy="24332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6FD19E62-BC16-499C-BCF6-4003BBF36118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28700" y="6510746"/>
            <a:ext cx="2895600" cy="27105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Department of Fish and Wildlife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67B5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423843"/>
            <a:ext cx="9144000" cy="53157"/>
          </a:xfrm>
          <a:prstGeom prst="rect">
            <a:avLst/>
          </a:prstGeom>
          <a:solidFill>
            <a:srgbClr val="8ACC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126163"/>
            <a:ext cx="533400" cy="662805"/>
          </a:xfrm>
          <a:prstGeom prst="rect">
            <a:avLst/>
          </a:prstGeom>
        </p:spPr>
      </p:pic>
      <p:sp>
        <p:nvSpPr>
          <p:cNvPr id="16" name="Footer Placeholder 3"/>
          <p:cNvSpPr txBox="1">
            <a:spLocks/>
          </p:cNvSpPr>
          <p:nvPr userDrawn="1"/>
        </p:nvSpPr>
        <p:spPr>
          <a:xfrm>
            <a:off x="898712" y="6508791"/>
            <a:ext cx="2895600" cy="271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Rockwell" panose="02060603020205020403" pitchFamily="18" charset="0"/>
              </a:rPr>
              <a:t>Department of Fish and Wildlife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 algn="l">
              <a:defRPr>
                <a:solidFill>
                  <a:srgbClr val="067B54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4345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365760" indent="-182880">
              <a:defRPr sz="32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548640" indent="-182880">
              <a:defRPr sz="28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822960" indent="-182880">
              <a:defRPr sz="24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1005840" indent="-182880">
              <a:defRPr sz="2400">
                <a:solidFill>
                  <a:srgbClr val="28557A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151A-E2C5-4ED2-9BAB-00060720DC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Department of Fish and Wildlife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126163"/>
            <a:ext cx="9144000" cy="731837"/>
            <a:chOff x="0" y="6126163"/>
            <a:chExt cx="9144000" cy="731837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rgbClr val="067B5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6423843"/>
              <a:ext cx="9144000" cy="53157"/>
            </a:xfrm>
            <a:prstGeom prst="rect">
              <a:avLst/>
            </a:prstGeom>
            <a:solidFill>
              <a:srgbClr val="8ACC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6126163"/>
              <a:ext cx="533400" cy="662805"/>
            </a:xfrm>
            <a:prstGeom prst="rect">
              <a:avLst/>
            </a:prstGeom>
          </p:spPr>
        </p:pic>
        <p:sp>
          <p:nvSpPr>
            <p:cNvPr id="14" name="Footer Placeholder 3"/>
            <p:cNvSpPr txBox="1">
              <a:spLocks/>
            </p:cNvSpPr>
            <p:nvPr userDrawn="1"/>
          </p:nvSpPr>
          <p:spPr>
            <a:xfrm>
              <a:off x="898712" y="6508791"/>
              <a:ext cx="2895600" cy="271054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Rockwell" panose="02060603020205020403" pitchFamily="18" charset="0"/>
                </a:rPr>
                <a:t>Department of Fish and Wildlife</a:t>
              </a: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 algn="l">
              <a:defRPr>
                <a:solidFill>
                  <a:srgbClr val="067B54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BBE2-5F6F-4D5C-8A50-5303070F8DA4}" type="datetime1">
              <a:rPr lang="en-US" smtClean="0"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Fish and Wildlife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67B5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23843"/>
            <a:ext cx="9144000" cy="53157"/>
          </a:xfrm>
          <a:prstGeom prst="rect">
            <a:avLst/>
          </a:prstGeom>
          <a:solidFill>
            <a:srgbClr val="8ACC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126163"/>
            <a:ext cx="533400" cy="662805"/>
          </a:xfrm>
          <a:prstGeom prst="rect">
            <a:avLst/>
          </a:prstGeom>
        </p:spPr>
      </p:pic>
      <p:sp>
        <p:nvSpPr>
          <p:cNvPr id="9" name="Footer Placeholder 3"/>
          <p:cNvSpPr txBox="1">
            <a:spLocks/>
          </p:cNvSpPr>
          <p:nvPr userDrawn="1"/>
        </p:nvSpPr>
        <p:spPr>
          <a:xfrm>
            <a:off x="898712" y="6508791"/>
            <a:ext cx="2895600" cy="271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Rockwell" panose="02060603020205020403" pitchFamily="18" charset="0"/>
              </a:rPr>
              <a:t>Department of Fish and Wildlife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 algn="l">
              <a:defRPr>
                <a:solidFill>
                  <a:srgbClr val="067B54"/>
                </a:solidFill>
                <a:latin typeface="Rockwell" panose="02060603020205020403" pitchFamily="18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0" y="6452574"/>
            <a:ext cx="21336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89B539B5-AD2A-4CAB-A137-2BA90BE6C7D9}" type="datetime1">
              <a:rPr lang="en-US" smtClean="0"/>
              <a:t>1/29/2021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66800" y="6507501"/>
            <a:ext cx="2895600" cy="2742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defRPr>
            </a:lvl1pPr>
          </a:lstStyle>
          <a:p>
            <a:pPr algn="l"/>
            <a:r>
              <a:rPr lang="en-US" dirty="0"/>
              <a:t>Department of Fish and Wildlife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067B5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423843"/>
            <a:ext cx="9144000" cy="53157"/>
          </a:xfrm>
          <a:prstGeom prst="rect">
            <a:avLst/>
          </a:prstGeom>
          <a:solidFill>
            <a:srgbClr val="8ACC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126163"/>
            <a:ext cx="533400" cy="662805"/>
          </a:xfrm>
          <a:prstGeom prst="rect">
            <a:avLst/>
          </a:prstGeom>
        </p:spPr>
      </p:pic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898712" y="6508791"/>
            <a:ext cx="2895600" cy="271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Rockwell" panose="02060603020205020403" pitchFamily="18" charset="0"/>
              </a:rPr>
              <a:t>Department of Fish and Wildlife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E3422-9406-4CD4-B40A-16DCF7B2BFBB}" type="datetime1">
              <a:rPr lang="en-US" smtClean="0"/>
              <a:t>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Fish and Wildlife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3201E-BAD4-4887-93F2-D695096208A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126163"/>
            <a:ext cx="9144000" cy="731837"/>
            <a:chOff x="0" y="6126163"/>
            <a:chExt cx="9144000" cy="731837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rgbClr val="067B5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0" y="6423843"/>
              <a:ext cx="9144000" cy="53157"/>
            </a:xfrm>
            <a:prstGeom prst="rect">
              <a:avLst/>
            </a:prstGeom>
            <a:solidFill>
              <a:srgbClr val="8ACC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" y="6126163"/>
              <a:ext cx="533400" cy="662805"/>
            </a:xfrm>
            <a:prstGeom prst="rect">
              <a:avLst/>
            </a:prstGeom>
          </p:spPr>
        </p:pic>
        <p:sp>
          <p:nvSpPr>
            <p:cNvPr id="8" name="Footer Placeholder 3"/>
            <p:cNvSpPr txBox="1">
              <a:spLocks/>
            </p:cNvSpPr>
            <p:nvPr userDrawn="1"/>
          </p:nvSpPr>
          <p:spPr>
            <a:xfrm>
              <a:off x="898712" y="6508791"/>
              <a:ext cx="2895600" cy="271054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000" kern="120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Rockwell" panose="02060603020205020403" pitchFamily="18" charset="0"/>
                </a:rPr>
                <a:t>Department of Fish and Wildlife</a:t>
              </a: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1666E-D208-4C7F-B43B-32840E55BEDD}" type="datetime1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Department of Fish and Wildlife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3201E-BAD4-4887-93F2-D695096208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51" r:id="rId3"/>
    <p:sldLayoutId id="2147483666" r:id="rId4"/>
    <p:sldLayoutId id="2147483667" r:id="rId5"/>
    <p:sldLayoutId id="2147483668" r:id="rId6"/>
    <p:sldLayoutId id="2147483661" r:id="rId7"/>
    <p:sldLayoutId id="2147483654" r:id="rId8"/>
    <p:sldLayoutId id="2147483655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200" b="0" kern="1200">
          <a:solidFill>
            <a:srgbClr val="0070C0"/>
          </a:solidFill>
          <a:latin typeface="Rockwell" panose="02060603020205020403" pitchFamily="18" charset="0"/>
          <a:ea typeface="Roboto Slab" pitchFamily="2" charset="0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1pPr>
      <a:lvl2pPr marL="365760" indent="-18288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2pPr>
      <a:lvl3pPr marL="54864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3pPr>
      <a:lvl4pPr marL="73152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4pPr>
      <a:lvl5pPr marL="914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BOh-tizyOQVl9Vp6X11LpT5FuJl68Prc/view?usp=shari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B8820A-C8D0-492B-82B4-339239026E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9" b="-1"/>
          <a:stretch/>
        </p:blipFill>
        <p:spPr>
          <a:xfrm>
            <a:off x="-2285" y="10"/>
            <a:ext cx="9143999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9143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0"/>
            <a:ext cx="7543800" cy="3574778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500" dirty="0">
                <a:solidFill>
                  <a:srgbClr val="FFFFFF"/>
                </a:solidFill>
                <a:ea typeface="+mj-ea"/>
              </a:rPr>
              <a:t>Co-Existing with Beavers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algn="l"/>
            <a:r>
              <a:rPr lang="en-US"/>
              <a:t>Practicing co-existence </a:t>
            </a:r>
            <a:endParaRPr lang="en-US" dirty="0">
              <a:solidFill>
                <a:srgbClr val="0070C0"/>
              </a:solidFill>
              <a:latin typeface="Rockwell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DE4BD-929C-4A3D-AA06-1EB4018EE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1140823"/>
            <a:ext cx="8343900" cy="3759691"/>
          </a:xfrm>
        </p:spPr>
        <p:txBody>
          <a:bodyPr>
            <a:normAutofit/>
          </a:bodyPr>
          <a:lstStyle/>
          <a:p>
            <a:r>
              <a:rPr lang="en-US" sz="2500" dirty="0">
                <a:solidFill>
                  <a:schemeClr val="bg1"/>
                </a:solidFill>
              </a:rPr>
              <a:t>Leveling ponds. </a:t>
            </a:r>
          </a:p>
          <a:p>
            <a:r>
              <a:rPr lang="en-US" sz="2500" dirty="0">
                <a:solidFill>
                  <a:schemeClr val="bg1"/>
                </a:solidFill>
              </a:rPr>
              <a:t>Beavers Northwest helps landowners install devices that help level beaver ponds to prevent flooding. </a:t>
            </a:r>
          </a:p>
          <a:p>
            <a:endParaRPr lang="en-US" sz="2500" dirty="0">
              <a:solidFill>
                <a:schemeClr val="bg1"/>
              </a:solidFill>
            </a:endParaRPr>
          </a:p>
          <a:p>
            <a:r>
              <a:rPr lang="en-US" sz="25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Let’s see how one is installed</a:t>
            </a:r>
            <a:r>
              <a:rPr lang="en-US" sz="25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05CAE6B-9857-4E81-A854-A57C106E313D}"/>
              </a:ext>
            </a:extLst>
          </p:cNvPr>
          <p:cNvSpPr txBox="1">
            <a:spLocks/>
          </p:cNvSpPr>
          <p:nvPr/>
        </p:nvSpPr>
        <p:spPr>
          <a:xfrm>
            <a:off x="6457950" y="6000750"/>
            <a:ext cx="2800349" cy="365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/>
              <a:t>Video courtesy of Beavers Northwest  </a:t>
            </a:r>
          </a:p>
        </p:txBody>
      </p:sp>
    </p:spTree>
    <p:extLst>
      <p:ext uri="{BB962C8B-B14F-4D97-AF65-F5344CB8AC3E}">
        <p14:creationId xmlns:p14="http://schemas.microsoft.com/office/powerpoint/2010/main" val="1805967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algn="l"/>
            <a:r>
              <a:rPr lang="en-US"/>
              <a:t>Practicing co-existence </a:t>
            </a:r>
            <a:endParaRPr lang="en-US" dirty="0">
              <a:solidFill>
                <a:srgbClr val="0070C0"/>
              </a:solidFill>
              <a:latin typeface="Rockwell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DE4BD-929C-4A3D-AA06-1EB4018EE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343900" cy="1949937"/>
          </a:xfrm>
        </p:spPr>
        <p:txBody>
          <a:bodyPr>
            <a:normAutofit/>
          </a:bodyPr>
          <a:lstStyle/>
          <a:p>
            <a:r>
              <a:rPr lang="en-US" sz="2500" dirty="0">
                <a:solidFill>
                  <a:schemeClr val="bg1"/>
                </a:solidFill>
              </a:rPr>
              <a:t>Re-locating. </a:t>
            </a:r>
          </a:p>
          <a:p>
            <a:r>
              <a:rPr lang="en-US" sz="2500" dirty="0">
                <a:solidFill>
                  <a:schemeClr val="bg1"/>
                </a:solidFill>
              </a:rPr>
              <a:t>WDFW works with land owners to live-trap and relocate beavers that are causing damage to parts of the state where beavers can help improve ecosystems!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1D7368-FADA-4B08-89A4-4E3D6F63AD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10588"/>
          <a:stretch/>
        </p:blipFill>
        <p:spPr>
          <a:xfrm>
            <a:off x="928687" y="2686050"/>
            <a:ext cx="728662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89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algn="l"/>
            <a:r>
              <a:rPr lang="en-US" dirty="0"/>
              <a:t>Collaboration </a:t>
            </a:r>
            <a:endParaRPr lang="en-US" dirty="0">
              <a:solidFill>
                <a:srgbClr val="0070C0"/>
              </a:solidFill>
              <a:latin typeface="Rockwell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DE4BD-929C-4A3D-AA06-1EB4018EE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374" y="1036150"/>
            <a:ext cx="8343900" cy="194993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By working with a diverse group of individuals and organizations, Washingtonians have the opportunity to reap the benefits of beavers while preventing costly and sometimes dangerous damage.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097898-4849-437D-AD82-65B9F61DC0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99" y="2167128"/>
            <a:ext cx="6908801" cy="38862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207B607-FA1C-4F21-8E22-42C7C56585E0}"/>
              </a:ext>
            </a:extLst>
          </p:cNvPr>
          <p:cNvSpPr txBox="1">
            <a:spLocks/>
          </p:cNvSpPr>
          <p:nvPr/>
        </p:nvSpPr>
        <p:spPr>
          <a:xfrm>
            <a:off x="6369336" y="6053328"/>
            <a:ext cx="2800349" cy="365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/>
              <a:t>Photo taken at Northwest </a:t>
            </a:r>
            <a:r>
              <a:rPr lang="en-US" sz="1200" i="1"/>
              <a:t>Trek Wildlife </a:t>
            </a:r>
            <a:r>
              <a:rPr lang="en-US" sz="1200" i="1" dirty="0"/>
              <a:t>Park</a:t>
            </a:r>
          </a:p>
        </p:txBody>
      </p:sp>
    </p:spTree>
    <p:extLst>
      <p:ext uri="{BB962C8B-B14F-4D97-AF65-F5344CB8AC3E}">
        <p14:creationId xmlns:p14="http://schemas.microsoft.com/office/powerpoint/2010/main" val="2104286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-171450"/>
            <a:ext cx="8286750" cy="1371600"/>
          </a:xfrm>
        </p:spPr>
        <p:txBody>
          <a:bodyPr>
            <a:normAutofit/>
          </a:bodyPr>
          <a:lstStyle/>
          <a:p>
            <a:r>
              <a:rPr lang="en-US" sz="3600" dirty="0"/>
              <a:t>How do beavers alter ecosystems?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1273E1-EB77-4647-8C3D-039712B88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1172135"/>
            <a:ext cx="5943600" cy="44563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0B28CB-C580-4701-8D46-5DF9FA795289}"/>
              </a:ext>
            </a:extLst>
          </p:cNvPr>
          <p:cNvSpPr txBox="1"/>
          <p:nvPr/>
        </p:nvSpPr>
        <p:spPr>
          <a:xfrm>
            <a:off x="504552" y="5886450"/>
            <a:ext cx="82867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By creating riparian areas, pools, ponds, and more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228600"/>
            <a:ext cx="7772400" cy="1362075"/>
          </a:xfrm>
        </p:spPr>
        <p:txBody>
          <a:bodyPr/>
          <a:lstStyle/>
          <a:p>
            <a:r>
              <a:rPr lang="en-US" dirty="0"/>
              <a:t>Ecosystem engineers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" y="228600"/>
            <a:ext cx="7772400" cy="1500187"/>
          </a:xfrm>
        </p:spPr>
        <p:txBody>
          <a:bodyPr/>
          <a:lstStyle/>
          <a:p>
            <a:r>
              <a:rPr lang="en-US" dirty="0"/>
              <a:t>Sometimes beavers’ crafty engineering can cause conflict with people.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FD90D6-2D27-4F87-8B73-B0F014324F79}"/>
              </a:ext>
            </a:extLst>
          </p:cNvPr>
          <p:cNvSpPr/>
          <p:nvPr/>
        </p:nvSpPr>
        <p:spPr>
          <a:xfrm>
            <a:off x="296091" y="5746569"/>
            <a:ext cx="82791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For example, when dams are built near human environments, they can cause flooding on roads, pastures, and on people’s property.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5B7587-177C-4634-B1A0-05128EBC3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94" y="1828800"/>
            <a:ext cx="6742611" cy="3792719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691CF3A-DD48-4DD9-A83A-80A43D432FAC}"/>
              </a:ext>
            </a:extLst>
          </p:cNvPr>
          <p:cNvSpPr txBox="1">
            <a:spLocks/>
          </p:cNvSpPr>
          <p:nvPr/>
        </p:nvSpPr>
        <p:spPr>
          <a:xfrm>
            <a:off x="6343650" y="6429733"/>
            <a:ext cx="2685505" cy="365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/>
              <a:t>Photo courtesy of Beavers Northwest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B7F7F3C-8766-47AC-8A1B-3D1E8E217A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0075" y="-4763"/>
            <a:ext cx="2500311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A341A8-8D9E-4973-9E63-56989480F8A3}"/>
              </a:ext>
            </a:extLst>
          </p:cNvPr>
          <p:cNvSpPr txBox="1"/>
          <p:nvPr/>
        </p:nvSpPr>
        <p:spPr>
          <a:xfrm>
            <a:off x="771525" y="190501"/>
            <a:ext cx="2164556" cy="24860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Beavers will sometimes even block culverts (they see it as a hole in a dam). </a:t>
            </a:r>
          </a:p>
        </p:txBody>
      </p:sp>
    </p:spTree>
    <p:extLst>
      <p:ext uri="{BB962C8B-B14F-4D97-AF65-F5344CB8AC3E}">
        <p14:creationId xmlns:p14="http://schemas.microsoft.com/office/powerpoint/2010/main" val="1148287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D466F93-D8D7-4922-82D5-594641242E99}"/>
              </a:ext>
            </a:extLst>
          </p:cNvPr>
          <p:cNvSpPr txBox="1"/>
          <p:nvPr/>
        </p:nvSpPr>
        <p:spPr>
          <a:xfrm>
            <a:off x="142875" y="5287034"/>
            <a:ext cx="8858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Beavers may also chew through trees that people value or create hazardous conditions by chewing through trees.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737941-4845-4393-9785-87D188742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1772BC3-7B93-4F4B-9AE6-F01D8B957E35}"/>
              </a:ext>
            </a:extLst>
          </p:cNvPr>
          <p:cNvSpPr txBox="1">
            <a:spLocks/>
          </p:cNvSpPr>
          <p:nvPr/>
        </p:nvSpPr>
        <p:spPr>
          <a:xfrm>
            <a:off x="6458495" y="6057900"/>
            <a:ext cx="2685505" cy="365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/>
              <a:t>Photo courtesy of Beavers Northwest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A5F7FCE-D969-49E3-BCF2-FA1BCCCD95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31818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6"/>
            <a:ext cx="324923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103" y="640263"/>
            <a:ext cx="2819430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>
                <a:solidFill>
                  <a:schemeClr val="tx1"/>
                </a:solidFill>
                <a:ea typeface="+mj-ea"/>
              </a:rPr>
              <a:t>Is co-existence possible?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582" y="2121763"/>
            <a:ext cx="2823620" cy="377301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We know that beavers are important for many reasons, so how can we co-exist with them?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With a partner, brainstorm three ways we could solve some of the problems beavers cause. 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New technology? Education? Re-location? Don’t be afraid to get creative!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300" dirty="0"/>
              <a:t>Practicing co-existence </a:t>
            </a:r>
            <a:endParaRPr lang="en-US" sz="4300" dirty="0">
              <a:latin typeface="Rockwell" pitchFamily="18" charset="0"/>
            </a:endParaRP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DE4BD-929C-4A3D-AA06-1EB4018EE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260" y="3018358"/>
            <a:ext cx="3696883" cy="33206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Washington Department of Fish and Wildlife, Beavers Northwest, Methow Valley Beaver Project, and other organizations are working to solve these problems. 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Statewide, these organizations help support co-existence in a handful of ways.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13511F-27EF-430D-95D6-8191354201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7" r="27353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algn="l"/>
            <a:r>
              <a:rPr lang="en-US"/>
              <a:t>Practicing co-existence </a:t>
            </a:r>
            <a:endParaRPr lang="en-US" dirty="0">
              <a:solidFill>
                <a:srgbClr val="0070C0"/>
              </a:solidFill>
              <a:latin typeface="Rockwell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DE4BD-929C-4A3D-AA06-1EB4018EE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23" y="1269510"/>
            <a:ext cx="3562169" cy="4647093"/>
          </a:xfrm>
        </p:spPr>
        <p:txBody>
          <a:bodyPr>
            <a:normAutofit/>
          </a:bodyPr>
          <a:lstStyle/>
          <a:p>
            <a:r>
              <a:rPr lang="en-US" sz="2500" dirty="0">
                <a:solidFill>
                  <a:schemeClr val="bg1"/>
                </a:solidFill>
              </a:rPr>
              <a:t>Protecting trees. </a:t>
            </a:r>
          </a:p>
          <a:p>
            <a:endParaRPr lang="en-US" sz="2500" dirty="0">
              <a:solidFill>
                <a:schemeClr val="bg1"/>
              </a:solidFill>
            </a:endParaRPr>
          </a:p>
          <a:p>
            <a:r>
              <a:rPr lang="en-US" sz="2500" dirty="0">
                <a:solidFill>
                  <a:schemeClr val="bg1"/>
                </a:solidFill>
              </a:rPr>
              <a:t>By fencing trees with tough wire, it prevents beavers from chewing. </a:t>
            </a:r>
          </a:p>
          <a:p>
            <a:endParaRPr lang="en-US" sz="2500" dirty="0">
              <a:solidFill>
                <a:schemeClr val="bg1"/>
              </a:solidFill>
            </a:endParaRPr>
          </a:p>
          <a:p>
            <a:r>
              <a:rPr lang="en-US" sz="2500" dirty="0">
                <a:solidFill>
                  <a:schemeClr val="bg1"/>
                </a:solidFill>
              </a:rPr>
              <a:t>Trees can also be painted with latex paint and sand (no one likes sand in their mouth!).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2B3C54-8200-4D31-B360-2BCBC88DA4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3"/>
          <a:stretch/>
        </p:blipFill>
        <p:spPr>
          <a:xfrm>
            <a:off x="4229100" y="1245017"/>
            <a:ext cx="4705169" cy="4755733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9669F71-06A5-44B0-A05C-0E13F6A249C6}"/>
              </a:ext>
            </a:extLst>
          </p:cNvPr>
          <p:cNvSpPr txBox="1">
            <a:spLocks/>
          </p:cNvSpPr>
          <p:nvPr/>
        </p:nvSpPr>
        <p:spPr>
          <a:xfrm>
            <a:off x="5829301" y="6057900"/>
            <a:ext cx="3314700" cy="3651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/>
              <a:t>Photo courtesy of Methow Valley Beaver Project </a:t>
            </a:r>
          </a:p>
        </p:txBody>
      </p:sp>
    </p:spTree>
    <p:extLst>
      <p:ext uri="{BB962C8B-B14F-4D97-AF65-F5344CB8AC3E}">
        <p14:creationId xmlns:p14="http://schemas.microsoft.com/office/powerpoint/2010/main" val="1684221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algn="l"/>
            <a:r>
              <a:rPr lang="en-US"/>
              <a:t>Practicing co-existence </a:t>
            </a:r>
            <a:endParaRPr lang="en-US" dirty="0">
              <a:solidFill>
                <a:srgbClr val="0070C0"/>
              </a:solidFill>
              <a:latin typeface="Rockwell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DE4BD-929C-4A3D-AA06-1EB4018EE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593363"/>
            <a:ext cx="3562169" cy="3759691"/>
          </a:xfrm>
        </p:spPr>
        <p:txBody>
          <a:bodyPr>
            <a:normAutofit/>
          </a:bodyPr>
          <a:lstStyle/>
          <a:p>
            <a:r>
              <a:rPr lang="en-US" sz="2500" dirty="0">
                <a:solidFill>
                  <a:schemeClr val="bg1"/>
                </a:solidFill>
              </a:rPr>
              <a:t>Keeping culverts clear.</a:t>
            </a:r>
          </a:p>
          <a:p>
            <a:endParaRPr lang="en-US" sz="2500" dirty="0">
              <a:solidFill>
                <a:schemeClr val="bg1"/>
              </a:solidFill>
            </a:endParaRPr>
          </a:p>
          <a:p>
            <a:r>
              <a:rPr lang="en-US" sz="2500" dirty="0">
                <a:solidFill>
                  <a:schemeClr val="bg1"/>
                </a:solidFill>
              </a:rPr>
              <a:t>“Beaver Deceivers” fence off culverts to prevent beavers from damming them.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9669F71-06A5-44B0-A05C-0E13F6A249C6}"/>
              </a:ext>
            </a:extLst>
          </p:cNvPr>
          <p:cNvSpPr txBox="1">
            <a:spLocks/>
          </p:cNvSpPr>
          <p:nvPr/>
        </p:nvSpPr>
        <p:spPr>
          <a:xfrm>
            <a:off x="5829301" y="6057900"/>
            <a:ext cx="3314700" cy="3651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/>
              <a:t>Photo courtesy of Beaver Solutions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6AB7EE-D92A-4481-A132-7AF306C20E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192" y="1549155"/>
            <a:ext cx="5024633" cy="375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15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-existing with Beavers.potx" id="{7813934C-ACA3-40DD-8555-D58D5C955ABF}" vid="{81E148EC-C9DC-4982-99C6-A2286F26C7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79833A0B4B04438C25ACF1E299B223" ma:contentTypeVersion="7" ma:contentTypeDescription="Create a new document." ma:contentTypeScope="" ma:versionID="6d12caa236200baa84309c5928fa5098">
  <xsd:schema xmlns:xsd="http://www.w3.org/2001/XMLSchema" xmlns:xs="http://www.w3.org/2001/XMLSchema" xmlns:p="http://schemas.microsoft.com/office/2006/metadata/properties" xmlns:ns2="866dbdf0-8bd1-4f93-ab72-906b2cedab70" targetNamespace="http://schemas.microsoft.com/office/2006/metadata/properties" ma:root="true" ma:fieldsID="15abced440da934380291db795da4f8c" ns2:_="">
    <xsd:import namespace="866dbdf0-8bd1-4f93-ab72-906b2cedab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6dbdf0-8bd1-4f93-ab72-906b2cedab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B02CE9-C842-4364-B4B7-D0E6570675C7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866dbdf0-8bd1-4f93-ab72-906b2cedab70"/>
  </ds:schemaRefs>
</ds:datastoreItem>
</file>

<file path=customXml/itemProps2.xml><?xml version="1.0" encoding="utf-8"?>
<ds:datastoreItem xmlns:ds="http://schemas.openxmlformats.org/officeDocument/2006/customXml" ds:itemID="{7E647F1A-BF02-4520-96E2-512853620F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C767EB-F702-4845-B662-2F9F756786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6dbdf0-8bd1-4f93-ab72-906b2cedab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Co-existing with Beavers</Template>
  <TotalTime>10</TotalTime>
  <Words>390</Words>
  <Application>Microsoft Office PowerPoint</Application>
  <PresentationFormat>On-screen Show (4:3)</PresentationFormat>
  <Paragraphs>54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Ebrima</vt:lpstr>
      <vt:lpstr>Roboto Slab</vt:lpstr>
      <vt:lpstr>Rockwell</vt:lpstr>
      <vt:lpstr>Office Theme</vt:lpstr>
      <vt:lpstr>Co-Existing with Beavers </vt:lpstr>
      <vt:lpstr>How do beavers alter ecosystems?</vt:lpstr>
      <vt:lpstr>Ecosystem engineers</vt:lpstr>
      <vt:lpstr>PowerPoint Presentation</vt:lpstr>
      <vt:lpstr>PowerPoint Presentation</vt:lpstr>
      <vt:lpstr>Is co-existence possible?</vt:lpstr>
      <vt:lpstr>Practicing co-existence </vt:lpstr>
      <vt:lpstr>Practicing co-existence </vt:lpstr>
      <vt:lpstr>Practicing co-existence </vt:lpstr>
      <vt:lpstr>Practicing co-existence </vt:lpstr>
      <vt:lpstr>Practicing co-existence </vt:lpstr>
      <vt:lpstr>Collaboration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Co-Existing with Beavers</dc:title>
  <dc:creator>Althauser, Leia J (DFW)</dc:creator>
  <cp:lastModifiedBy>Althauser, Leia J (DFW)</cp:lastModifiedBy>
  <cp:revision>3</cp:revision>
  <dcterms:created xsi:type="dcterms:W3CDTF">2021-01-22T23:52:03Z</dcterms:created>
  <dcterms:modified xsi:type="dcterms:W3CDTF">2021-01-29T14:38:10Z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0x010100D179833A0B4B04438C25ACF1E299B223</vt:lpwstr>
  </property>
</Properties>
</file>