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7" r:id="rId3"/>
    <p:sldId id="264" r:id="rId4"/>
    <p:sldId id="265" r:id="rId5"/>
    <p:sldId id="266" r:id="rId6"/>
    <p:sldId id="279" r:id="rId7"/>
    <p:sldId id="271" r:id="rId8"/>
    <p:sldId id="272" r:id="rId9"/>
    <p:sldId id="268" r:id="rId10"/>
    <p:sldId id="270" r:id="rId11"/>
    <p:sldId id="274" r:id="rId12"/>
    <p:sldId id="273" r:id="rId13"/>
    <p:sldId id="277"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4D3A8-34B8-4F56-9964-A3E47929BDC0}" type="datetimeFigureOut">
              <a:rPr lang="en-US" smtClean="0"/>
              <a:t>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625073-1908-48ED-A884-5149A1517C50}" type="slidenum">
              <a:rPr lang="en-US" smtClean="0"/>
              <a:t>‹#›</a:t>
            </a:fld>
            <a:endParaRPr lang="en-US"/>
          </a:p>
        </p:txBody>
      </p:sp>
    </p:spTree>
    <p:extLst>
      <p:ext uri="{BB962C8B-B14F-4D97-AF65-F5344CB8AC3E}">
        <p14:creationId xmlns:p14="http://schemas.microsoft.com/office/powerpoint/2010/main" val="17072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Biologists and land-use planners use different types of corridors to help connect species to “core” habitat patches. What do you think are the pros and cons of using a stepping stone vs. a continuous corridor? What factors would you have to take into consideration?</a:t>
            </a:r>
          </a:p>
        </p:txBody>
      </p:sp>
      <p:sp>
        <p:nvSpPr>
          <p:cNvPr id="4" name="Slide Number Placeholder 3"/>
          <p:cNvSpPr>
            <a:spLocks noGrp="1"/>
          </p:cNvSpPr>
          <p:nvPr>
            <p:ph type="sldNum" sz="quarter" idx="5"/>
          </p:nvPr>
        </p:nvSpPr>
        <p:spPr/>
        <p:txBody>
          <a:bodyPr/>
          <a:lstStyle/>
          <a:p>
            <a:fld id="{6E3580C4-324E-416A-A7D4-E85869D76D46}" type="slidenum">
              <a:rPr lang="en-US" smtClean="0"/>
              <a:t>9</a:t>
            </a:fld>
            <a:endParaRPr lang="en-US"/>
          </a:p>
        </p:txBody>
      </p:sp>
    </p:spTree>
    <p:extLst>
      <p:ext uri="{BB962C8B-B14F-4D97-AF65-F5344CB8AC3E}">
        <p14:creationId xmlns:p14="http://schemas.microsoft.com/office/powerpoint/2010/main" val="1904804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back at our original example of Deer State Park. Identify the core habitat zones. What type of corridor would you use to connect deer from one part of the park to the other? Would you use overpasses, under passes, Why? </a:t>
            </a:r>
          </a:p>
        </p:txBody>
      </p:sp>
      <p:sp>
        <p:nvSpPr>
          <p:cNvPr id="4" name="Slide Number Placeholder 3"/>
          <p:cNvSpPr>
            <a:spLocks noGrp="1"/>
          </p:cNvSpPr>
          <p:nvPr>
            <p:ph type="sldNum" sz="quarter" idx="5"/>
          </p:nvPr>
        </p:nvSpPr>
        <p:spPr/>
        <p:txBody>
          <a:bodyPr/>
          <a:lstStyle/>
          <a:p>
            <a:fld id="{6E3580C4-324E-416A-A7D4-E85869D76D46}" type="slidenum">
              <a:rPr lang="en-US" smtClean="0"/>
              <a:t>10</a:t>
            </a:fld>
            <a:endParaRPr lang="en-US"/>
          </a:p>
        </p:txBody>
      </p:sp>
    </p:spTree>
    <p:extLst>
      <p:ext uri="{BB962C8B-B14F-4D97-AF65-F5344CB8AC3E}">
        <p14:creationId xmlns:p14="http://schemas.microsoft.com/office/powerpoint/2010/main" val="2131626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5362-D9DB-43C9-BB4A-9F5F3CE6A7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2CA675-02CC-4F94-802C-B2695469E0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8A01CD-041E-43F7-A93E-39B3F02EF204}"/>
              </a:ext>
            </a:extLst>
          </p:cNvPr>
          <p:cNvSpPr>
            <a:spLocks noGrp="1"/>
          </p:cNvSpPr>
          <p:nvPr>
            <p:ph type="dt" sz="half" idx="10"/>
          </p:nvPr>
        </p:nvSpPr>
        <p:spPr/>
        <p:txBody>
          <a:bodyPr/>
          <a:lstStyle/>
          <a:p>
            <a:fld id="{7E376C6B-581F-4EC0-A8B9-22D8AE7DE675}" type="datetimeFigureOut">
              <a:rPr lang="en-US" smtClean="0"/>
              <a:t>1/7/2021</a:t>
            </a:fld>
            <a:endParaRPr lang="en-US"/>
          </a:p>
        </p:txBody>
      </p:sp>
      <p:sp>
        <p:nvSpPr>
          <p:cNvPr id="5" name="Footer Placeholder 4">
            <a:extLst>
              <a:ext uri="{FF2B5EF4-FFF2-40B4-BE49-F238E27FC236}">
                <a16:creationId xmlns:a16="http://schemas.microsoft.com/office/drawing/2014/main" id="{3B00E5DC-0342-4FD7-B52F-03E000F82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10C9E-ED37-4075-BEA6-38BA745F64DE}"/>
              </a:ext>
            </a:extLst>
          </p:cNvPr>
          <p:cNvSpPr>
            <a:spLocks noGrp="1"/>
          </p:cNvSpPr>
          <p:nvPr>
            <p:ph type="sldNum" sz="quarter" idx="12"/>
          </p:nvPr>
        </p:nvSpPr>
        <p:spPr/>
        <p:txBody>
          <a:bodyPr/>
          <a:lstStyle/>
          <a:p>
            <a:fld id="{77F7A55A-A08B-4F18-885D-B179AECF28A5}" type="slidenum">
              <a:rPr lang="en-US" smtClean="0"/>
              <a:t>‹#›</a:t>
            </a:fld>
            <a:endParaRPr lang="en-US"/>
          </a:p>
        </p:txBody>
      </p:sp>
    </p:spTree>
    <p:extLst>
      <p:ext uri="{BB962C8B-B14F-4D97-AF65-F5344CB8AC3E}">
        <p14:creationId xmlns:p14="http://schemas.microsoft.com/office/powerpoint/2010/main" val="157432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E78B-2370-4BA3-BA7B-B4134460EC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4DEA98-B260-4E92-ACCA-6AD6C3C96D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6F1A3-E95C-43D2-85BA-22BDAB7B184E}"/>
              </a:ext>
            </a:extLst>
          </p:cNvPr>
          <p:cNvSpPr>
            <a:spLocks noGrp="1"/>
          </p:cNvSpPr>
          <p:nvPr>
            <p:ph type="dt" sz="half" idx="10"/>
          </p:nvPr>
        </p:nvSpPr>
        <p:spPr/>
        <p:txBody>
          <a:bodyPr/>
          <a:lstStyle/>
          <a:p>
            <a:fld id="{7E376C6B-581F-4EC0-A8B9-22D8AE7DE675}" type="datetimeFigureOut">
              <a:rPr lang="en-US" smtClean="0"/>
              <a:t>1/7/2021</a:t>
            </a:fld>
            <a:endParaRPr lang="en-US"/>
          </a:p>
        </p:txBody>
      </p:sp>
      <p:sp>
        <p:nvSpPr>
          <p:cNvPr id="5" name="Footer Placeholder 4">
            <a:extLst>
              <a:ext uri="{FF2B5EF4-FFF2-40B4-BE49-F238E27FC236}">
                <a16:creationId xmlns:a16="http://schemas.microsoft.com/office/drawing/2014/main" id="{971DFA55-46CF-46F7-8EEB-850D104B04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7CE63-A66D-460D-A778-05DC610CCD1F}"/>
              </a:ext>
            </a:extLst>
          </p:cNvPr>
          <p:cNvSpPr>
            <a:spLocks noGrp="1"/>
          </p:cNvSpPr>
          <p:nvPr>
            <p:ph type="sldNum" sz="quarter" idx="12"/>
          </p:nvPr>
        </p:nvSpPr>
        <p:spPr/>
        <p:txBody>
          <a:bodyPr/>
          <a:lstStyle/>
          <a:p>
            <a:fld id="{77F7A55A-A08B-4F18-885D-B179AECF28A5}" type="slidenum">
              <a:rPr lang="en-US" smtClean="0"/>
              <a:t>‹#›</a:t>
            </a:fld>
            <a:endParaRPr lang="en-US"/>
          </a:p>
        </p:txBody>
      </p:sp>
    </p:spTree>
    <p:extLst>
      <p:ext uri="{BB962C8B-B14F-4D97-AF65-F5344CB8AC3E}">
        <p14:creationId xmlns:p14="http://schemas.microsoft.com/office/powerpoint/2010/main" val="2124314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76A2B9-305A-4D3E-BB0E-73A455729B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C443B6-4468-4CA2-BEC4-76A01EBAF5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1F4782-9DDC-4F10-9CD2-D3BAEEB63C61}"/>
              </a:ext>
            </a:extLst>
          </p:cNvPr>
          <p:cNvSpPr>
            <a:spLocks noGrp="1"/>
          </p:cNvSpPr>
          <p:nvPr>
            <p:ph type="dt" sz="half" idx="10"/>
          </p:nvPr>
        </p:nvSpPr>
        <p:spPr/>
        <p:txBody>
          <a:bodyPr/>
          <a:lstStyle/>
          <a:p>
            <a:fld id="{7E376C6B-581F-4EC0-A8B9-22D8AE7DE675}" type="datetimeFigureOut">
              <a:rPr lang="en-US" smtClean="0"/>
              <a:t>1/7/2021</a:t>
            </a:fld>
            <a:endParaRPr lang="en-US"/>
          </a:p>
        </p:txBody>
      </p:sp>
      <p:sp>
        <p:nvSpPr>
          <p:cNvPr id="5" name="Footer Placeholder 4">
            <a:extLst>
              <a:ext uri="{FF2B5EF4-FFF2-40B4-BE49-F238E27FC236}">
                <a16:creationId xmlns:a16="http://schemas.microsoft.com/office/drawing/2014/main" id="{B9C5DCC4-E539-4DD0-8358-DEFFD9C11F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82836-3A74-4FEE-A820-D97426077431}"/>
              </a:ext>
            </a:extLst>
          </p:cNvPr>
          <p:cNvSpPr>
            <a:spLocks noGrp="1"/>
          </p:cNvSpPr>
          <p:nvPr>
            <p:ph type="sldNum" sz="quarter" idx="12"/>
          </p:nvPr>
        </p:nvSpPr>
        <p:spPr/>
        <p:txBody>
          <a:bodyPr/>
          <a:lstStyle/>
          <a:p>
            <a:fld id="{77F7A55A-A08B-4F18-885D-B179AECF28A5}" type="slidenum">
              <a:rPr lang="en-US" smtClean="0"/>
              <a:t>‹#›</a:t>
            </a:fld>
            <a:endParaRPr lang="en-US"/>
          </a:p>
        </p:txBody>
      </p:sp>
    </p:spTree>
    <p:extLst>
      <p:ext uri="{BB962C8B-B14F-4D97-AF65-F5344CB8AC3E}">
        <p14:creationId xmlns:p14="http://schemas.microsoft.com/office/powerpoint/2010/main" val="24764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FD72-485D-4C9F-A9D7-B4772F1725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7FC337-C1A6-4B4C-9518-AD082AA37E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EBC6E-F5B5-4664-8B33-4B9FBB259603}"/>
              </a:ext>
            </a:extLst>
          </p:cNvPr>
          <p:cNvSpPr>
            <a:spLocks noGrp="1"/>
          </p:cNvSpPr>
          <p:nvPr>
            <p:ph type="dt" sz="half" idx="10"/>
          </p:nvPr>
        </p:nvSpPr>
        <p:spPr/>
        <p:txBody>
          <a:bodyPr/>
          <a:lstStyle/>
          <a:p>
            <a:fld id="{7E376C6B-581F-4EC0-A8B9-22D8AE7DE675}" type="datetimeFigureOut">
              <a:rPr lang="en-US" smtClean="0"/>
              <a:t>1/7/2021</a:t>
            </a:fld>
            <a:endParaRPr lang="en-US"/>
          </a:p>
        </p:txBody>
      </p:sp>
      <p:sp>
        <p:nvSpPr>
          <p:cNvPr id="5" name="Footer Placeholder 4">
            <a:extLst>
              <a:ext uri="{FF2B5EF4-FFF2-40B4-BE49-F238E27FC236}">
                <a16:creationId xmlns:a16="http://schemas.microsoft.com/office/drawing/2014/main" id="{783E3559-7F3E-4E60-86F1-EB4AFD1BC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FF4B4-167E-4EB2-B3FA-E4771CBCCDD3}"/>
              </a:ext>
            </a:extLst>
          </p:cNvPr>
          <p:cNvSpPr>
            <a:spLocks noGrp="1"/>
          </p:cNvSpPr>
          <p:nvPr>
            <p:ph type="sldNum" sz="quarter" idx="12"/>
          </p:nvPr>
        </p:nvSpPr>
        <p:spPr/>
        <p:txBody>
          <a:bodyPr/>
          <a:lstStyle/>
          <a:p>
            <a:fld id="{77F7A55A-A08B-4F18-885D-B179AECF28A5}" type="slidenum">
              <a:rPr lang="en-US" smtClean="0"/>
              <a:t>‹#›</a:t>
            </a:fld>
            <a:endParaRPr lang="en-US"/>
          </a:p>
        </p:txBody>
      </p:sp>
    </p:spTree>
    <p:extLst>
      <p:ext uri="{BB962C8B-B14F-4D97-AF65-F5344CB8AC3E}">
        <p14:creationId xmlns:p14="http://schemas.microsoft.com/office/powerpoint/2010/main" val="278192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5BA23-74BD-4450-AE53-96FB545A2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3E8523-76A1-4552-8813-063A295B89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490BB0-C91A-4E6B-8839-DFE1DAD03A66}"/>
              </a:ext>
            </a:extLst>
          </p:cNvPr>
          <p:cNvSpPr>
            <a:spLocks noGrp="1"/>
          </p:cNvSpPr>
          <p:nvPr>
            <p:ph type="dt" sz="half" idx="10"/>
          </p:nvPr>
        </p:nvSpPr>
        <p:spPr/>
        <p:txBody>
          <a:bodyPr/>
          <a:lstStyle/>
          <a:p>
            <a:fld id="{7E376C6B-581F-4EC0-A8B9-22D8AE7DE675}" type="datetimeFigureOut">
              <a:rPr lang="en-US" smtClean="0"/>
              <a:t>1/7/2021</a:t>
            </a:fld>
            <a:endParaRPr lang="en-US"/>
          </a:p>
        </p:txBody>
      </p:sp>
      <p:sp>
        <p:nvSpPr>
          <p:cNvPr id="5" name="Footer Placeholder 4">
            <a:extLst>
              <a:ext uri="{FF2B5EF4-FFF2-40B4-BE49-F238E27FC236}">
                <a16:creationId xmlns:a16="http://schemas.microsoft.com/office/drawing/2014/main" id="{299680DE-6FDA-4EE5-84E9-3546F6389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511DA-E2DD-417C-A97F-282BDCE3D133}"/>
              </a:ext>
            </a:extLst>
          </p:cNvPr>
          <p:cNvSpPr>
            <a:spLocks noGrp="1"/>
          </p:cNvSpPr>
          <p:nvPr>
            <p:ph type="sldNum" sz="quarter" idx="12"/>
          </p:nvPr>
        </p:nvSpPr>
        <p:spPr/>
        <p:txBody>
          <a:bodyPr/>
          <a:lstStyle/>
          <a:p>
            <a:fld id="{77F7A55A-A08B-4F18-885D-B179AECF28A5}" type="slidenum">
              <a:rPr lang="en-US" smtClean="0"/>
              <a:t>‹#›</a:t>
            </a:fld>
            <a:endParaRPr lang="en-US"/>
          </a:p>
        </p:txBody>
      </p:sp>
    </p:spTree>
    <p:extLst>
      <p:ext uri="{BB962C8B-B14F-4D97-AF65-F5344CB8AC3E}">
        <p14:creationId xmlns:p14="http://schemas.microsoft.com/office/powerpoint/2010/main" val="78897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E91E7-4825-422D-9DA8-54E962EC34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BAC00-3347-4436-B78F-8EF5FBE14D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2BC054-2F10-468E-8674-EEC2573E94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BE4C56-3716-48A4-9CF2-95C7C695B872}"/>
              </a:ext>
            </a:extLst>
          </p:cNvPr>
          <p:cNvSpPr>
            <a:spLocks noGrp="1"/>
          </p:cNvSpPr>
          <p:nvPr>
            <p:ph type="dt" sz="half" idx="10"/>
          </p:nvPr>
        </p:nvSpPr>
        <p:spPr/>
        <p:txBody>
          <a:bodyPr/>
          <a:lstStyle/>
          <a:p>
            <a:fld id="{7E376C6B-581F-4EC0-A8B9-22D8AE7DE675}" type="datetimeFigureOut">
              <a:rPr lang="en-US" smtClean="0"/>
              <a:t>1/7/2021</a:t>
            </a:fld>
            <a:endParaRPr lang="en-US"/>
          </a:p>
        </p:txBody>
      </p:sp>
      <p:sp>
        <p:nvSpPr>
          <p:cNvPr id="6" name="Footer Placeholder 5">
            <a:extLst>
              <a:ext uri="{FF2B5EF4-FFF2-40B4-BE49-F238E27FC236}">
                <a16:creationId xmlns:a16="http://schemas.microsoft.com/office/drawing/2014/main" id="{C25A25C1-C2E7-42D5-8D31-BD874584E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C0D537-AA71-4388-9848-FBC61FBA64B7}"/>
              </a:ext>
            </a:extLst>
          </p:cNvPr>
          <p:cNvSpPr>
            <a:spLocks noGrp="1"/>
          </p:cNvSpPr>
          <p:nvPr>
            <p:ph type="sldNum" sz="quarter" idx="12"/>
          </p:nvPr>
        </p:nvSpPr>
        <p:spPr/>
        <p:txBody>
          <a:bodyPr/>
          <a:lstStyle/>
          <a:p>
            <a:fld id="{77F7A55A-A08B-4F18-885D-B179AECF28A5}" type="slidenum">
              <a:rPr lang="en-US" smtClean="0"/>
              <a:t>‹#›</a:t>
            </a:fld>
            <a:endParaRPr lang="en-US"/>
          </a:p>
        </p:txBody>
      </p:sp>
    </p:spTree>
    <p:extLst>
      <p:ext uri="{BB962C8B-B14F-4D97-AF65-F5344CB8AC3E}">
        <p14:creationId xmlns:p14="http://schemas.microsoft.com/office/powerpoint/2010/main" val="100295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FDD52-D985-4AE0-8C6B-778C6B9006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829B94-658E-4320-88B6-FC1DB4119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BD04E9-39BD-4C84-B771-B415E79230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039475-33B4-4B39-95B6-DE13BBE7BA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FD67FA-4FE9-4006-B2E9-FAF864BBA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4A88AD-C064-4D63-ADF8-AE50FA57FA1C}"/>
              </a:ext>
            </a:extLst>
          </p:cNvPr>
          <p:cNvSpPr>
            <a:spLocks noGrp="1"/>
          </p:cNvSpPr>
          <p:nvPr>
            <p:ph type="dt" sz="half" idx="10"/>
          </p:nvPr>
        </p:nvSpPr>
        <p:spPr/>
        <p:txBody>
          <a:bodyPr/>
          <a:lstStyle/>
          <a:p>
            <a:fld id="{7E376C6B-581F-4EC0-A8B9-22D8AE7DE675}" type="datetimeFigureOut">
              <a:rPr lang="en-US" smtClean="0"/>
              <a:t>1/7/2021</a:t>
            </a:fld>
            <a:endParaRPr lang="en-US"/>
          </a:p>
        </p:txBody>
      </p:sp>
      <p:sp>
        <p:nvSpPr>
          <p:cNvPr id="8" name="Footer Placeholder 7">
            <a:extLst>
              <a:ext uri="{FF2B5EF4-FFF2-40B4-BE49-F238E27FC236}">
                <a16:creationId xmlns:a16="http://schemas.microsoft.com/office/drawing/2014/main" id="{315A621E-DAB6-4127-A893-64272FC09C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5CC454-FFAA-4A47-A582-F844191535C3}"/>
              </a:ext>
            </a:extLst>
          </p:cNvPr>
          <p:cNvSpPr>
            <a:spLocks noGrp="1"/>
          </p:cNvSpPr>
          <p:nvPr>
            <p:ph type="sldNum" sz="quarter" idx="12"/>
          </p:nvPr>
        </p:nvSpPr>
        <p:spPr/>
        <p:txBody>
          <a:bodyPr/>
          <a:lstStyle/>
          <a:p>
            <a:fld id="{77F7A55A-A08B-4F18-885D-B179AECF28A5}" type="slidenum">
              <a:rPr lang="en-US" smtClean="0"/>
              <a:t>‹#›</a:t>
            </a:fld>
            <a:endParaRPr lang="en-US"/>
          </a:p>
        </p:txBody>
      </p:sp>
    </p:spTree>
    <p:extLst>
      <p:ext uri="{BB962C8B-B14F-4D97-AF65-F5344CB8AC3E}">
        <p14:creationId xmlns:p14="http://schemas.microsoft.com/office/powerpoint/2010/main" val="2634552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885D5-2B33-44E1-B7A8-B8DF8C9B33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8B124B-DC43-401F-998A-19CB0D582317}"/>
              </a:ext>
            </a:extLst>
          </p:cNvPr>
          <p:cNvSpPr>
            <a:spLocks noGrp="1"/>
          </p:cNvSpPr>
          <p:nvPr>
            <p:ph type="dt" sz="half" idx="10"/>
          </p:nvPr>
        </p:nvSpPr>
        <p:spPr/>
        <p:txBody>
          <a:bodyPr/>
          <a:lstStyle/>
          <a:p>
            <a:fld id="{7E376C6B-581F-4EC0-A8B9-22D8AE7DE675}" type="datetimeFigureOut">
              <a:rPr lang="en-US" smtClean="0"/>
              <a:t>1/7/2021</a:t>
            </a:fld>
            <a:endParaRPr lang="en-US"/>
          </a:p>
        </p:txBody>
      </p:sp>
      <p:sp>
        <p:nvSpPr>
          <p:cNvPr id="4" name="Footer Placeholder 3">
            <a:extLst>
              <a:ext uri="{FF2B5EF4-FFF2-40B4-BE49-F238E27FC236}">
                <a16:creationId xmlns:a16="http://schemas.microsoft.com/office/drawing/2014/main" id="{4AF29236-E75A-4605-B679-FB59EBE3480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A2AAFA-9458-4A3E-BFD6-C71A512F8946}"/>
              </a:ext>
            </a:extLst>
          </p:cNvPr>
          <p:cNvSpPr>
            <a:spLocks noGrp="1"/>
          </p:cNvSpPr>
          <p:nvPr>
            <p:ph type="sldNum" sz="quarter" idx="12"/>
          </p:nvPr>
        </p:nvSpPr>
        <p:spPr/>
        <p:txBody>
          <a:bodyPr/>
          <a:lstStyle/>
          <a:p>
            <a:fld id="{77F7A55A-A08B-4F18-885D-B179AECF28A5}" type="slidenum">
              <a:rPr lang="en-US" smtClean="0"/>
              <a:t>‹#›</a:t>
            </a:fld>
            <a:endParaRPr lang="en-US"/>
          </a:p>
        </p:txBody>
      </p:sp>
    </p:spTree>
    <p:extLst>
      <p:ext uri="{BB962C8B-B14F-4D97-AF65-F5344CB8AC3E}">
        <p14:creationId xmlns:p14="http://schemas.microsoft.com/office/powerpoint/2010/main" val="1633106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7E5B8D-19C1-4A4C-8E49-605BC02235EE}"/>
              </a:ext>
            </a:extLst>
          </p:cNvPr>
          <p:cNvSpPr>
            <a:spLocks noGrp="1"/>
          </p:cNvSpPr>
          <p:nvPr>
            <p:ph type="dt" sz="half" idx="10"/>
          </p:nvPr>
        </p:nvSpPr>
        <p:spPr/>
        <p:txBody>
          <a:bodyPr/>
          <a:lstStyle/>
          <a:p>
            <a:fld id="{7E376C6B-581F-4EC0-A8B9-22D8AE7DE675}" type="datetimeFigureOut">
              <a:rPr lang="en-US" smtClean="0"/>
              <a:t>1/7/2021</a:t>
            </a:fld>
            <a:endParaRPr lang="en-US"/>
          </a:p>
        </p:txBody>
      </p:sp>
      <p:sp>
        <p:nvSpPr>
          <p:cNvPr id="3" name="Footer Placeholder 2">
            <a:extLst>
              <a:ext uri="{FF2B5EF4-FFF2-40B4-BE49-F238E27FC236}">
                <a16:creationId xmlns:a16="http://schemas.microsoft.com/office/drawing/2014/main" id="{02A41A3B-4463-4A29-BC6F-ACF727C03E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FD7CA0-8288-48AB-85BC-2C208998F9A5}"/>
              </a:ext>
            </a:extLst>
          </p:cNvPr>
          <p:cNvSpPr>
            <a:spLocks noGrp="1"/>
          </p:cNvSpPr>
          <p:nvPr>
            <p:ph type="sldNum" sz="quarter" idx="12"/>
          </p:nvPr>
        </p:nvSpPr>
        <p:spPr/>
        <p:txBody>
          <a:bodyPr/>
          <a:lstStyle/>
          <a:p>
            <a:fld id="{77F7A55A-A08B-4F18-885D-B179AECF28A5}" type="slidenum">
              <a:rPr lang="en-US" smtClean="0"/>
              <a:t>‹#›</a:t>
            </a:fld>
            <a:endParaRPr lang="en-US"/>
          </a:p>
        </p:txBody>
      </p:sp>
    </p:spTree>
    <p:extLst>
      <p:ext uri="{BB962C8B-B14F-4D97-AF65-F5344CB8AC3E}">
        <p14:creationId xmlns:p14="http://schemas.microsoft.com/office/powerpoint/2010/main" val="5785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3A57D-974C-4773-86F0-A291C12411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0AEA32-A263-4DF6-8759-0C8B7094E3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D38196-FB52-4B9A-B022-D688AB3BEC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F3DAFE-C447-4F01-9081-5500A8905554}"/>
              </a:ext>
            </a:extLst>
          </p:cNvPr>
          <p:cNvSpPr>
            <a:spLocks noGrp="1"/>
          </p:cNvSpPr>
          <p:nvPr>
            <p:ph type="dt" sz="half" idx="10"/>
          </p:nvPr>
        </p:nvSpPr>
        <p:spPr/>
        <p:txBody>
          <a:bodyPr/>
          <a:lstStyle/>
          <a:p>
            <a:fld id="{7E376C6B-581F-4EC0-A8B9-22D8AE7DE675}" type="datetimeFigureOut">
              <a:rPr lang="en-US" smtClean="0"/>
              <a:t>1/7/2021</a:t>
            </a:fld>
            <a:endParaRPr lang="en-US"/>
          </a:p>
        </p:txBody>
      </p:sp>
      <p:sp>
        <p:nvSpPr>
          <p:cNvPr id="6" name="Footer Placeholder 5">
            <a:extLst>
              <a:ext uri="{FF2B5EF4-FFF2-40B4-BE49-F238E27FC236}">
                <a16:creationId xmlns:a16="http://schemas.microsoft.com/office/drawing/2014/main" id="{6A9EB405-2EB2-4A15-800F-54EB909F88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49B581-B1E5-47A6-868D-BACC183A2071}"/>
              </a:ext>
            </a:extLst>
          </p:cNvPr>
          <p:cNvSpPr>
            <a:spLocks noGrp="1"/>
          </p:cNvSpPr>
          <p:nvPr>
            <p:ph type="sldNum" sz="quarter" idx="12"/>
          </p:nvPr>
        </p:nvSpPr>
        <p:spPr/>
        <p:txBody>
          <a:bodyPr/>
          <a:lstStyle/>
          <a:p>
            <a:fld id="{77F7A55A-A08B-4F18-885D-B179AECF28A5}" type="slidenum">
              <a:rPr lang="en-US" smtClean="0"/>
              <a:t>‹#›</a:t>
            </a:fld>
            <a:endParaRPr lang="en-US"/>
          </a:p>
        </p:txBody>
      </p:sp>
    </p:spTree>
    <p:extLst>
      <p:ext uri="{BB962C8B-B14F-4D97-AF65-F5344CB8AC3E}">
        <p14:creationId xmlns:p14="http://schemas.microsoft.com/office/powerpoint/2010/main" val="3069410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E0F7-1E41-42F7-A2AE-E8D19DDC1D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B7D0C3-018E-4827-84E1-8A4983D19C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05FBF4-A3F2-4A28-8D68-293637B8D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EF3E2A-921C-47C1-9BC4-EF8CCF141CB6}"/>
              </a:ext>
            </a:extLst>
          </p:cNvPr>
          <p:cNvSpPr>
            <a:spLocks noGrp="1"/>
          </p:cNvSpPr>
          <p:nvPr>
            <p:ph type="dt" sz="half" idx="10"/>
          </p:nvPr>
        </p:nvSpPr>
        <p:spPr/>
        <p:txBody>
          <a:bodyPr/>
          <a:lstStyle/>
          <a:p>
            <a:fld id="{7E376C6B-581F-4EC0-A8B9-22D8AE7DE675}" type="datetimeFigureOut">
              <a:rPr lang="en-US" smtClean="0"/>
              <a:t>1/7/2021</a:t>
            </a:fld>
            <a:endParaRPr lang="en-US"/>
          </a:p>
        </p:txBody>
      </p:sp>
      <p:sp>
        <p:nvSpPr>
          <p:cNvPr id="6" name="Footer Placeholder 5">
            <a:extLst>
              <a:ext uri="{FF2B5EF4-FFF2-40B4-BE49-F238E27FC236}">
                <a16:creationId xmlns:a16="http://schemas.microsoft.com/office/drawing/2014/main" id="{932C17C8-3438-41E9-9F28-513FAB884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6E89DF-DD89-4B4C-9442-0D830E4F55BA}"/>
              </a:ext>
            </a:extLst>
          </p:cNvPr>
          <p:cNvSpPr>
            <a:spLocks noGrp="1"/>
          </p:cNvSpPr>
          <p:nvPr>
            <p:ph type="sldNum" sz="quarter" idx="12"/>
          </p:nvPr>
        </p:nvSpPr>
        <p:spPr/>
        <p:txBody>
          <a:bodyPr/>
          <a:lstStyle/>
          <a:p>
            <a:fld id="{77F7A55A-A08B-4F18-885D-B179AECF28A5}" type="slidenum">
              <a:rPr lang="en-US" smtClean="0"/>
              <a:t>‹#›</a:t>
            </a:fld>
            <a:endParaRPr lang="en-US"/>
          </a:p>
        </p:txBody>
      </p:sp>
    </p:spTree>
    <p:extLst>
      <p:ext uri="{BB962C8B-B14F-4D97-AF65-F5344CB8AC3E}">
        <p14:creationId xmlns:p14="http://schemas.microsoft.com/office/powerpoint/2010/main" val="291623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9EFF66-37ED-477E-9E1D-FC0C584CCD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5B049C-55FE-4F68-A7C7-5BD2167D5D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FADD9C-83F2-4723-AB25-946A058E03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76C6B-581F-4EC0-A8B9-22D8AE7DE675}" type="datetimeFigureOut">
              <a:rPr lang="en-US" smtClean="0"/>
              <a:t>1/7/2021</a:t>
            </a:fld>
            <a:endParaRPr lang="en-US"/>
          </a:p>
        </p:txBody>
      </p:sp>
      <p:sp>
        <p:nvSpPr>
          <p:cNvPr id="5" name="Footer Placeholder 4">
            <a:extLst>
              <a:ext uri="{FF2B5EF4-FFF2-40B4-BE49-F238E27FC236}">
                <a16:creationId xmlns:a16="http://schemas.microsoft.com/office/drawing/2014/main" id="{4869F790-DF54-47D0-94A2-B2D948402D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F9104F-17BB-4420-84F8-AC42E4D9C5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7A55A-A08B-4F18-885D-B179AECF28A5}" type="slidenum">
              <a:rPr lang="en-US" smtClean="0"/>
              <a:t>‹#›</a:t>
            </a:fld>
            <a:endParaRPr lang="en-US"/>
          </a:p>
        </p:txBody>
      </p:sp>
    </p:spTree>
    <p:extLst>
      <p:ext uri="{BB962C8B-B14F-4D97-AF65-F5344CB8AC3E}">
        <p14:creationId xmlns:p14="http://schemas.microsoft.com/office/powerpoint/2010/main" val="1305658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BAFE-7CEF-4767-AD77-7130DDB3A006}"/>
              </a:ext>
            </a:extLst>
          </p:cNvPr>
          <p:cNvSpPr>
            <a:spLocks noGrp="1"/>
          </p:cNvSpPr>
          <p:nvPr>
            <p:ph type="ctrTitle"/>
          </p:nvPr>
        </p:nvSpPr>
        <p:spPr>
          <a:xfrm>
            <a:off x="1524000" y="-1060850"/>
            <a:ext cx="9144000" cy="2387600"/>
          </a:xfrm>
        </p:spPr>
        <p:txBody>
          <a:bodyPr/>
          <a:lstStyle/>
          <a:p>
            <a:r>
              <a:rPr lang="en-US" dirty="0">
                <a:solidFill>
                  <a:schemeClr val="bg1"/>
                </a:solidFill>
                <a:latin typeface="Rockwell" panose="02060603020205020403" pitchFamily="18" charset="0"/>
              </a:rPr>
              <a:t>Habitat Connections </a:t>
            </a:r>
          </a:p>
        </p:txBody>
      </p:sp>
      <p:pic>
        <p:nvPicPr>
          <p:cNvPr id="5" name="Picture 4">
            <a:extLst>
              <a:ext uri="{FF2B5EF4-FFF2-40B4-BE49-F238E27FC236}">
                <a16:creationId xmlns:a16="http://schemas.microsoft.com/office/drawing/2014/main" id="{90A96F40-A19C-4975-AA45-55F54751D7EE}"/>
              </a:ext>
            </a:extLst>
          </p:cNvPr>
          <p:cNvPicPr>
            <a:picLocks noChangeAspect="1"/>
          </p:cNvPicPr>
          <p:nvPr/>
        </p:nvPicPr>
        <p:blipFill rotWithShape="1">
          <a:blip r:embed="rId2">
            <a:extLst>
              <a:ext uri="{28A0092B-C50C-407E-A947-70E740481C1C}">
                <a14:useLocalDpi xmlns:a14="http://schemas.microsoft.com/office/drawing/2010/main" val="0"/>
              </a:ext>
            </a:extLst>
          </a:blip>
          <a:srcRect b="4930"/>
          <a:stretch/>
        </p:blipFill>
        <p:spPr>
          <a:xfrm>
            <a:off x="2467293" y="1552575"/>
            <a:ext cx="7033895" cy="5015313"/>
          </a:xfrm>
          <a:prstGeom prst="rect">
            <a:avLst/>
          </a:prstGeom>
        </p:spPr>
      </p:pic>
    </p:spTree>
    <p:extLst>
      <p:ext uri="{BB962C8B-B14F-4D97-AF65-F5344CB8AC3E}">
        <p14:creationId xmlns:p14="http://schemas.microsoft.com/office/powerpoint/2010/main" val="4127072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45C13E2-A400-4C4B-B27D-05311B12E128}"/>
              </a:ext>
            </a:extLst>
          </p:cNvPr>
          <p:cNvPicPr>
            <a:picLocks noChangeAspect="1"/>
          </p:cNvPicPr>
          <p:nvPr/>
        </p:nvPicPr>
        <p:blipFill rotWithShape="1">
          <a:blip r:embed="rId3">
            <a:extLst>
              <a:ext uri="{28A0092B-C50C-407E-A947-70E740481C1C}">
                <a14:useLocalDpi xmlns:a14="http://schemas.microsoft.com/office/drawing/2010/main" val="0"/>
              </a:ext>
            </a:extLst>
          </a:blip>
          <a:srcRect t="23797" b="24771"/>
          <a:stretch/>
        </p:blipFill>
        <p:spPr>
          <a:xfrm>
            <a:off x="86267" y="595361"/>
            <a:ext cx="11354399" cy="5077998"/>
          </a:xfrm>
          <a:prstGeom prst="rect">
            <a:avLst/>
          </a:prstGeom>
        </p:spPr>
      </p:pic>
      <p:sp>
        <p:nvSpPr>
          <p:cNvPr id="2" name="Oval 1">
            <a:extLst>
              <a:ext uri="{FF2B5EF4-FFF2-40B4-BE49-F238E27FC236}">
                <a16:creationId xmlns:a16="http://schemas.microsoft.com/office/drawing/2014/main" id="{E1537C19-3AB6-4617-8D29-57BAA1A039BC}"/>
              </a:ext>
            </a:extLst>
          </p:cNvPr>
          <p:cNvSpPr/>
          <p:nvPr/>
        </p:nvSpPr>
        <p:spPr>
          <a:xfrm>
            <a:off x="6096001" y="1228293"/>
            <a:ext cx="5082120" cy="4372955"/>
          </a:xfrm>
          <a:prstGeom prst="ellipse">
            <a:avLst/>
          </a:prstGeom>
          <a:solidFill>
            <a:schemeClr val="accent5">
              <a:lumMod val="20000"/>
              <a:lumOff val="80000"/>
              <a:alpha val="2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Oval 10">
            <a:extLst>
              <a:ext uri="{FF2B5EF4-FFF2-40B4-BE49-F238E27FC236}">
                <a16:creationId xmlns:a16="http://schemas.microsoft.com/office/drawing/2014/main" id="{8A5E0FC3-B9E8-4C87-9EB6-FE7B939FAA23}"/>
              </a:ext>
            </a:extLst>
          </p:cNvPr>
          <p:cNvSpPr/>
          <p:nvPr/>
        </p:nvSpPr>
        <p:spPr>
          <a:xfrm>
            <a:off x="474498" y="858520"/>
            <a:ext cx="4155440" cy="4551680"/>
          </a:xfrm>
          <a:prstGeom prst="ellipse">
            <a:avLst/>
          </a:prstGeom>
          <a:solidFill>
            <a:schemeClr val="accent5">
              <a:lumMod val="20000"/>
              <a:lumOff val="80000"/>
              <a:alpha val="2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B85E4E38-BB9B-43A9-863E-6B25ECE72F34}"/>
              </a:ext>
            </a:extLst>
          </p:cNvPr>
          <p:cNvSpPr txBox="1"/>
          <p:nvPr/>
        </p:nvSpPr>
        <p:spPr>
          <a:xfrm>
            <a:off x="8473157" y="2203439"/>
            <a:ext cx="2000436" cy="369332"/>
          </a:xfrm>
          <a:prstGeom prst="rect">
            <a:avLst/>
          </a:prstGeom>
          <a:noFill/>
        </p:spPr>
        <p:txBody>
          <a:bodyPr wrap="square" rtlCol="0">
            <a:spAutoFit/>
          </a:bodyPr>
          <a:lstStyle/>
          <a:p>
            <a:r>
              <a:rPr lang="en-US" dirty="0"/>
              <a:t>Core habitat zone</a:t>
            </a:r>
          </a:p>
        </p:txBody>
      </p:sp>
      <p:sp>
        <p:nvSpPr>
          <p:cNvPr id="13" name="TextBox 12">
            <a:extLst>
              <a:ext uri="{FF2B5EF4-FFF2-40B4-BE49-F238E27FC236}">
                <a16:creationId xmlns:a16="http://schemas.microsoft.com/office/drawing/2014/main" id="{A7E529FF-CF6E-4E5F-98BF-886853B4D199}"/>
              </a:ext>
            </a:extLst>
          </p:cNvPr>
          <p:cNvSpPr txBox="1"/>
          <p:nvPr/>
        </p:nvSpPr>
        <p:spPr>
          <a:xfrm>
            <a:off x="1552000" y="1293508"/>
            <a:ext cx="2000436" cy="369332"/>
          </a:xfrm>
          <a:prstGeom prst="rect">
            <a:avLst/>
          </a:prstGeom>
          <a:noFill/>
        </p:spPr>
        <p:txBody>
          <a:bodyPr wrap="square" rtlCol="0">
            <a:spAutoFit/>
          </a:bodyPr>
          <a:lstStyle/>
          <a:p>
            <a:r>
              <a:rPr lang="en-US" dirty="0"/>
              <a:t>Core habitat zone</a:t>
            </a:r>
          </a:p>
        </p:txBody>
      </p:sp>
      <p:sp>
        <p:nvSpPr>
          <p:cNvPr id="4" name="TextBox 3">
            <a:extLst>
              <a:ext uri="{FF2B5EF4-FFF2-40B4-BE49-F238E27FC236}">
                <a16:creationId xmlns:a16="http://schemas.microsoft.com/office/drawing/2014/main" id="{5CA0550D-672F-4724-8E5B-793553791EF7}"/>
              </a:ext>
            </a:extLst>
          </p:cNvPr>
          <p:cNvSpPr txBox="1"/>
          <p:nvPr/>
        </p:nvSpPr>
        <p:spPr>
          <a:xfrm>
            <a:off x="1770608" y="924176"/>
            <a:ext cx="477520" cy="553998"/>
          </a:xfrm>
          <a:prstGeom prst="rect">
            <a:avLst/>
          </a:prstGeom>
          <a:noFill/>
        </p:spPr>
        <p:txBody>
          <a:bodyPr wrap="square" rtlCol="0">
            <a:spAutoFit/>
          </a:bodyPr>
          <a:lstStyle/>
          <a:p>
            <a:r>
              <a:rPr lang="en-US" sz="3000" b="1" dirty="0"/>
              <a:t>A</a:t>
            </a:r>
          </a:p>
        </p:txBody>
      </p:sp>
      <p:sp>
        <p:nvSpPr>
          <p:cNvPr id="15" name="TextBox 14">
            <a:extLst>
              <a:ext uri="{FF2B5EF4-FFF2-40B4-BE49-F238E27FC236}">
                <a16:creationId xmlns:a16="http://schemas.microsoft.com/office/drawing/2014/main" id="{84D1FD91-25AB-4597-BD18-C4D37148CF20}"/>
              </a:ext>
            </a:extLst>
          </p:cNvPr>
          <p:cNvSpPr txBox="1"/>
          <p:nvPr/>
        </p:nvSpPr>
        <p:spPr>
          <a:xfrm>
            <a:off x="9473375" y="1385841"/>
            <a:ext cx="485219" cy="553998"/>
          </a:xfrm>
          <a:prstGeom prst="rect">
            <a:avLst/>
          </a:prstGeom>
          <a:noFill/>
        </p:spPr>
        <p:txBody>
          <a:bodyPr wrap="square" rtlCol="0">
            <a:spAutoFit/>
          </a:bodyPr>
          <a:lstStyle/>
          <a:p>
            <a:r>
              <a:rPr lang="en-US" sz="3000" b="1" dirty="0"/>
              <a:t>B</a:t>
            </a:r>
          </a:p>
        </p:txBody>
      </p:sp>
    </p:spTree>
    <p:extLst>
      <p:ext uri="{BB962C8B-B14F-4D97-AF65-F5344CB8AC3E}">
        <p14:creationId xmlns:p14="http://schemas.microsoft.com/office/powerpoint/2010/main" val="223737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3"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D4ACA-0E27-43D0-877E-C32F661BA85D}"/>
              </a:ext>
            </a:extLst>
          </p:cNvPr>
          <p:cNvSpPr txBox="1"/>
          <p:nvPr/>
        </p:nvSpPr>
        <p:spPr>
          <a:xfrm>
            <a:off x="304800" y="140682"/>
            <a:ext cx="11816080" cy="1169551"/>
          </a:xfrm>
          <a:prstGeom prst="rect">
            <a:avLst/>
          </a:prstGeom>
          <a:noFill/>
        </p:spPr>
        <p:txBody>
          <a:bodyPr wrap="square" rtlCol="0">
            <a:spAutoFit/>
          </a:bodyPr>
          <a:lstStyle/>
          <a:p>
            <a:r>
              <a:rPr lang="en-US" sz="3500">
                <a:solidFill>
                  <a:schemeClr val="bg1"/>
                </a:solidFill>
                <a:latin typeface="Rockwell" panose="02060603020205020403" pitchFamily="18" charset="0"/>
              </a:rPr>
              <a:t>Knowing about an area’s connectivity potential is essential for habitat managers and biologists. </a:t>
            </a:r>
            <a:endParaRPr lang="en-US" sz="3500" dirty="0">
              <a:solidFill>
                <a:schemeClr val="bg1"/>
              </a:solidFill>
              <a:latin typeface="Rockwell" panose="02060603020205020403" pitchFamily="18" charset="0"/>
            </a:endParaRPr>
          </a:p>
        </p:txBody>
      </p:sp>
      <p:pic>
        <p:nvPicPr>
          <p:cNvPr id="4" name="Picture 3">
            <a:extLst>
              <a:ext uri="{FF2B5EF4-FFF2-40B4-BE49-F238E27FC236}">
                <a16:creationId xmlns:a16="http://schemas.microsoft.com/office/drawing/2014/main" id="{D80CBE11-00C1-4B46-8501-31C37C349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1459" y="1489136"/>
            <a:ext cx="8806861" cy="4980280"/>
          </a:xfrm>
          <a:prstGeom prst="rect">
            <a:avLst/>
          </a:prstGeom>
        </p:spPr>
      </p:pic>
    </p:spTree>
    <p:extLst>
      <p:ext uri="{BB962C8B-B14F-4D97-AF65-F5344CB8AC3E}">
        <p14:creationId xmlns:p14="http://schemas.microsoft.com/office/powerpoint/2010/main" val="1902202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0BC867-9369-431E-8FAB-CD27C85663DA}"/>
              </a:ext>
            </a:extLst>
          </p:cNvPr>
          <p:cNvSpPr txBox="1"/>
          <p:nvPr/>
        </p:nvSpPr>
        <p:spPr>
          <a:xfrm>
            <a:off x="254031" y="1860897"/>
            <a:ext cx="4438650" cy="338554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Land use proposals</a:t>
            </a:r>
          </a:p>
          <a:p>
            <a:pPr marL="742950" lvl="1" indent="-285750">
              <a:buFont typeface="Arial" panose="020B0604020202020204" pitchFamily="34" charset="0"/>
              <a:buChar char="•"/>
            </a:pPr>
            <a:r>
              <a:rPr lang="en-US" sz="2800" dirty="0">
                <a:solidFill>
                  <a:schemeClr val="bg1"/>
                </a:solidFill>
              </a:rPr>
              <a:t>Where should future connectivity be ensured and how can areas surrounding the habitat be preserved or restored?</a:t>
            </a:r>
          </a:p>
          <a:p>
            <a:endParaRPr lang="en-US" dirty="0">
              <a:solidFill>
                <a:schemeClr val="bg1"/>
              </a:solidFill>
            </a:endParaRPr>
          </a:p>
        </p:txBody>
      </p:sp>
      <p:sp>
        <p:nvSpPr>
          <p:cNvPr id="4" name="TextBox 3">
            <a:extLst>
              <a:ext uri="{FF2B5EF4-FFF2-40B4-BE49-F238E27FC236}">
                <a16:creationId xmlns:a16="http://schemas.microsoft.com/office/drawing/2014/main" id="{FB895C0F-CE11-4E9C-8F7D-0F67B15E7BB2}"/>
              </a:ext>
            </a:extLst>
          </p:cNvPr>
          <p:cNvSpPr txBox="1"/>
          <p:nvPr/>
        </p:nvSpPr>
        <p:spPr>
          <a:xfrm>
            <a:off x="533400" y="180975"/>
            <a:ext cx="10304145" cy="1169551"/>
          </a:xfrm>
          <a:prstGeom prst="rect">
            <a:avLst/>
          </a:prstGeom>
          <a:noFill/>
        </p:spPr>
        <p:txBody>
          <a:bodyPr wrap="square" rtlCol="0">
            <a:spAutoFit/>
          </a:bodyPr>
          <a:lstStyle/>
          <a:p>
            <a:r>
              <a:rPr lang="en-US" sz="3500" dirty="0">
                <a:solidFill>
                  <a:schemeClr val="bg1"/>
                </a:solidFill>
                <a:latin typeface="Rockwell" panose="02060603020205020403" pitchFamily="18" charset="0"/>
              </a:rPr>
              <a:t>WDFW habitat mangers and biologists use connectivity information for:</a:t>
            </a:r>
          </a:p>
        </p:txBody>
      </p:sp>
      <p:pic>
        <p:nvPicPr>
          <p:cNvPr id="6" name="Picture 5">
            <a:extLst>
              <a:ext uri="{FF2B5EF4-FFF2-40B4-BE49-F238E27FC236}">
                <a16:creationId xmlns:a16="http://schemas.microsoft.com/office/drawing/2014/main" id="{51264F16-FD8C-4AAE-A39E-47D3A8B1C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2681" y="1431797"/>
            <a:ext cx="7499319" cy="4788027"/>
          </a:xfrm>
          <a:prstGeom prst="rect">
            <a:avLst/>
          </a:prstGeom>
        </p:spPr>
      </p:pic>
    </p:spTree>
    <p:extLst>
      <p:ext uri="{BB962C8B-B14F-4D97-AF65-F5344CB8AC3E}">
        <p14:creationId xmlns:p14="http://schemas.microsoft.com/office/powerpoint/2010/main" val="255372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0BC867-9369-431E-8FAB-CD27C85663DA}"/>
              </a:ext>
            </a:extLst>
          </p:cNvPr>
          <p:cNvSpPr txBox="1"/>
          <p:nvPr/>
        </p:nvSpPr>
        <p:spPr>
          <a:xfrm>
            <a:off x="254031" y="1432272"/>
            <a:ext cx="11599613" cy="2062103"/>
          </a:xfrm>
          <a:prstGeom prst="rect">
            <a:avLst/>
          </a:prstGeom>
          <a:noFill/>
        </p:spPr>
        <p:txBody>
          <a:bodyPr wrap="square" rtlCol="0">
            <a:spAutoFit/>
          </a:bodyPr>
          <a:lstStyle/>
          <a:p>
            <a:pPr marL="285750" indent="-285750">
              <a:buFont typeface="Arial" panose="020B0604020202020204" pitchFamily="34" charset="0"/>
              <a:buChar char="•"/>
            </a:pPr>
            <a:r>
              <a:rPr lang="en-US" sz="2200" dirty="0">
                <a:solidFill>
                  <a:schemeClr val="bg1"/>
                </a:solidFill>
              </a:rPr>
              <a:t>Land use proposals</a:t>
            </a:r>
          </a:p>
          <a:p>
            <a:pPr marL="742950" lvl="1" indent="-285750">
              <a:buFont typeface="Arial" panose="020B0604020202020204" pitchFamily="34" charset="0"/>
              <a:buChar char="•"/>
            </a:pPr>
            <a:r>
              <a:rPr lang="en-US" sz="2200" dirty="0">
                <a:solidFill>
                  <a:schemeClr val="bg1"/>
                </a:solidFill>
              </a:rPr>
              <a:t> This allows habitat managers to:</a:t>
            </a:r>
          </a:p>
          <a:p>
            <a:pPr marL="1200150" lvl="2" indent="-285750">
              <a:buFont typeface="Arial" panose="020B0604020202020204" pitchFamily="34" charset="0"/>
              <a:buChar char="•"/>
            </a:pPr>
            <a:r>
              <a:rPr lang="en-US" sz="2200" dirty="0">
                <a:solidFill>
                  <a:schemeClr val="bg1"/>
                </a:solidFill>
              </a:rPr>
              <a:t>suggest locations for development in areas that are away from potentially sensitive areas </a:t>
            </a:r>
          </a:p>
          <a:p>
            <a:pPr marL="1200150" lvl="2" indent="-285750">
              <a:buFont typeface="Arial" panose="020B0604020202020204" pitchFamily="34" charset="0"/>
              <a:buChar char="•"/>
            </a:pPr>
            <a:r>
              <a:rPr lang="en-US" sz="2200" dirty="0">
                <a:solidFill>
                  <a:schemeClr val="bg1"/>
                </a:solidFill>
              </a:rPr>
              <a:t>advocate for habitat preservation (such as conservation easements, public lands creation, etc. </a:t>
            </a:r>
          </a:p>
          <a:p>
            <a:endParaRPr lang="en-US" dirty="0">
              <a:solidFill>
                <a:schemeClr val="bg1"/>
              </a:solidFill>
            </a:endParaRPr>
          </a:p>
        </p:txBody>
      </p:sp>
      <p:sp>
        <p:nvSpPr>
          <p:cNvPr id="4" name="TextBox 3">
            <a:extLst>
              <a:ext uri="{FF2B5EF4-FFF2-40B4-BE49-F238E27FC236}">
                <a16:creationId xmlns:a16="http://schemas.microsoft.com/office/drawing/2014/main" id="{FB895C0F-CE11-4E9C-8F7D-0F67B15E7BB2}"/>
              </a:ext>
            </a:extLst>
          </p:cNvPr>
          <p:cNvSpPr txBox="1"/>
          <p:nvPr/>
        </p:nvSpPr>
        <p:spPr>
          <a:xfrm>
            <a:off x="533400" y="180975"/>
            <a:ext cx="10304145" cy="1169551"/>
          </a:xfrm>
          <a:prstGeom prst="rect">
            <a:avLst/>
          </a:prstGeom>
          <a:noFill/>
        </p:spPr>
        <p:txBody>
          <a:bodyPr wrap="square" rtlCol="0">
            <a:spAutoFit/>
          </a:bodyPr>
          <a:lstStyle/>
          <a:p>
            <a:r>
              <a:rPr lang="en-US" sz="3500" dirty="0">
                <a:solidFill>
                  <a:schemeClr val="bg1"/>
                </a:solidFill>
                <a:latin typeface="Rockwell" panose="02060603020205020403" pitchFamily="18" charset="0"/>
              </a:rPr>
              <a:t>WDFW habitat mangers and biologists use connectivity information for:</a:t>
            </a:r>
          </a:p>
        </p:txBody>
      </p:sp>
      <p:pic>
        <p:nvPicPr>
          <p:cNvPr id="5" name="Picture 4">
            <a:extLst>
              <a:ext uri="{FF2B5EF4-FFF2-40B4-BE49-F238E27FC236}">
                <a16:creationId xmlns:a16="http://schemas.microsoft.com/office/drawing/2014/main" id="{9D465F68-83C5-4614-A0A8-8EE24E154165}"/>
              </a:ext>
            </a:extLst>
          </p:cNvPr>
          <p:cNvPicPr>
            <a:picLocks noChangeAspect="1"/>
          </p:cNvPicPr>
          <p:nvPr/>
        </p:nvPicPr>
        <p:blipFill rotWithShape="1">
          <a:blip r:embed="rId2">
            <a:extLst>
              <a:ext uri="{28A0092B-C50C-407E-A947-70E740481C1C}">
                <a14:useLocalDpi xmlns:a14="http://schemas.microsoft.com/office/drawing/2010/main" val="0"/>
              </a:ext>
            </a:extLst>
          </a:blip>
          <a:srcRect l="-326" t="37010" r="4914" b="10072"/>
          <a:stretch/>
        </p:blipFill>
        <p:spPr>
          <a:xfrm>
            <a:off x="2036104" y="3048000"/>
            <a:ext cx="9817540" cy="3629025"/>
          </a:xfrm>
          <a:prstGeom prst="rect">
            <a:avLst/>
          </a:prstGeom>
        </p:spPr>
      </p:pic>
    </p:spTree>
    <p:extLst>
      <p:ext uri="{BB962C8B-B14F-4D97-AF65-F5344CB8AC3E}">
        <p14:creationId xmlns:p14="http://schemas.microsoft.com/office/powerpoint/2010/main" val="317232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0BC867-9369-431E-8FAB-CD27C85663DA}"/>
              </a:ext>
            </a:extLst>
          </p:cNvPr>
          <p:cNvSpPr txBox="1"/>
          <p:nvPr/>
        </p:nvSpPr>
        <p:spPr>
          <a:xfrm>
            <a:off x="5695950" y="2937222"/>
            <a:ext cx="5505450" cy="1785104"/>
          </a:xfrm>
          <a:prstGeom prst="rect">
            <a:avLst/>
          </a:prstGeom>
          <a:noFill/>
        </p:spPr>
        <p:txBody>
          <a:bodyPr wrap="square" rtlCol="0">
            <a:spAutoFit/>
          </a:bodyPr>
          <a:lstStyle/>
          <a:p>
            <a:pPr marL="285750" indent="-285750">
              <a:buFont typeface="Arial" panose="020B0604020202020204" pitchFamily="34" charset="0"/>
              <a:buChar char="•"/>
            </a:pPr>
            <a:r>
              <a:rPr lang="en-US" sz="2300" dirty="0">
                <a:solidFill>
                  <a:schemeClr val="bg1"/>
                </a:solidFill>
              </a:rPr>
              <a:t>Highway and road connectivity structures</a:t>
            </a:r>
          </a:p>
          <a:p>
            <a:pPr marL="742950" lvl="1" indent="-285750">
              <a:buFont typeface="Arial" panose="020B0604020202020204" pitchFamily="34" charset="0"/>
              <a:buChar char="•"/>
            </a:pPr>
            <a:r>
              <a:rPr lang="en-US" sz="2300" dirty="0">
                <a:solidFill>
                  <a:schemeClr val="bg1"/>
                </a:solidFill>
              </a:rPr>
              <a:t>Where is the most effective place to create wildlife connectivity through a roadway?</a:t>
            </a:r>
          </a:p>
          <a:p>
            <a:endParaRPr lang="en-US" dirty="0">
              <a:solidFill>
                <a:schemeClr val="bg1"/>
              </a:solidFill>
            </a:endParaRPr>
          </a:p>
        </p:txBody>
      </p:sp>
      <p:sp>
        <p:nvSpPr>
          <p:cNvPr id="4" name="TextBox 3">
            <a:extLst>
              <a:ext uri="{FF2B5EF4-FFF2-40B4-BE49-F238E27FC236}">
                <a16:creationId xmlns:a16="http://schemas.microsoft.com/office/drawing/2014/main" id="{FB895C0F-CE11-4E9C-8F7D-0F67B15E7BB2}"/>
              </a:ext>
            </a:extLst>
          </p:cNvPr>
          <p:cNvSpPr txBox="1"/>
          <p:nvPr/>
        </p:nvSpPr>
        <p:spPr>
          <a:xfrm>
            <a:off x="5572125" y="180975"/>
            <a:ext cx="5265420" cy="2246769"/>
          </a:xfrm>
          <a:prstGeom prst="rect">
            <a:avLst/>
          </a:prstGeom>
          <a:noFill/>
        </p:spPr>
        <p:txBody>
          <a:bodyPr wrap="square" rtlCol="0">
            <a:spAutoFit/>
          </a:bodyPr>
          <a:lstStyle/>
          <a:p>
            <a:r>
              <a:rPr lang="en-US" sz="3500" dirty="0">
                <a:solidFill>
                  <a:schemeClr val="bg1"/>
                </a:solidFill>
                <a:latin typeface="Rockwell" panose="02060603020205020403" pitchFamily="18" charset="0"/>
              </a:rPr>
              <a:t>WDFW habitat mangers and biologists use connectivity information for:</a:t>
            </a:r>
          </a:p>
        </p:txBody>
      </p:sp>
      <p:pic>
        <p:nvPicPr>
          <p:cNvPr id="6" name="Picture 5">
            <a:extLst>
              <a:ext uri="{FF2B5EF4-FFF2-40B4-BE49-F238E27FC236}">
                <a16:creationId xmlns:a16="http://schemas.microsoft.com/office/drawing/2014/main" id="{00ED8AF0-E2B6-413F-818B-5F44BFA068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Tree>
    <p:extLst>
      <p:ext uri="{BB962C8B-B14F-4D97-AF65-F5344CB8AC3E}">
        <p14:creationId xmlns:p14="http://schemas.microsoft.com/office/powerpoint/2010/main" val="46232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54CB-A82C-439E-8C1D-3B456BAB89B2}"/>
              </a:ext>
            </a:extLst>
          </p:cNvPr>
          <p:cNvSpPr>
            <a:spLocks noGrp="1"/>
          </p:cNvSpPr>
          <p:nvPr>
            <p:ph type="title"/>
          </p:nvPr>
        </p:nvSpPr>
        <p:spPr>
          <a:xfrm>
            <a:off x="292662" y="496344"/>
            <a:ext cx="5457898" cy="1956841"/>
          </a:xfrm>
        </p:spPr>
        <p:txBody>
          <a:bodyPr anchor="b">
            <a:noAutofit/>
          </a:bodyPr>
          <a:lstStyle/>
          <a:p>
            <a:pPr lvl="0"/>
            <a:r>
              <a:rPr lang="en-US" sz="3800" dirty="0">
                <a:solidFill>
                  <a:schemeClr val="bg1"/>
                </a:solidFill>
                <a:latin typeface="Rockwell" panose="02060603020205020403" pitchFamily="18" charset="0"/>
              </a:rPr>
              <a:t>Why is wildlife connectivity important to biodiversity? </a:t>
            </a:r>
          </a:p>
        </p:txBody>
      </p:sp>
      <p:sp>
        <p:nvSpPr>
          <p:cNvPr id="3" name="Content Placeholder 2">
            <a:extLst>
              <a:ext uri="{FF2B5EF4-FFF2-40B4-BE49-F238E27FC236}">
                <a16:creationId xmlns:a16="http://schemas.microsoft.com/office/drawing/2014/main" id="{F3DA0692-AC30-4BEE-82E3-79D2499AE5F6}"/>
              </a:ext>
            </a:extLst>
          </p:cNvPr>
          <p:cNvSpPr>
            <a:spLocks noGrp="1"/>
          </p:cNvSpPr>
          <p:nvPr>
            <p:ph idx="1"/>
          </p:nvPr>
        </p:nvSpPr>
        <p:spPr>
          <a:xfrm>
            <a:off x="292662" y="2660437"/>
            <a:ext cx="5189220" cy="3488757"/>
          </a:xfrm>
        </p:spPr>
        <p:txBody>
          <a:bodyPr>
            <a:normAutofit/>
          </a:bodyPr>
          <a:lstStyle/>
          <a:p>
            <a:pPr marL="0" indent="0">
              <a:buNone/>
            </a:pPr>
            <a:r>
              <a:rPr lang="en-US" sz="2200" dirty="0">
                <a:solidFill>
                  <a:schemeClr val="bg1"/>
                </a:solidFill>
              </a:rPr>
              <a:t>Biodiversity occurs at three different levels. </a:t>
            </a:r>
          </a:p>
          <a:p>
            <a:r>
              <a:rPr lang="en-US" sz="2200" dirty="0">
                <a:solidFill>
                  <a:schemeClr val="bg1"/>
                </a:solidFill>
              </a:rPr>
              <a:t>Diversity between species (how many species exist)</a:t>
            </a:r>
          </a:p>
          <a:p>
            <a:r>
              <a:rPr lang="en-US" sz="2200" dirty="0">
                <a:solidFill>
                  <a:schemeClr val="bg1"/>
                </a:solidFill>
              </a:rPr>
              <a:t>Diversity within species (genetic variability in a species)</a:t>
            </a:r>
          </a:p>
          <a:p>
            <a:r>
              <a:rPr lang="en-US" sz="2200" dirty="0">
                <a:solidFill>
                  <a:schemeClr val="bg1"/>
                </a:solidFill>
              </a:rPr>
              <a:t>Ecosystem diversity</a:t>
            </a:r>
          </a:p>
          <a:p>
            <a:endParaRPr lang="en-US" sz="2200" dirty="0">
              <a:solidFill>
                <a:schemeClr val="bg1"/>
              </a:solidFill>
            </a:endParaRPr>
          </a:p>
          <a:p>
            <a:pPr marL="0" indent="0">
              <a:buNone/>
            </a:pPr>
            <a:r>
              <a:rPr lang="en-US" sz="2200" dirty="0">
                <a:solidFill>
                  <a:schemeClr val="bg1"/>
                </a:solidFill>
              </a:rPr>
              <a:t>In order to preserve biodiversity, conservation at all three levels must occur. </a:t>
            </a:r>
          </a:p>
        </p:txBody>
      </p:sp>
      <p:pic>
        <p:nvPicPr>
          <p:cNvPr id="5" name="Picture 4">
            <a:extLst>
              <a:ext uri="{FF2B5EF4-FFF2-40B4-BE49-F238E27FC236}">
                <a16:creationId xmlns:a16="http://schemas.microsoft.com/office/drawing/2014/main" id="{5836C158-AA2C-43ED-82A1-8919F87D7AF5}"/>
              </a:ext>
            </a:extLst>
          </p:cNvPr>
          <p:cNvPicPr>
            <a:picLocks noChangeAspect="1"/>
          </p:cNvPicPr>
          <p:nvPr/>
        </p:nvPicPr>
        <p:blipFill rotWithShape="1">
          <a:blip r:embed="rId2">
            <a:extLst>
              <a:ext uri="{28A0092B-C50C-407E-A947-70E740481C1C}">
                <a14:useLocalDpi xmlns:a14="http://schemas.microsoft.com/office/drawing/2010/main" val="0"/>
              </a:ext>
            </a:extLst>
          </a:blip>
          <a:srcRect l="30274" r="2007"/>
          <a:stretch/>
        </p:blipFill>
        <p:spPr>
          <a:xfrm>
            <a:off x="5996951" y="0"/>
            <a:ext cx="6192001" cy="6858000"/>
          </a:xfrm>
          <a:prstGeom prst="rect">
            <a:avLst/>
          </a:prstGeom>
        </p:spPr>
      </p:pic>
    </p:spTree>
    <p:extLst>
      <p:ext uri="{BB962C8B-B14F-4D97-AF65-F5344CB8AC3E}">
        <p14:creationId xmlns:p14="http://schemas.microsoft.com/office/powerpoint/2010/main" val="329861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54CB-A82C-439E-8C1D-3B456BAB89B2}"/>
              </a:ext>
            </a:extLst>
          </p:cNvPr>
          <p:cNvSpPr>
            <a:spLocks noGrp="1"/>
          </p:cNvSpPr>
          <p:nvPr>
            <p:ph type="title"/>
          </p:nvPr>
        </p:nvSpPr>
        <p:spPr>
          <a:xfrm>
            <a:off x="292662" y="496344"/>
            <a:ext cx="5457898" cy="1956841"/>
          </a:xfrm>
        </p:spPr>
        <p:txBody>
          <a:bodyPr anchor="b">
            <a:noAutofit/>
          </a:bodyPr>
          <a:lstStyle/>
          <a:p>
            <a:pPr lvl="0"/>
            <a:r>
              <a:rPr lang="en-US" sz="3800" dirty="0">
                <a:solidFill>
                  <a:schemeClr val="bg1"/>
                </a:solidFill>
                <a:latin typeface="Rockwell" panose="02060603020205020403" pitchFamily="18" charset="0"/>
              </a:rPr>
              <a:t>Why is wildlife connectivity important to biodiversity? </a:t>
            </a:r>
          </a:p>
        </p:txBody>
      </p:sp>
      <p:sp>
        <p:nvSpPr>
          <p:cNvPr id="3" name="Content Placeholder 2">
            <a:extLst>
              <a:ext uri="{FF2B5EF4-FFF2-40B4-BE49-F238E27FC236}">
                <a16:creationId xmlns:a16="http://schemas.microsoft.com/office/drawing/2014/main" id="{F3DA0692-AC30-4BEE-82E3-79D2499AE5F6}"/>
              </a:ext>
            </a:extLst>
          </p:cNvPr>
          <p:cNvSpPr>
            <a:spLocks noGrp="1"/>
          </p:cNvSpPr>
          <p:nvPr>
            <p:ph idx="1"/>
          </p:nvPr>
        </p:nvSpPr>
        <p:spPr>
          <a:xfrm>
            <a:off x="640080" y="2872899"/>
            <a:ext cx="4243589" cy="3320668"/>
          </a:xfrm>
        </p:spPr>
        <p:txBody>
          <a:bodyPr>
            <a:normAutofit/>
          </a:bodyPr>
          <a:lstStyle/>
          <a:p>
            <a:r>
              <a:rPr lang="en-US" sz="2200" dirty="0">
                <a:solidFill>
                  <a:schemeClr val="bg1"/>
                </a:solidFill>
              </a:rPr>
              <a:t>Allows for gene flow in a species’ population. </a:t>
            </a:r>
          </a:p>
          <a:p>
            <a:pPr lvl="1"/>
            <a:r>
              <a:rPr lang="en-US" sz="2200" dirty="0">
                <a:solidFill>
                  <a:schemeClr val="bg1"/>
                </a:solidFill>
              </a:rPr>
              <a:t>Diversity in genes of a population help increase resilience to environmental changes (whether anthropogenic or natural). </a:t>
            </a:r>
          </a:p>
          <a:p>
            <a:pPr lvl="1"/>
            <a:r>
              <a:rPr lang="en-US" sz="2200" dirty="0">
                <a:solidFill>
                  <a:schemeClr val="bg1"/>
                </a:solidFill>
              </a:rPr>
              <a:t>Gene flow also prevents inbreeding. </a:t>
            </a:r>
          </a:p>
        </p:txBody>
      </p:sp>
      <p:pic>
        <p:nvPicPr>
          <p:cNvPr id="9" name="Picture 8">
            <a:extLst>
              <a:ext uri="{FF2B5EF4-FFF2-40B4-BE49-F238E27FC236}">
                <a16:creationId xmlns:a16="http://schemas.microsoft.com/office/drawing/2014/main" id="{AA0AEEC5-CB52-487E-93ED-3325517DCF1B}"/>
              </a:ext>
            </a:extLst>
          </p:cNvPr>
          <p:cNvPicPr>
            <a:picLocks noChangeAspect="1"/>
          </p:cNvPicPr>
          <p:nvPr/>
        </p:nvPicPr>
        <p:blipFill rotWithShape="1">
          <a:blip r:embed="rId2">
            <a:extLst>
              <a:ext uri="{28A0092B-C50C-407E-A947-70E740481C1C}">
                <a14:useLocalDpi xmlns:a14="http://schemas.microsoft.com/office/drawing/2010/main" val="0"/>
              </a:ext>
            </a:extLst>
          </a:blip>
          <a:srcRect l="27521" r="1605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00209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54CB-A82C-439E-8C1D-3B456BAB89B2}"/>
              </a:ext>
            </a:extLst>
          </p:cNvPr>
          <p:cNvSpPr>
            <a:spLocks noGrp="1"/>
          </p:cNvSpPr>
          <p:nvPr>
            <p:ph type="title"/>
          </p:nvPr>
        </p:nvSpPr>
        <p:spPr>
          <a:xfrm>
            <a:off x="571500" y="290512"/>
            <a:ext cx="11239500" cy="1325563"/>
          </a:xfrm>
        </p:spPr>
        <p:txBody>
          <a:bodyPr>
            <a:normAutofit/>
          </a:bodyPr>
          <a:lstStyle/>
          <a:p>
            <a:pPr lvl="0"/>
            <a:r>
              <a:rPr lang="en-US" dirty="0">
                <a:solidFill>
                  <a:schemeClr val="bg1"/>
                </a:solidFill>
                <a:latin typeface="Rockwell" panose="02060603020205020403" pitchFamily="18" charset="0"/>
              </a:rPr>
              <a:t>Why is wildlife connectivity important to biodiversity? </a:t>
            </a:r>
          </a:p>
        </p:txBody>
      </p:sp>
      <p:sp>
        <p:nvSpPr>
          <p:cNvPr id="3" name="Content Placeholder 2">
            <a:extLst>
              <a:ext uri="{FF2B5EF4-FFF2-40B4-BE49-F238E27FC236}">
                <a16:creationId xmlns:a16="http://schemas.microsoft.com/office/drawing/2014/main" id="{F3DA0692-AC30-4BEE-82E3-79D2499AE5F6}"/>
              </a:ext>
            </a:extLst>
          </p:cNvPr>
          <p:cNvSpPr>
            <a:spLocks noGrp="1"/>
          </p:cNvSpPr>
          <p:nvPr>
            <p:ph idx="1"/>
          </p:nvPr>
        </p:nvSpPr>
        <p:spPr>
          <a:xfrm>
            <a:off x="723900" y="1744663"/>
            <a:ext cx="10515600" cy="4822825"/>
          </a:xfrm>
        </p:spPr>
        <p:txBody>
          <a:bodyPr/>
          <a:lstStyle/>
          <a:p>
            <a:r>
              <a:rPr lang="en-US" dirty="0">
                <a:solidFill>
                  <a:schemeClr val="bg1"/>
                </a:solidFill>
              </a:rPr>
              <a:t>If habitat loss or fragmentation occurs, connectivity allows species to shift habitat to other suitable habitat areas. </a:t>
            </a:r>
          </a:p>
        </p:txBody>
      </p:sp>
      <p:pic>
        <p:nvPicPr>
          <p:cNvPr id="6" name="Picture 5">
            <a:extLst>
              <a:ext uri="{FF2B5EF4-FFF2-40B4-BE49-F238E27FC236}">
                <a16:creationId xmlns:a16="http://schemas.microsoft.com/office/drawing/2014/main" id="{DB71D63A-3748-4139-8D9B-327BD8499DE2}"/>
              </a:ext>
            </a:extLst>
          </p:cNvPr>
          <p:cNvPicPr>
            <a:picLocks noChangeAspect="1"/>
          </p:cNvPicPr>
          <p:nvPr/>
        </p:nvPicPr>
        <p:blipFill rotWithShape="1">
          <a:blip r:embed="rId2">
            <a:extLst>
              <a:ext uri="{28A0092B-C50C-407E-A947-70E740481C1C}">
                <a14:useLocalDpi xmlns:a14="http://schemas.microsoft.com/office/drawing/2010/main" val="0"/>
              </a:ext>
            </a:extLst>
          </a:blip>
          <a:srcRect t="25903" b="17014"/>
          <a:stretch/>
        </p:blipFill>
        <p:spPr>
          <a:xfrm>
            <a:off x="0" y="2943225"/>
            <a:ext cx="12192000" cy="3914775"/>
          </a:xfrm>
          <a:prstGeom prst="rect">
            <a:avLst/>
          </a:prstGeom>
        </p:spPr>
      </p:pic>
    </p:spTree>
    <p:extLst>
      <p:ext uri="{BB962C8B-B14F-4D97-AF65-F5344CB8AC3E}">
        <p14:creationId xmlns:p14="http://schemas.microsoft.com/office/powerpoint/2010/main" val="1274965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54CB-A82C-439E-8C1D-3B456BAB89B2}"/>
              </a:ext>
            </a:extLst>
          </p:cNvPr>
          <p:cNvSpPr>
            <a:spLocks noGrp="1"/>
          </p:cNvSpPr>
          <p:nvPr>
            <p:ph type="title"/>
          </p:nvPr>
        </p:nvSpPr>
        <p:spPr>
          <a:xfrm>
            <a:off x="571500" y="290512"/>
            <a:ext cx="11239500" cy="1325563"/>
          </a:xfrm>
        </p:spPr>
        <p:txBody>
          <a:bodyPr>
            <a:normAutofit/>
          </a:bodyPr>
          <a:lstStyle/>
          <a:p>
            <a:pPr lvl="0"/>
            <a:r>
              <a:rPr lang="en-US" dirty="0">
                <a:solidFill>
                  <a:schemeClr val="bg1"/>
                </a:solidFill>
                <a:latin typeface="Rockwell" panose="02060603020205020403" pitchFamily="18" charset="0"/>
              </a:rPr>
              <a:t>Why is wildlife connectivity important to biodiversity? </a:t>
            </a:r>
          </a:p>
        </p:txBody>
      </p:sp>
      <p:sp>
        <p:nvSpPr>
          <p:cNvPr id="3" name="Content Placeholder 2">
            <a:extLst>
              <a:ext uri="{FF2B5EF4-FFF2-40B4-BE49-F238E27FC236}">
                <a16:creationId xmlns:a16="http://schemas.microsoft.com/office/drawing/2014/main" id="{F3DA0692-AC30-4BEE-82E3-79D2499AE5F6}"/>
              </a:ext>
            </a:extLst>
          </p:cNvPr>
          <p:cNvSpPr>
            <a:spLocks noGrp="1"/>
          </p:cNvSpPr>
          <p:nvPr>
            <p:ph idx="1"/>
          </p:nvPr>
        </p:nvSpPr>
        <p:spPr>
          <a:xfrm>
            <a:off x="723900" y="1744663"/>
            <a:ext cx="3362325" cy="4822825"/>
          </a:xfrm>
        </p:spPr>
        <p:txBody>
          <a:bodyPr/>
          <a:lstStyle/>
          <a:p>
            <a:r>
              <a:rPr lang="en-US" dirty="0">
                <a:solidFill>
                  <a:schemeClr val="bg1"/>
                </a:solidFill>
              </a:rPr>
              <a:t>Large mammals, birds, and other migratory and dispersing animals often require large areas to travel.</a:t>
            </a:r>
          </a:p>
          <a:p>
            <a:r>
              <a:rPr lang="en-US" dirty="0">
                <a:solidFill>
                  <a:schemeClr val="bg1"/>
                </a:solidFill>
              </a:rPr>
              <a:t> Connectivity helps give these species space they need to survive. </a:t>
            </a:r>
          </a:p>
        </p:txBody>
      </p:sp>
      <p:pic>
        <p:nvPicPr>
          <p:cNvPr id="5" name="Picture 4">
            <a:extLst>
              <a:ext uri="{FF2B5EF4-FFF2-40B4-BE49-F238E27FC236}">
                <a16:creationId xmlns:a16="http://schemas.microsoft.com/office/drawing/2014/main" id="{94B8B3C7-236A-47EE-B216-5CD3F5583E4C}"/>
              </a:ext>
            </a:extLst>
          </p:cNvPr>
          <p:cNvPicPr>
            <a:picLocks noChangeAspect="1"/>
          </p:cNvPicPr>
          <p:nvPr/>
        </p:nvPicPr>
        <p:blipFill rotWithShape="1">
          <a:blip r:embed="rId2">
            <a:extLst>
              <a:ext uri="{28A0092B-C50C-407E-A947-70E740481C1C}">
                <a14:useLocalDpi xmlns:a14="http://schemas.microsoft.com/office/drawing/2010/main" val="0"/>
              </a:ext>
            </a:extLst>
          </a:blip>
          <a:srcRect l="38204" t="5418" r="-7422" b="34467"/>
          <a:stretch/>
        </p:blipFill>
        <p:spPr>
          <a:xfrm>
            <a:off x="4086225" y="1616075"/>
            <a:ext cx="8439149" cy="4122737"/>
          </a:xfrm>
          <a:prstGeom prst="rect">
            <a:avLst/>
          </a:prstGeom>
        </p:spPr>
      </p:pic>
    </p:spTree>
    <p:extLst>
      <p:ext uri="{BB962C8B-B14F-4D97-AF65-F5344CB8AC3E}">
        <p14:creationId xmlns:p14="http://schemas.microsoft.com/office/powerpoint/2010/main" val="112649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54CB-A82C-439E-8C1D-3B456BAB89B2}"/>
              </a:ext>
            </a:extLst>
          </p:cNvPr>
          <p:cNvSpPr>
            <a:spLocks noGrp="1"/>
          </p:cNvSpPr>
          <p:nvPr>
            <p:ph type="title"/>
          </p:nvPr>
        </p:nvSpPr>
        <p:spPr>
          <a:xfrm>
            <a:off x="571500" y="290512"/>
            <a:ext cx="11239500" cy="1325563"/>
          </a:xfrm>
        </p:spPr>
        <p:txBody>
          <a:bodyPr>
            <a:normAutofit/>
          </a:bodyPr>
          <a:lstStyle/>
          <a:p>
            <a:pPr lvl="0"/>
            <a:r>
              <a:rPr lang="en-US" dirty="0">
                <a:solidFill>
                  <a:schemeClr val="bg1"/>
                </a:solidFill>
                <a:latin typeface="Rockwell" panose="02060603020205020403" pitchFamily="18" charset="0"/>
              </a:rPr>
              <a:t>Why is wildlife connectivity important to biodiversity? </a:t>
            </a:r>
          </a:p>
        </p:txBody>
      </p:sp>
      <p:sp>
        <p:nvSpPr>
          <p:cNvPr id="3" name="Content Placeholder 2">
            <a:extLst>
              <a:ext uri="{FF2B5EF4-FFF2-40B4-BE49-F238E27FC236}">
                <a16:creationId xmlns:a16="http://schemas.microsoft.com/office/drawing/2014/main" id="{F3DA0692-AC30-4BEE-82E3-79D2499AE5F6}"/>
              </a:ext>
            </a:extLst>
          </p:cNvPr>
          <p:cNvSpPr>
            <a:spLocks noGrp="1"/>
          </p:cNvSpPr>
          <p:nvPr>
            <p:ph idx="1"/>
          </p:nvPr>
        </p:nvSpPr>
        <p:spPr>
          <a:xfrm>
            <a:off x="723900" y="1744663"/>
            <a:ext cx="3362325" cy="4822825"/>
          </a:xfrm>
        </p:spPr>
        <p:txBody>
          <a:bodyPr/>
          <a:lstStyle/>
          <a:p>
            <a:r>
              <a:rPr lang="en-US" dirty="0">
                <a:solidFill>
                  <a:schemeClr val="bg1"/>
                </a:solidFill>
              </a:rPr>
              <a:t> Low mobility wildlife also need connectivity.</a:t>
            </a:r>
          </a:p>
          <a:p>
            <a:pPr lvl="1"/>
            <a:r>
              <a:rPr lang="en-US" dirty="0">
                <a:solidFill>
                  <a:schemeClr val="bg1"/>
                </a:solidFill>
              </a:rPr>
              <a:t>For example, reptiles, amphibians and even terrestrial mollusks (snails, slugs). </a:t>
            </a:r>
          </a:p>
        </p:txBody>
      </p:sp>
      <p:pic>
        <p:nvPicPr>
          <p:cNvPr id="6" name="Picture 5">
            <a:extLst>
              <a:ext uri="{FF2B5EF4-FFF2-40B4-BE49-F238E27FC236}">
                <a16:creationId xmlns:a16="http://schemas.microsoft.com/office/drawing/2014/main" id="{A25C1A1E-2AC2-4420-9692-63B89CAE93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8503" y="1401450"/>
            <a:ext cx="6669597" cy="4462567"/>
          </a:xfrm>
          <a:prstGeom prst="rect">
            <a:avLst/>
          </a:prstGeom>
        </p:spPr>
      </p:pic>
      <p:sp>
        <p:nvSpPr>
          <p:cNvPr id="7" name="TextBox 6">
            <a:extLst>
              <a:ext uri="{FF2B5EF4-FFF2-40B4-BE49-F238E27FC236}">
                <a16:creationId xmlns:a16="http://schemas.microsoft.com/office/drawing/2014/main" id="{0C4FAEB1-8DCA-4873-8886-360F0C0C05C8}"/>
              </a:ext>
            </a:extLst>
          </p:cNvPr>
          <p:cNvSpPr txBox="1"/>
          <p:nvPr/>
        </p:nvSpPr>
        <p:spPr>
          <a:xfrm>
            <a:off x="4798503" y="5961208"/>
            <a:ext cx="6669597" cy="492443"/>
          </a:xfrm>
          <a:prstGeom prst="rect">
            <a:avLst/>
          </a:prstGeom>
          <a:noFill/>
        </p:spPr>
        <p:txBody>
          <a:bodyPr wrap="square" rtlCol="0">
            <a:spAutoFit/>
          </a:bodyPr>
          <a:lstStyle/>
          <a:p>
            <a:r>
              <a:rPr lang="en-US" sz="1300" dirty="0">
                <a:solidFill>
                  <a:schemeClr val="bg1"/>
                </a:solidFill>
              </a:rPr>
              <a:t>A beaded </a:t>
            </a:r>
            <a:r>
              <a:rPr lang="en-US" sz="1300" dirty="0" err="1">
                <a:solidFill>
                  <a:schemeClr val="bg1"/>
                </a:solidFill>
              </a:rPr>
              <a:t>lancetooth</a:t>
            </a:r>
            <a:r>
              <a:rPr lang="en-US" sz="1300" dirty="0">
                <a:solidFill>
                  <a:schemeClr val="bg1"/>
                </a:solidFill>
              </a:rPr>
              <a:t> snail is a terrestrial mollusk that resides in Washington. 						       </a:t>
            </a:r>
            <a:r>
              <a:rPr lang="en-US" sz="1000" i="1" dirty="0">
                <a:solidFill>
                  <a:schemeClr val="bg1"/>
                </a:solidFill>
              </a:rPr>
              <a:t>Photo by Kelly </a:t>
            </a:r>
            <a:r>
              <a:rPr lang="en-US" sz="1000" i="1" dirty="0" err="1">
                <a:solidFill>
                  <a:schemeClr val="bg1"/>
                </a:solidFill>
              </a:rPr>
              <a:t>Fretwell</a:t>
            </a:r>
            <a:r>
              <a:rPr lang="en-US" sz="1000" i="1" dirty="0">
                <a:solidFill>
                  <a:schemeClr val="bg1"/>
                </a:solidFill>
              </a:rPr>
              <a:t>, Central Coast Biodiversity </a:t>
            </a:r>
          </a:p>
        </p:txBody>
      </p:sp>
    </p:spTree>
    <p:extLst>
      <p:ext uri="{BB962C8B-B14F-4D97-AF65-F5344CB8AC3E}">
        <p14:creationId xmlns:p14="http://schemas.microsoft.com/office/powerpoint/2010/main" val="181371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51EF99-E4EE-4A29-BCD6-74740436A87F}"/>
              </a:ext>
            </a:extLst>
          </p:cNvPr>
          <p:cNvPicPr>
            <a:picLocks noChangeAspect="1"/>
          </p:cNvPicPr>
          <p:nvPr/>
        </p:nvPicPr>
        <p:blipFill rotWithShape="1">
          <a:blip r:embed="rId2">
            <a:extLst>
              <a:ext uri="{28A0092B-C50C-407E-A947-70E740481C1C}">
                <a14:useLocalDpi xmlns:a14="http://schemas.microsoft.com/office/drawing/2010/main" val="0"/>
              </a:ext>
            </a:extLst>
          </a:blip>
          <a:srcRect t="20407" b="5980"/>
          <a:stretch/>
        </p:blipFill>
        <p:spPr>
          <a:xfrm>
            <a:off x="-1" y="10"/>
            <a:ext cx="12192001" cy="4666928"/>
          </a:xfrm>
          <a:prstGeom prst="rect">
            <a:avLst/>
          </a:prstGeom>
        </p:spPr>
      </p:pic>
      <p:sp>
        <p:nvSpPr>
          <p:cNvPr id="2" name="Title 1">
            <a:extLst>
              <a:ext uri="{FF2B5EF4-FFF2-40B4-BE49-F238E27FC236}">
                <a16:creationId xmlns:a16="http://schemas.microsoft.com/office/drawing/2014/main" id="{C46613AA-E442-483C-9D30-6BE40B5FFAC9}"/>
              </a:ext>
            </a:extLst>
          </p:cNvPr>
          <p:cNvSpPr>
            <a:spLocks noGrp="1"/>
          </p:cNvSpPr>
          <p:nvPr>
            <p:ph type="title"/>
          </p:nvPr>
        </p:nvSpPr>
        <p:spPr>
          <a:xfrm>
            <a:off x="5336358" y="-295283"/>
            <a:ext cx="8196762" cy="1509931"/>
          </a:xfrm>
        </p:spPr>
        <p:txBody>
          <a:bodyPr>
            <a:normAutofit/>
          </a:bodyPr>
          <a:lstStyle/>
          <a:p>
            <a:r>
              <a:rPr lang="en-US" sz="4000" b="1" dirty="0">
                <a:solidFill>
                  <a:schemeClr val="bg1"/>
                </a:solidFill>
                <a:latin typeface="Rockwell" panose="02060603020205020403" pitchFamily="18" charset="0"/>
              </a:rPr>
              <a:t>What fragments habitat?</a:t>
            </a:r>
          </a:p>
        </p:txBody>
      </p:sp>
      <p:sp>
        <p:nvSpPr>
          <p:cNvPr id="3" name="Content Placeholder 2">
            <a:extLst>
              <a:ext uri="{FF2B5EF4-FFF2-40B4-BE49-F238E27FC236}">
                <a16:creationId xmlns:a16="http://schemas.microsoft.com/office/drawing/2014/main" id="{02F6DB9C-4416-441D-8D62-AF0A1ABE9DE7}"/>
              </a:ext>
            </a:extLst>
          </p:cNvPr>
          <p:cNvSpPr>
            <a:spLocks noGrp="1"/>
          </p:cNvSpPr>
          <p:nvPr>
            <p:ph idx="1"/>
          </p:nvPr>
        </p:nvSpPr>
        <p:spPr>
          <a:xfrm>
            <a:off x="431799" y="4957268"/>
            <a:ext cx="11328400" cy="1509935"/>
          </a:xfrm>
        </p:spPr>
        <p:txBody>
          <a:bodyPr anchor="ctr">
            <a:noAutofit/>
          </a:bodyPr>
          <a:lstStyle/>
          <a:p>
            <a:r>
              <a:rPr lang="en-US" sz="2500" dirty="0">
                <a:solidFill>
                  <a:schemeClr val="bg1"/>
                </a:solidFill>
              </a:rPr>
              <a:t>As the human-growth boundary continues to expand, wildlife habitat continues to shrink. </a:t>
            </a:r>
          </a:p>
          <a:p>
            <a:pPr lvl="1"/>
            <a:r>
              <a:rPr lang="en-US" sz="2500" dirty="0">
                <a:solidFill>
                  <a:schemeClr val="bg1"/>
                </a:solidFill>
              </a:rPr>
              <a:t>Housing and commercial developments, industrial areas, conversion into agricultural lands, roadways, etc. are all contributors to habitat fragmentation. </a:t>
            </a:r>
          </a:p>
        </p:txBody>
      </p:sp>
    </p:spTree>
    <p:extLst>
      <p:ext uri="{BB962C8B-B14F-4D97-AF65-F5344CB8AC3E}">
        <p14:creationId xmlns:p14="http://schemas.microsoft.com/office/powerpoint/2010/main" val="382427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9F4439-E55D-4FB5-8D9C-97D97DAAF0B6}"/>
              </a:ext>
            </a:extLst>
          </p:cNvPr>
          <p:cNvPicPr>
            <a:picLocks noChangeAspect="1"/>
          </p:cNvPicPr>
          <p:nvPr/>
        </p:nvPicPr>
        <p:blipFill rotWithShape="1">
          <a:blip r:embed="rId2">
            <a:extLst>
              <a:ext uri="{28A0092B-C50C-407E-A947-70E740481C1C}">
                <a14:useLocalDpi xmlns:a14="http://schemas.microsoft.com/office/drawing/2010/main" val="0"/>
              </a:ext>
            </a:extLst>
          </a:blip>
          <a:srcRect t="11299" b="14011"/>
          <a:stretch/>
        </p:blipFill>
        <p:spPr>
          <a:xfrm>
            <a:off x="-1" y="10"/>
            <a:ext cx="12192001" cy="4666928"/>
          </a:xfrm>
          <a:prstGeom prst="rect">
            <a:avLst/>
          </a:prstGeom>
        </p:spPr>
      </p:pic>
      <p:sp>
        <p:nvSpPr>
          <p:cNvPr id="7" name="TextBox 6">
            <a:extLst>
              <a:ext uri="{FF2B5EF4-FFF2-40B4-BE49-F238E27FC236}">
                <a16:creationId xmlns:a16="http://schemas.microsoft.com/office/drawing/2014/main" id="{C406F77C-52BE-4F98-A612-DCB478F7475A}"/>
              </a:ext>
            </a:extLst>
          </p:cNvPr>
          <p:cNvSpPr txBox="1"/>
          <p:nvPr/>
        </p:nvSpPr>
        <p:spPr>
          <a:xfrm>
            <a:off x="807719" y="4743903"/>
            <a:ext cx="10576559" cy="2225683"/>
          </a:xfrm>
          <a:prstGeom prst="rect">
            <a:avLst/>
          </a:prstGeom>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500" dirty="0">
                <a:solidFill>
                  <a:schemeClr val="bg1"/>
                </a:solidFill>
              </a:rPr>
              <a:t>Fragmented habitat patches typically have lower species biodiversity. </a:t>
            </a:r>
          </a:p>
          <a:p>
            <a:pPr marL="342900" indent="-228600">
              <a:lnSpc>
                <a:spcPct val="90000"/>
              </a:lnSpc>
              <a:spcAft>
                <a:spcPts val="600"/>
              </a:spcAft>
              <a:buFont typeface="Arial" panose="020B0604020202020204" pitchFamily="34" charset="0"/>
              <a:buChar char="•"/>
            </a:pPr>
            <a:r>
              <a:rPr lang="en-US" sz="2500" dirty="0">
                <a:solidFill>
                  <a:schemeClr val="bg1"/>
                </a:solidFill>
              </a:rPr>
              <a:t>The ecosystems also become more susceptible to natural fragmentation caused by extreme weather, fires and glacial retreat. </a:t>
            </a:r>
          </a:p>
          <a:p>
            <a:pPr marL="342900" indent="-228600">
              <a:lnSpc>
                <a:spcPct val="90000"/>
              </a:lnSpc>
              <a:spcAft>
                <a:spcPts val="600"/>
              </a:spcAft>
              <a:buFont typeface="Arial" panose="020B0604020202020204" pitchFamily="34" charset="0"/>
              <a:buChar char="•"/>
            </a:pPr>
            <a:r>
              <a:rPr lang="en-US" sz="2500" dirty="0">
                <a:solidFill>
                  <a:schemeClr val="bg1"/>
                </a:solidFill>
              </a:rPr>
              <a:t>Anthropogenic fragmentation typically occurs at faster rates and over larger areas than natural fragmentations. </a:t>
            </a:r>
          </a:p>
          <a:p>
            <a:pPr indent="-228600">
              <a:lnSpc>
                <a:spcPct val="90000"/>
              </a:lnSpc>
              <a:spcAft>
                <a:spcPts val="600"/>
              </a:spcAft>
              <a:buFont typeface="Arial" panose="020B0604020202020204" pitchFamily="34" charset="0"/>
              <a:buChar char="•"/>
            </a:pPr>
            <a:endParaRPr lang="en-US" sz="1100" dirty="0">
              <a:solidFill>
                <a:srgbClr val="000000"/>
              </a:solidFill>
            </a:endParaRPr>
          </a:p>
        </p:txBody>
      </p:sp>
    </p:spTree>
    <p:extLst>
      <p:ext uri="{BB962C8B-B14F-4D97-AF65-F5344CB8AC3E}">
        <p14:creationId xmlns:p14="http://schemas.microsoft.com/office/powerpoint/2010/main" val="328388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A54CB-A82C-439E-8C1D-3B456BAB89B2}"/>
              </a:ext>
            </a:extLst>
          </p:cNvPr>
          <p:cNvSpPr>
            <a:spLocks noGrp="1"/>
          </p:cNvSpPr>
          <p:nvPr>
            <p:ph type="title"/>
          </p:nvPr>
        </p:nvSpPr>
        <p:spPr>
          <a:xfrm>
            <a:off x="591820" y="38892"/>
            <a:ext cx="11239500" cy="1325563"/>
          </a:xfrm>
        </p:spPr>
        <p:txBody>
          <a:bodyPr>
            <a:normAutofit/>
          </a:bodyPr>
          <a:lstStyle/>
          <a:p>
            <a:pPr lvl="0"/>
            <a:r>
              <a:rPr lang="en-US" dirty="0">
                <a:solidFill>
                  <a:schemeClr val="bg1"/>
                </a:solidFill>
                <a:latin typeface="Rockwell" panose="02060603020205020403" pitchFamily="18" charset="0"/>
              </a:rPr>
              <a:t>Creating connections and corridors </a:t>
            </a:r>
          </a:p>
        </p:txBody>
      </p:sp>
      <p:pic>
        <p:nvPicPr>
          <p:cNvPr id="7" name="Content Placeholder 6">
            <a:extLst>
              <a:ext uri="{FF2B5EF4-FFF2-40B4-BE49-F238E27FC236}">
                <a16:creationId xmlns:a16="http://schemas.microsoft.com/office/drawing/2014/main" id="{DB1B5E25-4BE9-4929-9FA2-5DAF90A01BFD}"/>
              </a:ext>
            </a:extLst>
          </p:cNvPr>
          <p:cNvPicPr>
            <a:picLocks noGrp="1" noChangeAspect="1"/>
          </p:cNvPicPr>
          <p:nvPr>
            <p:ph idx="1"/>
          </p:nvPr>
        </p:nvPicPr>
        <p:blipFill rotWithShape="1">
          <a:blip r:embed="rId3"/>
          <a:srcRect l="24389" t="45385" r="25374" b="8169"/>
          <a:stretch/>
        </p:blipFill>
        <p:spPr>
          <a:xfrm>
            <a:off x="1120140" y="1264882"/>
            <a:ext cx="9836580" cy="5115598"/>
          </a:xfrm>
          <a:prstGeom prst="rect">
            <a:avLst/>
          </a:prstGeom>
        </p:spPr>
      </p:pic>
      <p:sp>
        <p:nvSpPr>
          <p:cNvPr id="8" name="TextBox 7">
            <a:extLst>
              <a:ext uri="{FF2B5EF4-FFF2-40B4-BE49-F238E27FC236}">
                <a16:creationId xmlns:a16="http://schemas.microsoft.com/office/drawing/2014/main" id="{5C9B4D5B-AF3D-427C-AC10-050A6751FFA2}"/>
              </a:ext>
            </a:extLst>
          </p:cNvPr>
          <p:cNvSpPr txBox="1"/>
          <p:nvPr/>
        </p:nvSpPr>
        <p:spPr>
          <a:xfrm>
            <a:off x="8585200" y="6482081"/>
            <a:ext cx="3482753" cy="246221"/>
          </a:xfrm>
          <a:prstGeom prst="rect">
            <a:avLst/>
          </a:prstGeom>
          <a:noFill/>
        </p:spPr>
        <p:txBody>
          <a:bodyPr wrap="square" rtlCol="0">
            <a:spAutoFit/>
          </a:bodyPr>
          <a:lstStyle/>
          <a:p>
            <a:r>
              <a:rPr lang="en-US" sz="1000" i="1" dirty="0">
                <a:solidFill>
                  <a:schemeClr val="bg1"/>
                </a:solidFill>
              </a:rPr>
              <a:t>Graphic from https://y2y.net/resources/educational-materials/</a:t>
            </a:r>
          </a:p>
        </p:txBody>
      </p:sp>
    </p:spTree>
    <p:extLst>
      <p:ext uri="{BB962C8B-B14F-4D97-AF65-F5344CB8AC3E}">
        <p14:creationId xmlns:p14="http://schemas.microsoft.com/office/powerpoint/2010/main" val="2204454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534</Words>
  <Application>Microsoft Office PowerPoint</Application>
  <PresentationFormat>Widescreen</PresentationFormat>
  <Paragraphs>49</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Rockwell</vt:lpstr>
      <vt:lpstr>Office Theme</vt:lpstr>
      <vt:lpstr>Habitat Connections </vt:lpstr>
      <vt:lpstr>Why is wildlife connectivity important to biodiversity? </vt:lpstr>
      <vt:lpstr>Why is wildlife connectivity important to biodiversity? </vt:lpstr>
      <vt:lpstr>Why is wildlife connectivity important to biodiversity? </vt:lpstr>
      <vt:lpstr>Why is wildlife connectivity important to biodiversity? </vt:lpstr>
      <vt:lpstr>Why is wildlife connectivity important to biodiversity? </vt:lpstr>
      <vt:lpstr>What fragments habitat?</vt:lpstr>
      <vt:lpstr>PowerPoint Presentation</vt:lpstr>
      <vt:lpstr>Creating connections and corridors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Habitat Connections</dc:title>
  <dc:creator>Althauser, Leia J (DFW)</dc:creator>
  <cp:lastModifiedBy>Althauser, Leia J (DFW)</cp:lastModifiedBy>
  <cp:revision>9</cp:revision>
  <dcterms:created xsi:type="dcterms:W3CDTF">2020-12-30T21:17:39Z</dcterms:created>
  <dcterms:modified xsi:type="dcterms:W3CDTF">2021-01-07T23:30:51Z</dcterms:modified>
</cp:coreProperties>
</file>