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56" r:id="rId6"/>
    <p:sldId id="271" r:id="rId7"/>
    <p:sldId id="265" r:id="rId8"/>
    <p:sldId id="266" r:id="rId9"/>
    <p:sldId id="260" r:id="rId10"/>
    <p:sldId id="261" r:id="rId11"/>
    <p:sldId id="272" r:id="rId12"/>
    <p:sldId id="262" r:id="rId13"/>
    <p:sldId id="263" r:id="rId14"/>
    <p:sldId id="264" r:id="rId15"/>
    <p:sldId id="275" r:id="rId16"/>
    <p:sldId id="269" r:id="rId17"/>
    <p:sldId id="268" r:id="rId18"/>
    <p:sldId id="267" r:id="rId19"/>
    <p:sldId id="273" r:id="rId20"/>
    <p:sldId id="274" r:id="rId21"/>
    <p:sldId id="278"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thauser, Leia J (DFW)" initials="ALJ(" lastIdx="1" clrIdx="0">
    <p:extLst>
      <p:ext uri="{19B8F6BF-5375-455C-9EA6-DF929625EA0E}">
        <p15:presenceInfo xmlns:p15="http://schemas.microsoft.com/office/powerpoint/2012/main" userId="S::Leia.Althauser@dfw.wa.gov::2503323c-6ace-4802-b9cc-5c9d65b327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235" autoAdjust="0"/>
  </p:normalViewPr>
  <p:slideViewPr>
    <p:cSldViewPr snapToGrid="0">
      <p:cViewPr varScale="1">
        <p:scale>
          <a:sx n="57" d="100"/>
          <a:sy n="57" d="100"/>
        </p:scale>
        <p:origin x="1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CA94F-9013-4C0C-8177-1F2DB72017F8}" type="datetimeFigureOut">
              <a:rPr lang="en-US" smtClean="0"/>
              <a:t>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C0439-906E-45B1-9169-58132E3C7E79}" type="slidenum">
              <a:rPr lang="en-US" smtClean="0"/>
              <a:t>‹#›</a:t>
            </a:fld>
            <a:endParaRPr lang="en-US"/>
          </a:p>
        </p:txBody>
      </p:sp>
    </p:spTree>
    <p:extLst>
      <p:ext uri="{BB962C8B-B14F-4D97-AF65-F5344CB8AC3E}">
        <p14:creationId xmlns:p14="http://schemas.microsoft.com/office/powerpoint/2010/main" val="4257539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Migration is the seasonal movement behavior when animals seek habitat (food, water, shelter, space) in different regions. For many bird species these regions are located on different continents or hemispheres of the Earth.</a:t>
            </a:r>
            <a:endParaRPr lang="en-US" dirty="0"/>
          </a:p>
          <a:p>
            <a:endParaRPr lang="en-US" dirty="0"/>
          </a:p>
        </p:txBody>
      </p:sp>
      <p:sp>
        <p:nvSpPr>
          <p:cNvPr id="4" name="Slide Number Placeholder 3"/>
          <p:cNvSpPr>
            <a:spLocks noGrp="1"/>
          </p:cNvSpPr>
          <p:nvPr>
            <p:ph type="sldNum" sz="quarter" idx="5"/>
          </p:nvPr>
        </p:nvSpPr>
        <p:spPr/>
        <p:txBody>
          <a:bodyPr/>
          <a:lstStyle/>
          <a:p>
            <a:fld id="{23BC0439-906E-45B1-9169-58132E3C7E79}" type="slidenum">
              <a:rPr lang="en-US" smtClean="0"/>
              <a:t>1</a:t>
            </a:fld>
            <a:endParaRPr lang="en-US"/>
          </a:p>
        </p:txBody>
      </p:sp>
    </p:spTree>
    <p:extLst>
      <p:ext uri="{BB962C8B-B14F-4D97-AF65-F5344CB8AC3E}">
        <p14:creationId xmlns:p14="http://schemas.microsoft.com/office/powerpoint/2010/main" val="2004393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link takes you to a CBS video clip of migrating waterfowl in Central California in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3BC0439-906E-45B1-9169-58132E3C7E79}" type="slidenum">
              <a:rPr lang="en-US" smtClean="0"/>
              <a:t>13</a:t>
            </a:fld>
            <a:endParaRPr lang="en-US"/>
          </a:p>
        </p:txBody>
      </p:sp>
    </p:spTree>
    <p:extLst>
      <p:ext uri="{BB962C8B-B14F-4D97-AF65-F5344CB8AC3E}">
        <p14:creationId xmlns:p14="http://schemas.microsoft.com/office/powerpoint/2010/main" val="2979008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four major North American flyways: the Atlantic, the Mississippi, the Central and the Pacific.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Flyway boundaries are not sharply defined, and in the breeding areas in the north and in the wintering areas in the south there is overlapping of the four flyways.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terms "migration route" and "flyway" are theoretical concepts. Flyways are wide highways, broad areas in which migration routes are found. Migration routes, on the other hand, are the lanes of travel from a particular breeding ground to the winter quarters used by specific bird populations.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3BC0439-906E-45B1-9169-58132E3C7E79}" type="slidenum">
              <a:rPr lang="en-US" smtClean="0"/>
              <a:t>14</a:t>
            </a:fld>
            <a:endParaRPr lang="en-US"/>
          </a:p>
        </p:txBody>
      </p:sp>
    </p:spTree>
    <p:extLst>
      <p:ext uri="{BB962C8B-B14F-4D97-AF65-F5344CB8AC3E}">
        <p14:creationId xmlns:p14="http://schemas.microsoft.com/office/powerpoint/2010/main" val="1105428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if students can guess before giving them answers.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3BC0439-906E-45B1-9169-58132E3C7E79}" type="slidenum">
              <a:rPr lang="en-US" smtClean="0"/>
              <a:t>15</a:t>
            </a:fld>
            <a:endParaRPr lang="en-US"/>
          </a:p>
        </p:txBody>
      </p:sp>
    </p:spTree>
    <p:extLst>
      <p:ext uri="{BB962C8B-B14F-4D97-AF65-F5344CB8AC3E}">
        <p14:creationId xmlns:p14="http://schemas.microsoft.com/office/powerpoint/2010/main" val="1440156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flying is so energetically taxing for birds (think of running 4,000 + miles) it’s imperative for waterfowl to have refugia during migration. If they can’t find the habitat to rest and forage, they will likely succumb to starvation.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Wetlands are a good example of refugia for waterfowl. </a:t>
            </a:r>
          </a:p>
        </p:txBody>
      </p:sp>
      <p:sp>
        <p:nvSpPr>
          <p:cNvPr id="4" name="Slide Number Placeholder 3"/>
          <p:cNvSpPr>
            <a:spLocks noGrp="1"/>
          </p:cNvSpPr>
          <p:nvPr>
            <p:ph type="sldNum" sz="quarter" idx="5"/>
          </p:nvPr>
        </p:nvSpPr>
        <p:spPr/>
        <p:txBody>
          <a:bodyPr/>
          <a:lstStyle/>
          <a:p>
            <a:fld id="{23BC0439-906E-45B1-9169-58132E3C7E79}" type="slidenum">
              <a:rPr lang="en-US" smtClean="0"/>
              <a:t>16</a:t>
            </a:fld>
            <a:endParaRPr lang="en-US"/>
          </a:p>
        </p:txBody>
      </p:sp>
    </p:spTree>
    <p:extLst>
      <p:ext uri="{BB962C8B-B14F-4D97-AF65-F5344CB8AC3E}">
        <p14:creationId xmlns:p14="http://schemas.microsoft.com/office/powerpoint/2010/main" val="910327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Stopover sites are often located in agricultural areas where farmers flood fields, giving birds access to 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Migration is very difficult for birds and many flooded agricultural areas come as a welcome sign for birds in need of temporary habitat.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3BC0439-906E-45B1-9169-58132E3C7E79}" type="slidenum">
              <a:rPr lang="en-US" smtClean="0"/>
              <a:t>17</a:t>
            </a:fld>
            <a:endParaRPr lang="en-US"/>
          </a:p>
        </p:txBody>
      </p:sp>
    </p:spTree>
    <p:extLst>
      <p:ext uri="{BB962C8B-B14F-4D97-AF65-F5344CB8AC3E}">
        <p14:creationId xmlns:p14="http://schemas.microsoft.com/office/powerpoint/2010/main" val="3018514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“water” in waterfowl is important. These species require water to survive. Stopover sites that can provide these birds with water help make migration successful.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Waterfowl must have connectivity (A network of stopover sites throughout a flyway that meet their habitat requirements) in order to survive migration. </a:t>
            </a:r>
          </a:p>
        </p:txBody>
      </p:sp>
      <p:sp>
        <p:nvSpPr>
          <p:cNvPr id="4" name="Slide Number Placeholder 3"/>
          <p:cNvSpPr>
            <a:spLocks noGrp="1"/>
          </p:cNvSpPr>
          <p:nvPr>
            <p:ph type="sldNum" sz="quarter" idx="5"/>
          </p:nvPr>
        </p:nvSpPr>
        <p:spPr/>
        <p:txBody>
          <a:bodyPr/>
          <a:lstStyle/>
          <a:p>
            <a:fld id="{23BC0439-906E-45B1-9169-58132E3C7E79}" type="slidenum">
              <a:rPr lang="en-US" smtClean="0"/>
              <a:t>18</a:t>
            </a:fld>
            <a:endParaRPr lang="en-US"/>
          </a:p>
        </p:txBody>
      </p:sp>
    </p:spTree>
    <p:extLst>
      <p:ext uri="{BB962C8B-B14F-4D97-AF65-F5344CB8AC3E}">
        <p14:creationId xmlns:p14="http://schemas.microsoft.com/office/powerpoint/2010/main" val="4118678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Have students take three minutes and think-pair-share with a partner about how know a bird’s full annual cycle could be important.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Have a handful of partners share. </a:t>
            </a:r>
          </a:p>
        </p:txBody>
      </p:sp>
      <p:sp>
        <p:nvSpPr>
          <p:cNvPr id="4" name="Slide Number Placeholder 3"/>
          <p:cNvSpPr>
            <a:spLocks noGrp="1"/>
          </p:cNvSpPr>
          <p:nvPr>
            <p:ph type="sldNum" sz="quarter" idx="5"/>
          </p:nvPr>
        </p:nvSpPr>
        <p:spPr/>
        <p:txBody>
          <a:bodyPr/>
          <a:lstStyle/>
          <a:p>
            <a:fld id="{23BC0439-906E-45B1-9169-58132E3C7E79}" type="slidenum">
              <a:rPr lang="en-US" smtClean="0"/>
              <a:t>19</a:t>
            </a:fld>
            <a:endParaRPr lang="en-US"/>
          </a:p>
        </p:txBody>
      </p:sp>
    </p:spTree>
    <p:extLst>
      <p:ext uri="{BB962C8B-B14F-4D97-AF65-F5344CB8AC3E}">
        <p14:creationId xmlns:p14="http://schemas.microsoft.com/office/powerpoint/2010/main" val="4149029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3BC0439-906E-45B1-9169-58132E3C7E79}" type="slidenum">
              <a:rPr lang="en-US" smtClean="0"/>
              <a:t>20</a:t>
            </a:fld>
            <a:endParaRPr lang="en-US"/>
          </a:p>
        </p:txBody>
      </p:sp>
    </p:spTree>
    <p:extLst>
      <p:ext uri="{BB962C8B-B14F-4D97-AF65-F5344CB8AC3E}">
        <p14:creationId xmlns:p14="http://schemas.microsoft.com/office/powerpoint/2010/main" val="910993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a:t>
            </a:r>
            <a:r>
              <a:rPr lang="en-US" sz="1200" kern="1200" dirty="0" err="1">
                <a:solidFill>
                  <a:schemeClr val="tx1"/>
                </a:solidFill>
                <a:effectLst/>
                <a:latin typeface="+mn-lt"/>
                <a:ea typeface="+mn-ea"/>
                <a:cs typeface="+mn-cs"/>
              </a:rPr>
              <a:t>Picture:This</a:t>
            </a:r>
            <a:r>
              <a:rPr lang="en-US" sz="1200" kern="1200" dirty="0">
                <a:solidFill>
                  <a:schemeClr val="tx1"/>
                </a:solidFill>
                <a:effectLst/>
                <a:latin typeface="+mn-lt"/>
                <a:ea typeface="+mn-ea"/>
                <a:cs typeface="+mn-cs"/>
              </a:rPr>
              <a:t> Northern pintail has a GPS tracking device on her 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Second picture: Biologists also track birds by attaching metal bands on their legs and then reading the numbers during annual counts. </a:t>
            </a:r>
          </a:p>
        </p:txBody>
      </p:sp>
      <p:sp>
        <p:nvSpPr>
          <p:cNvPr id="4" name="Slide Number Placeholder 3"/>
          <p:cNvSpPr>
            <a:spLocks noGrp="1"/>
          </p:cNvSpPr>
          <p:nvPr>
            <p:ph type="sldNum" sz="quarter" idx="5"/>
          </p:nvPr>
        </p:nvSpPr>
        <p:spPr/>
        <p:txBody>
          <a:bodyPr/>
          <a:lstStyle/>
          <a:p>
            <a:fld id="{23BC0439-906E-45B1-9169-58132E3C7E79}" type="slidenum">
              <a:rPr lang="en-US" smtClean="0"/>
              <a:t>21</a:t>
            </a:fld>
            <a:endParaRPr lang="en-US"/>
          </a:p>
        </p:txBody>
      </p:sp>
    </p:spTree>
    <p:extLst>
      <p:ext uri="{BB962C8B-B14F-4D97-AF65-F5344CB8AC3E}">
        <p14:creationId xmlns:p14="http://schemas.microsoft.com/office/powerpoint/2010/main" val="201062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birds migrate and cross different state and country borders, WDFW biologists and waterfowl managers work with various state, national, and international agencies to sustainably manage and track waterfowl populations.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picture, scientists tracked 7 different individual birds of the same species. You can see how even individual birds take very different migration routes. </a:t>
            </a:r>
          </a:p>
        </p:txBody>
      </p:sp>
      <p:sp>
        <p:nvSpPr>
          <p:cNvPr id="4" name="Slide Number Placeholder 3"/>
          <p:cNvSpPr>
            <a:spLocks noGrp="1"/>
          </p:cNvSpPr>
          <p:nvPr>
            <p:ph type="sldNum" sz="quarter" idx="5"/>
          </p:nvPr>
        </p:nvSpPr>
        <p:spPr/>
        <p:txBody>
          <a:bodyPr/>
          <a:lstStyle/>
          <a:p>
            <a:fld id="{23BC0439-906E-45B1-9169-58132E3C7E79}" type="slidenum">
              <a:rPr lang="en-US" smtClean="0"/>
              <a:t>22</a:t>
            </a:fld>
            <a:endParaRPr lang="en-US"/>
          </a:p>
        </p:txBody>
      </p:sp>
    </p:spTree>
    <p:extLst>
      <p:ext uri="{BB962C8B-B14F-4D97-AF65-F5344CB8AC3E}">
        <p14:creationId xmlns:p14="http://schemas.microsoft.com/office/powerpoint/2010/main" val="3691239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Salmon are an example of a migrating fish species. </a:t>
            </a:r>
          </a:p>
        </p:txBody>
      </p:sp>
      <p:sp>
        <p:nvSpPr>
          <p:cNvPr id="4" name="Slide Number Placeholder 3"/>
          <p:cNvSpPr>
            <a:spLocks noGrp="1"/>
          </p:cNvSpPr>
          <p:nvPr>
            <p:ph type="sldNum" sz="quarter" idx="5"/>
          </p:nvPr>
        </p:nvSpPr>
        <p:spPr/>
        <p:txBody>
          <a:bodyPr/>
          <a:lstStyle/>
          <a:p>
            <a:fld id="{23BC0439-906E-45B1-9169-58132E3C7E79}" type="slidenum">
              <a:rPr lang="en-US" smtClean="0"/>
              <a:t>3</a:t>
            </a:fld>
            <a:endParaRPr lang="en-US"/>
          </a:p>
        </p:txBody>
      </p:sp>
    </p:spTree>
    <p:extLst>
      <p:ext uri="{BB962C8B-B14F-4D97-AF65-F5344CB8AC3E}">
        <p14:creationId xmlns:p14="http://schemas.microsoft.com/office/powerpoint/2010/main" val="3816664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Migratory birds include over 1,000+ species of bird that spend parts of their annual life cycle in different regions.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(Clockwise, brown pelican, lazuli bunting, osprey, rufous hummingbird). </a:t>
            </a:r>
          </a:p>
        </p:txBody>
      </p:sp>
      <p:sp>
        <p:nvSpPr>
          <p:cNvPr id="4" name="Slide Number Placeholder 3"/>
          <p:cNvSpPr>
            <a:spLocks noGrp="1"/>
          </p:cNvSpPr>
          <p:nvPr>
            <p:ph type="sldNum" sz="quarter" idx="5"/>
          </p:nvPr>
        </p:nvSpPr>
        <p:spPr/>
        <p:txBody>
          <a:bodyPr/>
          <a:lstStyle/>
          <a:p>
            <a:fld id="{23BC0439-906E-45B1-9169-58132E3C7E79}" type="slidenum">
              <a:rPr lang="en-US" smtClean="0"/>
              <a:t>5</a:t>
            </a:fld>
            <a:endParaRPr lang="en-US"/>
          </a:p>
        </p:txBody>
      </p:sp>
    </p:spTree>
    <p:extLst>
      <p:ext uri="{BB962C8B-B14F-4D97-AF65-F5344CB8AC3E}">
        <p14:creationId xmlns:p14="http://schemas.microsoft.com/office/powerpoint/2010/main" val="3495841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Birds most commonly migrate north and south following weather and food availability.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(Clockwise, varied thrush, bohemian waxwing, pigeon guillemot, sandhill crane).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3BC0439-906E-45B1-9169-58132E3C7E79}" type="slidenum">
              <a:rPr lang="en-US" smtClean="0"/>
              <a:t>6</a:t>
            </a:fld>
            <a:endParaRPr lang="en-US"/>
          </a:p>
        </p:txBody>
      </p:sp>
    </p:spTree>
    <p:extLst>
      <p:ext uri="{BB962C8B-B14F-4D97-AF65-F5344CB8AC3E}">
        <p14:creationId xmlns:p14="http://schemas.microsoft.com/office/powerpoint/2010/main" val="799204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Reasons animals migrate include:</a:t>
            </a:r>
          </a:p>
          <a:p>
            <a:pPr lvl="0"/>
            <a:r>
              <a:rPr lang="en-US" sz="1200" kern="1200" dirty="0">
                <a:solidFill>
                  <a:schemeClr val="tx1"/>
                </a:solidFill>
                <a:effectLst/>
                <a:latin typeface="+mn-lt"/>
                <a:ea typeface="+mn-ea"/>
                <a:cs typeface="+mn-cs"/>
              </a:rPr>
              <a:t>Find food, </a:t>
            </a:r>
          </a:p>
          <a:p>
            <a:pPr lvl="0"/>
            <a:r>
              <a:rPr lang="en-US" sz="1200" kern="1200" dirty="0">
                <a:solidFill>
                  <a:schemeClr val="tx1"/>
                </a:solidFill>
                <a:effectLst/>
                <a:latin typeface="+mn-lt"/>
                <a:ea typeface="+mn-ea"/>
                <a:cs typeface="+mn-cs"/>
              </a:rPr>
              <a:t>Find suitable breeding sites, </a:t>
            </a:r>
          </a:p>
          <a:p>
            <a:pPr lvl="0"/>
            <a:r>
              <a:rPr lang="en-US" sz="1200" kern="1200" dirty="0">
                <a:solidFill>
                  <a:schemeClr val="tx1"/>
                </a:solidFill>
                <a:effectLst/>
                <a:latin typeface="+mn-lt"/>
                <a:ea typeface="+mn-ea"/>
                <a:cs typeface="+mn-cs"/>
              </a:rPr>
              <a:t>To avoid unsuitable weather. </a:t>
            </a:r>
          </a:p>
          <a:p>
            <a:pPr lvl="0"/>
            <a:endParaRPr lang="en-US" sz="1200" kern="1200" dirty="0">
              <a:solidFill>
                <a:schemeClr val="tx1"/>
              </a:solidFill>
              <a:effectLst/>
              <a:latin typeface="+mn-lt"/>
              <a:ea typeface="+mn-ea"/>
              <a:cs typeface="+mn-cs"/>
            </a:endParaRPr>
          </a:p>
          <a:p>
            <a:r>
              <a:rPr lang="en-US" dirty="0"/>
              <a:t>The link will take you to a site where students can see the paths birds take in migration throughout a year. </a:t>
            </a:r>
          </a:p>
        </p:txBody>
      </p:sp>
      <p:sp>
        <p:nvSpPr>
          <p:cNvPr id="4" name="Slide Number Placeholder 3"/>
          <p:cNvSpPr>
            <a:spLocks noGrp="1"/>
          </p:cNvSpPr>
          <p:nvPr>
            <p:ph type="sldNum" sz="quarter" idx="5"/>
          </p:nvPr>
        </p:nvSpPr>
        <p:spPr/>
        <p:txBody>
          <a:bodyPr/>
          <a:lstStyle/>
          <a:p>
            <a:fld id="{23BC0439-906E-45B1-9169-58132E3C7E79}" type="slidenum">
              <a:rPr lang="en-US" smtClean="0"/>
              <a:t>7</a:t>
            </a:fld>
            <a:endParaRPr lang="en-US"/>
          </a:p>
        </p:txBody>
      </p:sp>
    </p:spTree>
    <p:extLst>
      <p:ext uri="{BB962C8B-B14F-4D97-AF65-F5344CB8AC3E}">
        <p14:creationId xmlns:p14="http://schemas.microsoft.com/office/powerpoint/2010/main" val="3604867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Waterfowl is a general term for waterbirds like ducks, swans, and geese. Some live in lakes and rivers while others live in ponds. </a:t>
            </a:r>
          </a:p>
        </p:txBody>
      </p:sp>
      <p:sp>
        <p:nvSpPr>
          <p:cNvPr id="4" name="Slide Number Placeholder 3"/>
          <p:cNvSpPr>
            <a:spLocks noGrp="1"/>
          </p:cNvSpPr>
          <p:nvPr>
            <p:ph type="sldNum" sz="quarter" idx="5"/>
          </p:nvPr>
        </p:nvSpPr>
        <p:spPr/>
        <p:txBody>
          <a:bodyPr/>
          <a:lstStyle/>
          <a:p>
            <a:fld id="{23BC0439-906E-45B1-9169-58132E3C7E79}" type="slidenum">
              <a:rPr lang="en-US" smtClean="0"/>
              <a:t>8</a:t>
            </a:fld>
            <a:endParaRPr lang="en-US"/>
          </a:p>
        </p:txBody>
      </p:sp>
    </p:spTree>
    <p:extLst>
      <p:ext uri="{BB962C8B-B14F-4D97-AF65-F5344CB8AC3E}">
        <p14:creationId xmlns:p14="http://schemas.microsoft.com/office/powerpoint/2010/main" val="2023988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northern-breeding ducks, geese, and swans also are migrants, but need only to move from their northern breeding grounds far enough south to escape frozen waters.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3BC0439-906E-45B1-9169-58132E3C7E79}" type="slidenum">
              <a:rPr lang="en-US" smtClean="0"/>
              <a:t>9</a:t>
            </a:fld>
            <a:endParaRPr lang="en-US"/>
          </a:p>
        </p:txBody>
      </p:sp>
    </p:spTree>
    <p:extLst>
      <p:ext uri="{BB962C8B-B14F-4D97-AF65-F5344CB8AC3E}">
        <p14:creationId xmlns:p14="http://schemas.microsoft.com/office/powerpoint/2010/main" val="3828181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Longer days and abundant food of northern summers provides greater opportunities for waterfowl to feed their young.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days begin to shorten in the fall, birds will fly again to warmer regions where food and shelter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class read the article: https://www.ducks.org/conservation/waterfowl-research-science/understanding-waterfowl-migration-navigation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3BC0439-906E-45B1-9169-58132E3C7E79}" type="slidenum">
              <a:rPr lang="en-US" smtClean="0"/>
              <a:t>10</a:t>
            </a:fld>
            <a:endParaRPr lang="en-US"/>
          </a:p>
        </p:txBody>
      </p:sp>
    </p:spTree>
    <p:extLst>
      <p:ext uri="{BB962C8B-B14F-4D97-AF65-F5344CB8AC3E}">
        <p14:creationId xmlns:p14="http://schemas.microsoft.com/office/powerpoint/2010/main" val="3535846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-Photoperiod (amount of daylight).</a:t>
            </a:r>
          </a:p>
          <a:p>
            <a:r>
              <a:rPr lang="en-US" sz="1200" kern="1200" dirty="0">
                <a:solidFill>
                  <a:schemeClr val="tx1"/>
                </a:solidFill>
                <a:effectLst/>
                <a:latin typeface="+mn-lt"/>
                <a:ea typeface="+mn-ea"/>
                <a:cs typeface="+mn-cs"/>
              </a:rPr>
              <a:t>- Seasonal changes in habitat conditions. (frozen in northern part of waterfowl’s range). </a:t>
            </a:r>
          </a:p>
          <a:p>
            <a:r>
              <a:rPr lang="en-US" sz="1200" kern="1200" dirty="0">
                <a:solidFill>
                  <a:schemeClr val="tx1"/>
                </a:solidFill>
                <a:effectLst/>
                <a:latin typeface="+mn-lt"/>
                <a:ea typeface="+mn-ea"/>
                <a:cs typeface="+mn-cs"/>
              </a:rPr>
              <a:t>- Precipitation (Declining water levels are not favorable). </a:t>
            </a:r>
          </a:p>
          <a:p>
            <a:r>
              <a:rPr lang="en-US" sz="1200" kern="1200" dirty="0">
                <a:solidFill>
                  <a:schemeClr val="tx1"/>
                </a:solidFill>
                <a:effectLst/>
                <a:latin typeface="+mn-lt"/>
                <a:ea typeface="+mn-ea"/>
                <a:cs typeface="+mn-cs"/>
              </a:rPr>
              <a:t>-Wind direction and velocity. (Birds migrate more efficiently when they have a tailwind).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3BC0439-906E-45B1-9169-58132E3C7E79}" type="slidenum">
              <a:rPr lang="en-US" smtClean="0"/>
              <a:t>12</a:t>
            </a:fld>
            <a:endParaRPr lang="en-US"/>
          </a:p>
        </p:txBody>
      </p:sp>
    </p:spTree>
    <p:extLst>
      <p:ext uri="{BB962C8B-B14F-4D97-AF65-F5344CB8AC3E}">
        <p14:creationId xmlns:p14="http://schemas.microsoft.com/office/powerpoint/2010/main" val="3389607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7AE1B-6ED2-46F3-BB24-F1E0B041B6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F5F0BB-C654-426B-BB8D-EFB575E564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3FB7BB-D470-402E-95EB-7384BBDFAFBF}"/>
              </a:ext>
            </a:extLst>
          </p:cNvPr>
          <p:cNvSpPr>
            <a:spLocks noGrp="1"/>
          </p:cNvSpPr>
          <p:nvPr>
            <p:ph type="dt" sz="half" idx="10"/>
          </p:nvPr>
        </p:nvSpPr>
        <p:spPr/>
        <p:txBody>
          <a:bodyPr/>
          <a:lstStyle/>
          <a:p>
            <a:fld id="{A33B7283-73B8-4600-B474-5AF9A9941B34}" type="datetimeFigureOut">
              <a:rPr lang="en-US" smtClean="0"/>
              <a:t>2/26/2021</a:t>
            </a:fld>
            <a:endParaRPr lang="en-US"/>
          </a:p>
        </p:txBody>
      </p:sp>
      <p:sp>
        <p:nvSpPr>
          <p:cNvPr id="5" name="Footer Placeholder 4">
            <a:extLst>
              <a:ext uri="{FF2B5EF4-FFF2-40B4-BE49-F238E27FC236}">
                <a16:creationId xmlns:a16="http://schemas.microsoft.com/office/drawing/2014/main" id="{B8AC7A25-B133-40F2-A944-3B5B22B2A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9477A-D631-4110-A97F-92BDBD9019A8}"/>
              </a:ext>
            </a:extLst>
          </p:cNvPr>
          <p:cNvSpPr>
            <a:spLocks noGrp="1"/>
          </p:cNvSpPr>
          <p:nvPr>
            <p:ph type="sldNum" sz="quarter" idx="12"/>
          </p:nvPr>
        </p:nvSpPr>
        <p:spPr/>
        <p:txBody>
          <a:bodyPr/>
          <a:lstStyle/>
          <a:p>
            <a:fld id="{36180EEB-CA51-44DD-8FF2-093DDF6EC117}" type="slidenum">
              <a:rPr lang="en-US" smtClean="0"/>
              <a:t>‹#›</a:t>
            </a:fld>
            <a:endParaRPr lang="en-US"/>
          </a:p>
        </p:txBody>
      </p:sp>
    </p:spTree>
    <p:extLst>
      <p:ext uri="{BB962C8B-B14F-4D97-AF65-F5344CB8AC3E}">
        <p14:creationId xmlns:p14="http://schemas.microsoft.com/office/powerpoint/2010/main" val="3423857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8F6C-3F9D-4821-9655-7319426C18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FD9E74-19C6-4135-982C-0D9CE6BA34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11319-DB11-45F7-8F81-F60E226F57C7}"/>
              </a:ext>
            </a:extLst>
          </p:cNvPr>
          <p:cNvSpPr>
            <a:spLocks noGrp="1"/>
          </p:cNvSpPr>
          <p:nvPr>
            <p:ph type="dt" sz="half" idx="10"/>
          </p:nvPr>
        </p:nvSpPr>
        <p:spPr/>
        <p:txBody>
          <a:bodyPr/>
          <a:lstStyle/>
          <a:p>
            <a:fld id="{A33B7283-73B8-4600-B474-5AF9A9941B34}" type="datetimeFigureOut">
              <a:rPr lang="en-US" smtClean="0"/>
              <a:t>2/26/2021</a:t>
            </a:fld>
            <a:endParaRPr lang="en-US"/>
          </a:p>
        </p:txBody>
      </p:sp>
      <p:sp>
        <p:nvSpPr>
          <p:cNvPr id="5" name="Footer Placeholder 4">
            <a:extLst>
              <a:ext uri="{FF2B5EF4-FFF2-40B4-BE49-F238E27FC236}">
                <a16:creationId xmlns:a16="http://schemas.microsoft.com/office/drawing/2014/main" id="{C1757B95-B43F-4D97-A1FC-7C981DCDF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F64C46-DD58-4760-B4DD-9D2B92325026}"/>
              </a:ext>
            </a:extLst>
          </p:cNvPr>
          <p:cNvSpPr>
            <a:spLocks noGrp="1"/>
          </p:cNvSpPr>
          <p:nvPr>
            <p:ph type="sldNum" sz="quarter" idx="12"/>
          </p:nvPr>
        </p:nvSpPr>
        <p:spPr/>
        <p:txBody>
          <a:bodyPr/>
          <a:lstStyle/>
          <a:p>
            <a:fld id="{36180EEB-CA51-44DD-8FF2-093DDF6EC117}" type="slidenum">
              <a:rPr lang="en-US" smtClean="0"/>
              <a:t>‹#›</a:t>
            </a:fld>
            <a:endParaRPr lang="en-US"/>
          </a:p>
        </p:txBody>
      </p:sp>
    </p:spTree>
    <p:extLst>
      <p:ext uri="{BB962C8B-B14F-4D97-AF65-F5344CB8AC3E}">
        <p14:creationId xmlns:p14="http://schemas.microsoft.com/office/powerpoint/2010/main" val="3168489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F69DED-6908-460D-AFC1-E14982D780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49C6FF-3E11-4884-BB77-7C1F021BBA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714D2-9209-40D7-9D1A-A29F138886D2}"/>
              </a:ext>
            </a:extLst>
          </p:cNvPr>
          <p:cNvSpPr>
            <a:spLocks noGrp="1"/>
          </p:cNvSpPr>
          <p:nvPr>
            <p:ph type="dt" sz="half" idx="10"/>
          </p:nvPr>
        </p:nvSpPr>
        <p:spPr/>
        <p:txBody>
          <a:bodyPr/>
          <a:lstStyle/>
          <a:p>
            <a:fld id="{A33B7283-73B8-4600-B474-5AF9A9941B34}" type="datetimeFigureOut">
              <a:rPr lang="en-US" smtClean="0"/>
              <a:t>2/26/2021</a:t>
            </a:fld>
            <a:endParaRPr lang="en-US"/>
          </a:p>
        </p:txBody>
      </p:sp>
      <p:sp>
        <p:nvSpPr>
          <p:cNvPr id="5" name="Footer Placeholder 4">
            <a:extLst>
              <a:ext uri="{FF2B5EF4-FFF2-40B4-BE49-F238E27FC236}">
                <a16:creationId xmlns:a16="http://schemas.microsoft.com/office/drawing/2014/main" id="{1C2CA133-0C15-4E8C-8E4C-57DAEFA45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8DB39-8670-4886-B563-E06ECD17158F}"/>
              </a:ext>
            </a:extLst>
          </p:cNvPr>
          <p:cNvSpPr>
            <a:spLocks noGrp="1"/>
          </p:cNvSpPr>
          <p:nvPr>
            <p:ph type="sldNum" sz="quarter" idx="12"/>
          </p:nvPr>
        </p:nvSpPr>
        <p:spPr/>
        <p:txBody>
          <a:bodyPr/>
          <a:lstStyle/>
          <a:p>
            <a:fld id="{36180EEB-CA51-44DD-8FF2-093DDF6EC117}" type="slidenum">
              <a:rPr lang="en-US" smtClean="0"/>
              <a:t>‹#›</a:t>
            </a:fld>
            <a:endParaRPr lang="en-US"/>
          </a:p>
        </p:txBody>
      </p:sp>
    </p:spTree>
    <p:extLst>
      <p:ext uri="{BB962C8B-B14F-4D97-AF65-F5344CB8AC3E}">
        <p14:creationId xmlns:p14="http://schemas.microsoft.com/office/powerpoint/2010/main" val="132164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79AC2-AEAD-4558-9DF5-E11BF4FC5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A6DFD9-B617-4C6C-AF1F-7A5A391DEB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1BE89-625E-4016-8AC1-90AF90A6F932}"/>
              </a:ext>
            </a:extLst>
          </p:cNvPr>
          <p:cNvSpPr>
            <a:spLocks noGrp="1"/>
          </p:cNvSpPr>
          <p:nvPr>
            <p:ph type="dt" sz="half" idx="10"/>
          </p:nvPr>
        </p:nvSpPr>
        <p:spPr/>
        <p:txBody>
          <a:bodyPr/>
          <a:lstStyle/>
          <a:p>
            <a:fld id="{A33B7283-73B8-4600-B474-5AF9A9941B34}" type="datetimeFigureOut">
              <a:rPr lang="en-US" smtClean="0"/>
              <a:t>2/26/2021</a:t>
            </a:fld>
            <a:endParaRPr lang="en-US"/>
          </a:p>
        </p:txBody>
      </p:sp>
      <p:sp>
        <p:nvSpPr>
          <p:cNvPr id="5" name="Footer Placeholder 4">
            <a:extLst>
              <a:ext uri="{FF2B5EF4-FFF2-40B4-BE49-F238E27FC236}">
                <a16:creationId xmlns:a16="http://schemas.microsoft.com/office/drawing/2014/main" id="{0DE8FFB3-173A-4930-BA1D-008B7D14E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D6D64-DC9F-41E7-8650-AA077F4DCB06}"/>
              </a:ext>
            </a:extLst>
          </p:cNvPr>
          <p:cNvSpPr>
            <a:spLocks noGrp="1"/>
          </p:cNvSpPr>
          <p:nvPr>
            <p:ph type="sldNum" sz="quarter" idx="12"/>
          </p:nvPr>
        </p:nvSpPr>
        <p:spPr/>
        <p:txBody>
          <a:bodyPr/>
          <a:lstStyle/>
          <a:p>
            <a:fld id="{36180EEB-CA51-44DD-8FF2-093DDF6EC117}" type="slidenum">
              <a:rPr lang="en-US" smtClean="0"/>
              <a:t>‹#›</a:t>
            </a:fld>
            <a:endParaRPr lang="en-US"/>
          </a:p>
        </p:txBody>
      </p:sp>
    </p:spTree>
    <p:extLst>
      <p:ext uri="{BB962C8B-B14F-4D97-AF65-F5344CB8AC3E}">
        <p14:creationId xmlns:p14="http://schemas.microsoft.com/office/powerpoint/2010/main" val="302127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BDD77-DC08-4639-910C-9AB213322C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E65FC2-579C-4584-B03B-652DA96187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2F7381-7BF7-4AF3-BEE3-0B804711EC0C}"/>
              </a:ext>
            </a:extLst>
          </p:cNvPr>
          <p:cNvSpPr>
            <a:spLocks noGrp="1"/>
          </p:cNvSpPr>
          <p:nvPr>
            <p:ph type="dt" sz="half" idx="10"/>
          </p:nvPr>
        </p:nvSpPr>
        <p:spPr/>
        <p:txBody>
          <a:bodyPr/>
          <a:lstStyle/>
          <a:p>
            <a:fld id="{A33B7283-73B8-4600-B474-5AF9A9941B34}" type="datetimeFigureOut">
              <a:rPr lang="en-US" smtClean="0"/>
              <a:t>2/26/2021</a:t>
            </a:fld>
            <a:endParaRPr lang="en-US"/>
          </a:p>
        </p:txBody>
      </p:sp>
      <p:sp>
        <p:nvSpPr>
          <p:cNvPr id="5" name="Footer Placeholder 4">
            <a:extLst>
              <a:ext uri="{FF2B5EF4-FFF2-40B4-BE49-F238E27FC236}">
                <a16:creationId xmlns:a16="http://schemas.microsoft.com/office/drawing/2014/main" id="{29CF6BB7-6FA2-4B76-99D1-6BA1F94D8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04972F-8907-4FBF-8ABF-89A72727EA56}"/>
              </a:ext>
            </a:extLst>
          </p:cNvPr>
          <p:cNvSpPr>
            <a:spLocks noGrp="1"/>
          </p:cNvSpPr>
          <p:nvPr>
            <p:ph type="sldNum" sz="quarter" idx="12"/>
          </p:nvPr>
        </p:nvSpPr>
        <p:spPr/>
        <p:txBody>
          <a:bodyPr/>
          <a:lstStyle/>
          <a:p>
            <a:fld id="{36180EEB-CA51-44DD-8FF2-093DDF6EC117}" type="slidenum">
              <a:rPr lang="en-US" smtClean="0"/>
              <a:t>‹#›</a:t>
            </a:fld>
            <a:endParaRPr lang="en-US"/>
          </a:p>
        </p:txBody>
      </p:sp>
    </p:spTree>
    <p:extLst>
      <p:ext uri="{BB962C8B-B14F-4D97-AF65-F5344CB8AC3E}">
        <p14:creationId xmlns:p14="http://schemas.microsoft.com/office/powerpoint/2010/main" val="42501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08DD3-D26F-439D-8223-1D656051D8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46C9B9-E348-4843-8C53-A8BBF2DBDF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3D355-D5C0-4A4F-88AE-A851DEC09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079D6A-89F4-4E56-92AB-48A0BB137B14}"/>
              </a:ext>
            </a:extLst>
          </p:cNvPr>
          <p:cNvSpPr>
            <a:spLocks noGrp="1"/>
          </p:cNvSpPr>
          <p:nvPr>
            <p:ph type="dt" sz="half" idx="10"/>
          </p:nvPr>
        </p:nvSpPr>
        <p:spPr/>
        <p:txBody>
          <a:bodyPr/>
          <a:lstStyle/>
          <a:p>
            <a:fld id="{A33B7283-73B8-4600-B474-5AF9A9941B34}" type="datetimeFigureOut">
              <a:rPr lang="en-US" smtClean="0"/>
              <a:t>2/26/2021</a:t>
            </a:fld>
            <a:endParaRPr lang="en-US"/>
          </a:p>
        </p:txBody>
      </p:sp>
      <p:sp>
        <p:nvSpPr>
          <p:cNvPr id="6" name="Footer Placeholder 5">
            <a:extLst>
              <a:ext uri="{FF2B5EF4-FFF2-40B4-BE49-F238E27FC236}">
                <a16:creationId xmlns:a16="http://schemas.microsoft.com/office/drawing/2014/main" id="{78197EA7-78AB-4295-B8CB-9E304E602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E562D5-8693-433C-9181-55E96EA57185}"/>
              </a:ext>
            </a:extLst>
          </p:cNvPr>
          <p:cNvSpPr>
            <a:spLocks noGrp="1"/>
          </p:cNvSpPr>
          <p:nvPr>
            <p:ph type="sldNum" sz="quarter" idx="12"/>
          </p:nvPr>
        </p:nvSpPr>
        <p:spPr/>
        <p:txBody>
          <a:bodyPr/>
          <a:lstStyle/>
          <a:p>
            <a:fld id="{36180EEB-CA51-44DD-8FF2-093DDF6EC117}" type="slidenum">
              <a:rPr lang="en-US" smtClean="0"/>
              <a:t>‹#›</a:t>
            </a:fld>
            <a:endParaRPr lang="en-US"/>
          </a:p>
        </p:txBody>
      </p:sp>
    </p:spTree>
    <p:extLst>
      <p:ext uri="{BB962C8B-B14F-4D97-AF65-F5344CB8AC3E}">
        <p14:creationId xmlns:p14="http://schemas.microsoft.com/office/powerpoint/2010/main" val="2835454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8230F-BCC8-4623-AAB5-9B8D8BE4FC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3F6AA5-82C3-48FA-8AD7-63A55DD446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785DEE-4592-4ED1-A85C-B3F012F8BD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04BC5A-C6AF-4F47-8A00-408B75E6F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2084EA-7A8C-4BA7-BE26-99B02C87DB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740D2F-3920-4CF3-BA4F-91B87803C8A5}"/>
              </a:ext>
            </a:extLst>
          </p:cNvPr>
          <p:cNvSpPr>
            <a:spLocks noGrp="1"/>
          </p:cNvSpPr>
          <p:nvPr>
            <p:ph type="dt" sz="half" idx="10"/>
          </p:nvPr>
        </p:nvSpPr>
        <p:spPr/>
        <p:txBody>
          <a:bodyPr/>
          <a:lstStyle/>
          <a:p>
            <a:fld id="{A33B7283-73B8-4600-B474-5AF9A9941B34}" type="datetimeFigureOut">
              <a:rPr lang="en-US" smtClean="0"/>
              <a:t>2/26/2021</a:t>
            </a:fld>
            <a:endParaRPr lang="en-US"/>
          </a:p>
        </p:txBody>
      </p:sp>
      <p:sp>
        <p:nvSpPr>
          <p:cNvPr id="8" name="Footer Placeholder 7">
            <a:extLst>
              <a:ext uri="{FF2B5EF4-FFF2-40B4-BE49-F238E27FC236}">
                <a16:creationId xmlns:a16="http://schemas.microsoft.com/office/drawing/2014/main" id="{79B1F71C-CD03-4197-98EE-0C805CC20C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9DA41B-BD42-4FAB-9FE7-964172CF0843}"/>
              </a:ext>
            </a:extLst>
          </p:cNvPr>
          <p:cNvSpPr>
            <a:spLocks noGrp="1"/>
          </p:cNvSpPr>
          <p:nvPr>
            <p:ph type="sldNum" sz="quarter" idx="12"/>
          </p:nvPr>
        </p:nvSpPr>
        <p:spPr/>
        <p:txBody>
          <a:bodyPr/>
          <a:lstStyle/>
          <a:p>
            <a:fld id="{36180EEB-CA51-44DD-8FF2-093DDF6EC117}" type="slidenum">
              <a:rPr lang="en-US" smtClean="0"/>
              <a:t>‹#›</a:t>
            </a:fld>
            <a:endParaRPr lang="en-US"/>
          </a:p>
        </p:txBody>
      </p:sp>
    </p:spTree>
    <p:extLst>
      <p:ext uri="{BB962C8B-B14F-4D97-AF65-F5344CB8AC3E}">
        <p14:creationId xmlns:p14="http://schemas.microsoft.com/office/powerpoint/2010/main" val="3063571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AA326-15C0-4A9E-AA2A-6D5A406728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EE21FF-9A40-4243-8838-6B28D4277AB8}"/>
              </a:ext>
            </a:extLst>
          </p:cNvPr>
          <p:cNvSpPr>
            <a:spLocks noGrp="1"/>
          </p:cNvSpPr>
          <p:nvPr>
            <p:ph type="dt" sz="half" idx="10"/>
          </p:nvPr>
        </p:nvSpPr>
        <p:spPr/>
        <p:txBody>
          <a:bodyPr/>
          <a:lstStyle/>
          <a:p>
            <a:fld id="{A33B7283-73B8-4600-B474-5AF9A9941B34}" type="datetimeFigureOut">
              <a:rPr lang="en-US" smtClean="0"/>
              <a:t>2/26/2021</a:t>
            </a:fld>
            <a:endParaRPr lang="en-US"/>
          </a:p>
        </p:txBody>
      </p:sp>
      <p:sp>
        <p:nvSpPr>
          <p:cNvPr id="4" name="Footer Placeholder 3">
            <a:extLst>
              <a:ext uri="{FF2B5EF4-FFF2-40B4-BE49-F238E27FC236}">
                <a16:creationId xmlns:a16="http://schemas.microsoft.com/office/drawing/2014/main" id="{0CAA475A-C2B4-4174-86A6-FAF65E6405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32BAB-DA1C-4B84-984E-482F639F4068}"/>
              </a:ext>
            </a:extLst>
          </p:cNvPr>
          <p:cNvSpPr>
            <a:spLocks noGrp="1"/>
          </p:cNvSpPr>
          <p:nvPr>
            <p:ph type="sldNum" sz="quarter" idx="12"/>
          </p:nvPr>
        </p:nvSpPr>
        <p:spPr/>
        <p:txBody>
          <a:bodyPr/>
          <a:lstStyle/>
          <a:p>
            <a:fld id="{36180EEB-CA51-44DD-8FF2-093DDF6EC117}" type="slidenum">
              <a:rPr lang="en-US" smtClean="0"/>
              <a:t>‹#›</a:t>
            </a:fld>
            <a:endParaRPr lang="en-US"/>
          </a:p>
        </p:txBody>
      </p:sp>
    </p:spTree>
    <p:extLst>
      <p:ext uri="{BB962C8B-B14F-4D97-AF65-F5344CB8AC3E}">
        <p14:creationId xmlns:p14="http://schemas.microsoft.com/office/powerpoint/2010/main" val="2423164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8DD618-320A-4D4C-9BF9-5AD5F012AB63}"/>
              </a:ext>
            </a:extLst>
          </p:cNvPr>
          <p:cNvSpPr>
            <a:spLocks noGrp="1"/>
          </p:cNvSpPr>
          <p:nvPr>
            <p:ph type="dt" sz="half" idx="10"/>
          </p:nvPr>
        </p:nvSpPr>
        <p:spPr/>
        <p:txBody>
          <a:bodyPr/>
          <a:lstStyle/>
          <a:p>
            <a:fld id="{A33B7283-73B8-4600-B474-5AF9A9941B34}" type="datetimeFigureOut">
              <a:rPr lang="en-US" smtClean="0"/>
              <a:t>2/26/2021</a:t>
            </a:fld>
            <a:endParaRPr lang="en-US"/>
          </a:p>
        </p:txBody>
      </p:sp>
      <p:sp>
        <p:nvSpPr>
          <p:cNvPr id="3" name="Footer Placeholder 2">
            <a:extLst>
              <a:ext uri="{FF2B5EF4-FFF2-40B4-BE49-F238E27FC236}">
                <a16:creationId xmlns:a16="http://schemas.microsoft.com/office/drawing/2014/main" id="{995C0F57-C0C2-4DAB-98A6-B694BA7E92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EE4242-3D3A-4A6F-A904-7315865CC7FD}"/>
              </a:ext>
            </a:extLst>
          </p:cNvPr>
          <p:cNvSpPr>
            <a:spLocks noGrp="1"/>
          </p:cNvSpPr>
          <p:nvPr>
            <p:ph type="sldNum" sz="quarter" idx="12"/>
          </p:nvPr>
        </p:nvSpPr>
        <p:spPr/>
        <p:txBody>
          <a:bodyPr/>
          <a:lstStyle/>
          <a:p>
            <a:fld id="{36180EEB-CA51-44DD-8FF2-093DDF6EC117}" type="slidenum">
              <a:rPr lang="en-US" smtClean="0"/>
              <a:t>‹#›</a:t>
            </a:fld>
            <a:endParaRPr lang="en-US"/>
          </a:p>
        </p:txBody>
      </p:sp>
    </p:spTree>
    <p:extLst>
      <p:ext uri="{BB962C8B-B14F-4D97-AF65-F5344CB8AC3E}">
        <p14:creationId xmlns:p14="http://schemas.microsoft.com/office/powerpoint/2010/main" val="4267304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BF564-B092-45CC-9308-418760C285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552E15-1E8A-4772-914E-BA8649C975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F1AC11-5339-43B5-B87E-351236463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02FE85-FDB9-4EEE-AAE3-EB65C6991025}"/>
              </a:ext>
            </a:extLst>
          </p:cNvPr>
          <p:cNvSpPr>
            <a:spLocks noGrp="1"/>
          </p:cNvSpPr>
          <p:nvPr>
            <p:ph type="dt" sz="half" idx="10"/>
          </p:nvPr>
        </p:nvSpPr>
        <p:spPr/>
        <p:txBody>
          <a:bodyPr/>
          <a:lstStyle/>
          <a:p>
            <a:fld id="{A33B7283-73B8-4600-B474-5AF9A9941B34}" type="datetimeFigureOut">
              <a:rPr lang="en-US" smtClean="0"/>
              <a:t>2/26/2021</a:t>
            </a:fld>
            <a:endParaRPr lang="en-US"/>
          </a:p>
        </p:txBody>
      </p:sp>
      <p:sp>
        <p:nvSpPr>
          <p:cNvPr id="6" name="Footer Placeholder 5">
            <a:extLst>
              <a:ext uri="{FF2B5EF4-FFF2-40B4-BE49-F238E27FC236}">
                <a16:creationId xmlns:a16="http://schemas.microsoft.com/office/drawing/2014/main" id="{46948352-63BA-4906-A33A-406F7C601F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3DF4BC-BCE0-403B-BE6A-A3C4D0181D94}"/>
              </a:ext>
            </a:extLst>
          </p:cNvPr>
          <p:cNvSpPr>
            <a:spLocks noGrp="1"/>
          </p:cNvSpPr>
          <p:nvPr>
            <p:ph type="sldNum" sz="quarter" idx="12"/>
          </p:nvPr>
        </p:nvSpPr>
        <p:spPr/>
        <p:txBody>
          <a:bodyPr/>
          <a:lstStyle/>
          <a:p>
            <a:fld id="{36180EEB-CA51-44DD-8FF2-093DDF6EC117}" type="slidenum">
              <a:rPr lang="en-US" smtClean="0"/>
              <a:t>‹#›</a:t>
            </a:fld>
            <a:endParaRPr lang="en-US"/>
          </a:p>
        </p:txBody>
      </p:sp>
    </p:spTree>
    <p:extLst>
      <p:ext uri="{BB962C8B-B14F-4D97-AF65-F5344CB8AC3E}">
        <p14:creationId xmlns:p14="http://schemas.microsoft.com/office/powerpoint/2010/main" val="3999198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CA83E-B5D8-4210-8FB3-C30A184AC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BB849E-FEEC-45B4-9546-B751FF1B86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653E3A-A0EC-4CF3-B6C4-FD4662296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6E7CCE-E35E-485D-AF0E-736844292639}"/>
              </a:ext>
            </a:extLst>
          </p:cNvPr>
          <p:cNvSpPr>
            <a:spLocks noGrp="1"/>
          </p:cNvSpPr>
          <p:nvPr>
            <p:ph type="dt" sz="half" idx="10"/>
          </p:nvPr>
        </p:nvSpPr>
        <p:spPr/>
        <p:txBody>
          <a:bodyPr/>
          <a:lstStyle/>
          <a:p>
            <a:fld id="{A33B7283-73B8-4600-B474-5AF9A9941B34}" type="datetimeFigureOut">
              <a:rPr lang="en-US" smtClean="0"/>
              <a:t>2/26/2021</a:t>
            </a:fld>
            <a:endParaRPr lang="en-US"/>
          </a:p>
        </p:txBody>
      </p:sp>
      <p:sp>
        <p:nvSpPr>
          <p:cNvPr id="6" name="Footer Placeholder 5">
            <a:extLst>
              <a:ext uri="{FF2B5EF4-FFF2-40B4-BE49-F238E27FC236}">
                <a16:creationId xmlns:a16="http://schemas.microsoft.com/office/drawing/2014/main" id="{A32BD3C2-ABB9-4A02-82DA-86AF38DEF5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46B3C8-4D29-434C-89E9-F500CA4284EB}"/>
              </a:ext>
            </a:extLst>
          </p:cNvPr>
          <p:cNvSpPr>
            <a:spLocks noGrp="1"/>
          </p:cNvSpPr>
          <p:nvPr>
            <p:ph type="sldNum" sz="quarter" idx="12"/>
          </p:nvPr>
        </p:nvSpPr>
        <p:spPr/>
        <p:txBody>
          <a:bodyPr/>
          <a:lstStyle/>
          <a:p>
            <a:fld id="{36180EEB-CA51-44DD-8FF2-093DDF6EC117}" type="slidenum">
              <a:rPr lang="en-US" smtClean="0"/>
              <a:t>‹#›</a:t>
            </a:fld>
            <a:endParaRPr lang="en-US"/>
          </a:p>
        </p:txBody>
      </p:sp>
    </p:spTree>
    <p:extLst>
      <p:ext uri="{BB962C8B-B14F-4D97-AF65-F5344CB8AC3E}">
        <p14:creationId xmlns:p14="http://schemas.microsoft.com/office/powerpoint/2010/main" val="1368248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223D97-F9BF-4B6C-A0E5-F50A499F09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857C85-E22A-423B-8361-BE9866C93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97502D-050E-4298-A4AE-8F40B6B1FF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B7283-73B8-4600-B474-5AF9A9941B34}" type="datetimeFigureOut">
              <a:rPr lang="en-US" smtClean="0"/>
              <a:t>2/26/2021</a:t>
            </a:fld>
            <a:endParaRPr lang="en-US"/>
          </a:p>
        </p:txBody>
      </p:sp>
      <p:sp>
        <p:nvSpPr>
          <p:cNvPr id="5" name="Footer Placeholder 4">
            <a:extLst>
              <a:ext uri="{FF2B5EF4-FFF2-40B4-BE49-F238E27FC236}">
                <a16:creationId xmlns:a16="http://schemas.microsoft.com/office/drawing/2014/main" id="{96632AB3-4984-4653-9468-65512305D6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847859-618E-411C-BFB4-8BBA77CB7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180EEB-CA51-44DD-8FF2-093DDF6EC117}" type="slidenum">
              <a:rPr lang="en-US" smtClean="0"/>
              <a:t>‹#›</a:t>
            </a:fld>
            <a:endParaRPr lang="en-US"/>
          </a:p>
        </p:txBody>
      </p:sp>
    </p:spTree>
    <p:extLst>
      <p:ext uri="{BB962C8B-B14F-4D97-AF65-F5344CB8AC3E}">
        <p14:creationId xmlns:p14="http://schemas.microsoft.com/office/powerpoint/2010/main" val="3553809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www.youtube.com/watch?v=817L0FY-Yu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allaboutbirds.org/news/mesmerizing-migration-watch-118-bird-species-migrate-across-a-map-of-the-western-hemisphe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2BB031-CFF1-493C-89C0-67270B8A1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747532" cy="6861886"/>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2E3CDF0F-1153-4C29-B285-15F5F0137BAB}"/>
              </a:ext>
            </a:extLst>
          </p:cNvPr>
          <p:cNvSpPr txBox="1"/>
          <p:nvPr/>
        </p:nvSpPr>
        <p:spPr>
          <a:xfrm>
            <a:off x="1787704" y="380143"/>
            <a:ext cx="6811766" cy="707886"/>
          </a:xfrm>
          <a:prstGeom prst="rect">
            <a:avLst/>
          </a:prstGeom>
          <a:noFill/>
        </p:spPr>
        <p:txBody>
          <a:bodyPr wrap="square" rtlCol="0">
            <a:spAutoFit/>
          </a:bodyPr>
          <a:lstStyle/>
          <a:p>
            <a:r>
              <a:rPr lang="en-US" sz="4000" b="1" dirty="0">
                <a:latin typeface="Ebrima" panose="02000000000000000000" pitchFamily="2" charset="0"/>
                <a:ea typeface="Ebrima" panose="02000000000000000000" pitchFamily="2" charset="0"/>
                <a:cs typeface="Ebrima" panose="02000000000000000000" pitchFamily="2" charset="0"/>
              </a:rPr>
              <a:t>What is migration?</a:t>
            </a:r>
          </a:p>
        </p:txBody>
      </p:sp>
      <p:pic>
        <p:nvPicPr>
          <p:cNvPr id="9" name="Picture 8">
            <a:extLst>
              <a:ext uri="{FF2B5EF4-FFF2-40B4-BE49-F238E27FC236}">
                <a16:creationId xmlns:a16="http://schemas.microsoft.com/office/drawing/2014/main" id="{390022C3-52DC-4938-BD8A-D52985433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0836" y="5303449"/>
            <a:ext cx="2333392" cy="1486457"/>
          </a:xfrm>
          <a:prstGeom prst="rect">
            <a:avLst/>
          </a:prstGeom>
        </p:spPr>
      </p:pic>
    </p:spTree>
    <p:extLst>
      <p:ext uri="{BB962C8B-B14F-4D97-AF65-F5344CB8AC3E}">
        <p14:creationId xmlns:p14="http://schemas.microsoft.com/office/powerpoint/2010/main" val="1656390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78D5-437C-4275-B320-FE2E8D9D31D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5135C51-8D0D-4DB1-855D-AD1BE74A137A}"/>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F733FB6-67EF-4D41-8179-F34B1E770195}"/>
              </a:ext>
            </a:extLst>
          </p:cNvPr>
          <p:cNvPicPr>
            <a:picLocks noChangeAspect="1"/>
          </p:cNvPicPr>
          <p:nvPr/>
        </p:nvPicPr>
        <p:blipFill rotWithShape="1">
          <a:blip r:embed="rId3">
            <a:extLst>
              <a:ext uri="{28A0092B-C50C-407E-A947-70E740481C1C}">
                <a14:useLocalDpi xmlns:a14="http://schemas.microsoft.com/office/drawing/2010/main" val="0"/>
              </a:ext>
            </a:extLst>
          </a:blip>
          <a:srcRect t="8390" b="7565"/>
          <a:stretch/>
        </p:blipFill>
        <p:spPr>
          <a:xfrm>
            <a:off x="650048" y="14140"/>
            <a:ext cx="10959750" cy="68438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53444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7EF017-E2F0-4682-B0D2-9A85466C7DFC}"/>
              </a:ext>
            </a:extLst>
          </p:cNvPr>
          <p:cNvSpPr txBox="1"/>
          <p:nvPr/>
        </p:nvSpPr>
        <p:spPr>
          <a:xfrm>
            <a:off x="1150706" y="636998"/>
            <a:ext cx="10386298" cy="1569660"/>
          </a:xfrm>
          <a:prstGeom prst="rect">
            <a:avLst/>
          </a:prstGeom>
          <a:noFill/>
        </p:spPr>
        <p:txBody>
          <a:bodyPr wrap="square" rtlCol="0">
            <a:spAutoFit/>
          </a:bodyPr>
          <a:lstStyle/>
          <a:p>
            <a:r>
              <a:rPr lang="en-US" sz="3200" b="1" dirty="0">
                <a:solidFill>
                  <a:schemeClr val="bg1"/>
                </a:solidFill>
              </a:rPr>
              <a:t>Insert answers here</a:t>
            </a:r>
          </a:p>
          <a:p>
            <a:r>
              <a:rPr lang="en-US" sz="3200" b="1" dirty="0">
                <a:solidFill>
                  <a:schemeClr val="bg1"/>
                </a:solidFill>
              </a:rPr>
              <a:t>(You can use or delete this slide if using a (virtual) whiteboard).  </a:t>
            </a:r>
          </a:p>
        </p:txBody>
      </p:sp>
    </p:spTree>
    <p:extLst>
      <p:ext uri="{BB962C8B-B14F-4D97-AF65-F5344CB8AC3E}">
        <p14:creationId xmlns:p14="http://schemas.microsoft.com/office/powerpoint/2010/main" val="791844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B9FA84-2F09-4908-BEFF-E8E7A116A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214" y="0"/>
            <a:ext cx="10289572" cy="6858000"/>
          </a:xfrm>
          <a:prstGeom prst="rect">
            <a:avLst/>
          </a:prstGeom>
        </p:spPr>
      </p:pic>
      <p:sp>
        <p:nvSpPr>
          <p:cNvPr id="7" name="Rectangle 6">
            <a:extLst>
              <a:ext uri="{FF2B5EF4-FFF2-40B4-BE49-F238E27FC236}">
                <a16:creationId xmlns:a16="http://schemas.microsoft.com/office/drawing/2014/main" id="{781B1A11-EC88-4194-8CB1-A26F26BA25E4}"/>
              </a:ext>
            </a:extLst>
          </p:cNvPr>
          <p:cNvSpPr/>
          <p:nvPr/>
        </p:nvSpPr>
        <p:spPr>
          <a:xfrm>
            <a:off x="328961" y="1838721"/>
            <a:ext cx="7833732" cy="571128"/>
          </a:xfrm>
          <a:prstGeom prst="rect">
            <a:avLst/>
          </a:prstGeom>
          <a:solidFill>
            <a:schemeClr val="accent3">
              <a:alpha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5135C51-8D0D-4DB1-855D-AD1BE74A137A}"/>
              </a:ext>
            </a:extLst>
          </p:cNvPr>
          <p:cNvSpPr>
            <a:spLocks noGrp="1"/>
          </p:cNvSpPr>
          <p:nvPr>
            <p:ph type="subTitle" idx="1"/>
          </p:nvPr>
        </p:nvSpPr>
        <p:spPr>
          <a:xfrm>
            <a:off x="-328961" y="1861023"/>
            <a:ext cx="9144000" cy="571128"/>
          </a:xfrm>
        </p:spPr>
        <p:txBody>
          <a:bodyPr>
            <a:normAutofit/>
          </a:bodyPr>
          <a:lstStyle/>
          <a:p>
            <a:r>
              <a:rPr lang="en-US" sz="3000" b="1" dirty="0">
                <a:solidFill>
                  <a:schemeClr val="bg1"/>
                </a:solidFill>
                <a:latin typeface="Ebrima" panose="02000000000000000000" pitchFamily="2" charset="0"/>
                <a:ea typeface="Ebrima" panose="02000000000000000000" pitchFamily="2" charset="0"/>
                <a:cs typeface="Ebrima" panose="02000000000000000000" pitchFamily="2" charset="0"/>
              </a:rPr>
              <a:t>What factors affect waterfowl migration?</a:t>
            </a:r>
          </a:p>
        </p:txBody>
      </p:sp>
    </p:spTree>
    <p:extLst>
      <p:ext uri="{BB962C8B-B14F-4D97-AF65-F5344CB8AC3E}">
        <p14:creationId xmlns:p14="http://schemas.microsoft.com/office/powerpoint/2010/main" val="2711842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138F9C-2505-4EDF-94AE-6D9B2C892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719" y="0"/>
            <a:ext cx="10534562" cy="6858000"/>
          </a:xfrm>
          <a:prstGeom prst="rect">
            <a:avLst/>
          </a:prstGeom>
        </p:spPr>
      </p:pic>
      <p:sp>
        <p:nvSpPr>
          <p:cNvPr id="8" name="TextBox 7">
            <a:extLst>
              <a:ext uri="{FF2B5EF4-FFF2-40B4-BE49-F238E27FC236}">
                <a16:creationId xmlns:a16="http://schemas.microsoft.com/office/drawing/2014/main" id="{811CCE50-7B95-4C3A-8DBE-F57A8DDC021E}"/>
              </a:ext>
            </a:extLst>
          </p:cNvPr>
          <p:cNvSpPr txBox="1"/>
          <p:nvPr/>
        </p:nvSpPr>
        <p:spPr>
          <a:xfrm>
            <a:off x="8073483" y="6010508"/>
            <a:ext cx="4828478" cy="553998"/>
          </a:xfrm>
          <a:prstGeom prst="rect">
            <a:avLst/>
          </a:prstGeom>
          <a:noFill/>
        </p:spPr>
        <p:txBody>
          <a:bodyPr wrap="square" rtlCol="0">
            <a:spAutoFit/>
          </a:bodyPr>
          <a:lstStyle/>
          <a:p>
            <a:r>
              <a:rPr lang="en-US" sz="3000" dirty="0">
                <a:solidFill>
                  <a:schemeClr val="bg1"/>
                </a:solidFill>
                <a:latin typeface="Ebrima" panose="02000000000000000000" pitchFamily="2" charset="0"/>
                <a:ea typeface="Ebrima" panose="02000000000000000000" pitchFamily="2" charset="0"/>
                <a:cs typeface="Ebrima" panose="02000000000000000000" pitchFamily="2" charset="0"/>
                <a:hlinkClick r:id="rId4">
                  <a:extLst>
                    <a:ext uri="{A12FA001-AC4F-418D-AE19-62706E023703}">
                      <ahyp:hlinkClr xmlns:ahyp="http://schemas.microsoft.com/office/drawing/2018/hyperlinkcolor" val="tx"/>
                    </a:ext>
                  </a:extLst>
                </a:hlinkClick>
              </a:rPr>
              <a:t>Let’s learn more</a:t>
            </a:r>
            <a:endParaRPr lang="en-US" sz="30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985327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A266D3-4B7C-451E-9D14-6FF89AA19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3008" y="-34075"/>
            <a:ext cx="6892075" cy="6892075"/>
          </a:xfrm>
          <a:prstGeom prst="rect">
            <a:avLst/>
          </a:prstGeom>
        </p:spPr>
      </p:pic>
    </p:spTree>
    <p:extLst>
      <p:ext uri="{BB962C8B-B14F-4D97-AF65-F5344CB8AC3E}">
        <p14:creationId xmlns:p14="http://schemas.microsoft.com/office/powerpoint/2010/main" val="33144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22F341-D4AA-4385-BCF9-9E0FDE906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15" y="1829"/>
            <a:ext cx="11535508" cy="6856171"/>
          </a:xfrm>
          <a:prstGeom prst="rect">
            <a:avLst/>
          </a:prstGeom>
        </p:spPr>
      </p:pic>
      <p:sp>
        <p:nvSpPr>
          <p:cNvPr id="5" name="Subtitle 2">
            <a:extLst>
              <a:ext uri="{FF2B5EF4-FFF2-40B4-BE49-F238E27FC236}">
                <a16:creationId xmlns:a16="http://schemas.microsoft.com/office/drawing/2014/main" id="{BB2F7B4F-B878-4D69-B13D-4516253F2C96}"/>
              </a:ext>
            </a:extLst>
          </p:cNvPr>
          <p:cNvSpPr>
            <a:spLocks noGrp="1"/>
          </p:cNvSpPr>
          <p:nvPr>
            <p:ph type="subTitle" idx="1"/>
          </p:nvPr>
        </p:nvSpPr>
        <p:spPr>
          <a:xfrm>
            <a:off x="-129668" y="372192"/>
            <a:ext cx="9144000" cy="571128"/>
          </a:xfrm>
        </p:spPr>
        <p:txBody>
          <a:bodyPr>
            <a:normAutofit/>
          </a:bodyPr>
          <a:lstStyle/>
          <a:p>
            <a:r>
              <a:rPr lang="en-US" sz="3000" b="1" dirty="0">
                <a:solidFill>
                  <a:schemeClr val="bg1"/>
                </a:solidFill>
                <a:latin typeface="Ebrima" panose="02000000000000000000" pitchFamily="2" charset="0"/>
                <a:ea typeface="Ebrima" panose="02000000000000000000" pitchFamily="2" charset="0"/>
                <a:cs typeface="Ebrima" panose="02000000000000000000" pitchFamily="2" charset="0"/>
              </a:rPr>
              <a:t>How do Waterfowl know where to go?</a:t>
            </a:r>
          </a:p>
        </p:txBody>
      </p:sp>
      <p:sp>
        <p:nvSpPr>
          <p:cNvPr id="4" name="TextBox 3">
            <a:extLst>
              <a:ext uri="{FF2B5EF4-FFF2-40B4-BE49-F238E27FC236}">
                <a16:creationId xmlns:a16="http://schemas.microsoft.com/office/drawing/2014/main" id="{D0E1A391-F2AA-41CD-A916-B2BFDE678C6D}"/>
              </a:ext>
            </a:extLst>
          </p:cNvPr>
          <p:cNvSpPr txBox="1"/>
          <p:nvPr/>
        </p:nvSpPr>
        <p:spPr>
          <a:xfrm>
            <a:off x="316523" y="1268539"/>
            <a:ext cx="3669323" cy="4985980"/>
          </a:xfrm>
          <a:prstGeom prst="rect">
            <a:avLst/>
          </a:prstGeom>
          <a:solidFill>
            <a:schemeClr val="bg2">
              <a:alpha val="80000"/>
            </a:schemeClr>
          </a:solidFill>
        </p:spPr>
        <p:txBody>
          <a:bodyPr wrap="square" rtlCol="0">
            <a:spAutoFit/>
          </a:bodyPr>
          <a:lstStyle/>
          <a:p>
            <a:pPr lvl="0">
              <a:defRPr/>
            </a:pPr>
            <a:endParaRPr lang="en-US" sz="2000" dirty="0">
              <a:latin typeface="Ebrima" panose="02000000000000000000" pitchFamily="2" charset="0"/>
              <a:ea typeface="Ebrima" panose="02000000000000000000" pitchFamily="2" charset="0"/>
              <a:cs typeface="Ebrima" panose="02000000000000000000" pitchFamily="2" charset="0"/>
            </a:endParaRPr>
          </a:p>
          <a:p>
            <a:pPr marL="342900" lvl="0" indent="-342900">
              <a:buFont typeface="Arial" panose="020B0604020202020204" pitchFamily="34" charset="0"/>
              <a:buChar char="•"/>
              <a:defRPr/>
            </a:pPr>
            <a:r>
              <a:rPr lang="en-US" sz="2000" dirty="0">
                <a:latin typeface="Ebrima" panose="02000000000000000000" pitchFamily="2" charset="0"/>
                <a:ea typeface="Ebrima" panose="02000000000000000000" pitchFamily="2" charset="0"/>
                <a:cs typeface="Ebrima" panose="02000000000000000000" pitchFamily="2" charset="0"/>
              </a:rPr>
              <a:t>When migrating, birds follow features such as rivers, coastlines, and mountain ranges. </a:t>
            </a:r>
          </a:p>
          <a:p>
            <a:pPr marL="342900" lvl="0" indent="-342900">
              <a:buFont typeface="Arial" panose="020B0604020202020204" pitchFamily="34" charset="0"/>
              <a:buChar char="•"/>
              <a:defRPr/>
            </a:pPr>
            <a:endParaRPr lang="en-US" sz="2000" dirty="0">
              <a:latin typeface="Ebrima" panose="02000000000000000000" pitchFamily="2" charset="0"/>
              <a:ea typeface="Ebrima" panose="02000000000000000000" pitchFamily="2" charset="0"/>
              <a:cs typeface="Ebrima" panose="02000000000000000000" pitchFamily="2" charset="0"/>
            </a:endParaRPr>
          </a:p>
          <a:p>
            <a:pPr marL="342900" lvl="0" indent="-342900">
              <a:buFont typeface="Arial" panose="020B0604020202020204" pitchFamily="34" charset="0"/>
              <a:buChar char="•"/>
              <a:defRPr/>
            </a:pPr>
            <a:r>
              <a:rPr lang="en-US" sz="2000" dirty="0">
                <a:latin typeface="Ebrima" panose="02000000000000000000" pitchFamily="2" charset="0"/>
                <a:ea typeface="Ebrima" panose="02000000000000000000" pitchFamily="2" charset="0"/>
                <a:cs typeface="Ebrima" panose="02000000000000000000" pitchFamily="2" charset="0"/>
              </a:rPr>
              <a:t>They respond to the earth’s magnetic poles with very tiny bits of metal in their heads. </a:t>
            </a:r>
          </a:p>
          <a:p>
            <a:pPr marL="342900" lvl="0" indent="-342900">
              <a:buFont typeface="Arial" panose="020B0604020202020204" pitchFamily="34" charset="0"/>
              <a:buChar char="•"/>
              <a:defRPr/>
            </a:pPr>
            <a:endParaRPr lang="en-US" sz="2000" dirty="0">
              <a:latin typeface="Ebrima" panose="02000000000000000000" pitchFamily="2" charset="0"/>
              <a:ea typeface="Ebrima" panose="02000000000000000000" pitchFamily="2" charset="0"/>
              <a:cs typeface="Ebrima" panose="02000000000000000000" pitchFamily="2" charset="0"/>
            </a:endParaRPr>
          </a:p>
          <a:p>
            <a:pPr marL="342900" lvl="0" indent="-342900">
              <a:buFont typeface="Arial" panose="020B0604020202020204" pitchFamily="34" charset="0"/>
              <a:buChar char="•"/>
              <a:defRPr/>
            </a:pPr>
            <a:r>
              <a:rPr lang="en-US" sz="2000" dirty="0">
                <a:latin typeface="Ebrima" panose="02000000000000000000" pitchFamily="2" charset="0"/>
                <a:ea typeface="Ebrima" panose="02000000000000000000" pitchFamily="2" charset="0"/>
                <a:cs typeface="Ebrima" panose="02000000000000000000" pitchFamily="2" charset="0"/>
              </a:rPr>
              <a:t>They observe stars at night. </a:t>
            </a:r>
          </a:p>
          <a:p>
            <a:pPr marL="342900" lvl="0" indent="-342900">
              <a:buFont typeface="Arial" panose="020B0604020202020204" pitchFamily="34" charset="0"/>
              <a:buChar char="•"/>
              <a:defRPr/>
            </a:pPr>
            <a:endParaRPr lang="en-US" sz="2000" dirty="0">
              <a:latin typeface="Ebrima" panose="02000000000000000000" pitchFamily="2" charset="0"/>
              <a:ea typeface="Ebrima" panose="02000000000000000000" pitchFamily="2" charset="0"/>
              <a:cs typeface="Ebrima" panose="02000000000000000000" pitchFamily="2" charset="0"/>
            </a:endParaRPr>
          </a:p>
          <a:p>
            <a:pPr marL="342900" lvl="0" indent="-342900">
              <a:buFont typeface="Arial" panose="020B0604020202020204" pitchFamily="34" charset="0"/>
              <a:buChar char="•"/>
              <a:defRPr/>
            </a:pPr>
            <a:r>
              <a:rPr lang="en-US" sz="2000" dirty="0">
                <a:latin typeface="Ebrima" panose="02000000000000000000" pitchFamily="2" charset="0"/>
                <a:ea typeface="Ebrima" panose="02000000000000000000" pitchFamily="2" charset="0"/>
                <a:cs typeface="Ebrima" panose="02000000000000000000" pitchFamily="2" charset="0"/>
              </a:rPr>
              <a:t>They use the sun positioning for guidance. </a:t>
            </a:r>
          </a:p>
          <a:p>
            <a:endParaRPr lang="en-US" dirty="0"/>
          </a:p>
        </p:txBody>
      </p:sp>
    </p:spTree>
    <p:extLst>
      <p:ext uri="{BB962C8B-B14F-4D97-AF65-F5344CB8AC3E}">
        <p14:creationId xmlns:p14="http://schemas.microsoft.com/office/powerpoint/2010/main" val="291513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BEC61-38A2-4997-82BA-931512F5D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214" y="0"/>
            <a:ext cx="10289572" cy="6858000"/>
          </a:xfrm>
          <a:prstGeom prst="rect">
            <a:avLst/>
          </a:prstGeom>
        </p:spPr>
      </p:pic>
      <p:sp>
        <p:nvSpPr>
          <p:cNvPr id="5" name="Subtitle 2">
            <a:extLst>
              <a:ext uri="{FF2B5EF4-FFF2-40B4-BE49-F238E27FC236}">
                <a16:creationId xmlns:a16="http://schemas.microsoft.com/office/drawing/2014/main" id="{0D9E4D3F-8C6B-44EA-A444-45A095225FE7}"/>
              </a:ext>
            </a:extLst>
          </p:cNvPr>
          <p:cNvSpPr>
            <a:spLocks noGrp="1"/>
          </p:cNvSpPr>
          <p:nvPr>
            <p:ph type="subTitle" idx="1"/>
          </p:nvPr>
        </p:nvSpPr>
        <p:spPr>
          <a:xfrm>
            <a:off x="117231" y="278408"/>
            <a:ext cx="7033132" cy="571128"/>
          </a:xfrm>
        </p:spPr>
        <p:txBody>
          <a:bodyPr>
            <a:normAutofit/>
          </a:bodyPr>
          <a:lstStyle/>
          <a:p>
            <a:r>
              <a:rPr lang="en-US" sz="3000" b="1" dirty="0">
                <a:solidFill>
                  <a:schemeClr val="bg1"/>
                </a:solidFill>
                <a:latin typeface="Ebrima" panose="02000000000000000000" pitchFamily="2" charset="0"/>
                <a:ea typeface="Ebrima" panose="02000000000000000000" pitchFamily="2" charset="0"/>
                <a:cs typeface="Ebrima" panose="02000000000000000000" pitchFamily="2" charset="0"/>
              </a:rPr>
              <a:t>Stopover Sites and Refugia</a:t>
            </a:r>
          </a:p>
        </p:txBody>
      </p:sp>
    </p:spTree>
    <p:extLst>
      <p:ext uri="{BB962C8B-B14F-4D97-AF65-F5344CB8AC3E}">
        <p14:creationId xmlns:p14="http://schemas.microsoft.com/office/powerpoint/2010/main" val="2649155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B50901-6B0C-4E2F-B5B0-8592DB740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214" y="0"/>
            <a:ext cx="10289572" cy="6858000"/>
          </a:xfrm>
          <a:prstGeom prst="rect">
            <a:avLst/>
          </a:prstGeom>
        </p:spPr>
      </p:pic>
    </p:spTree>
    <p:extLst>
      <p:ext uri="{BB962C8B-B14F-4D97-AF65-F5344CB8AC3E}">
        <p14:creationId xmlns:p14="http://schemas.microsoft.com/office/powerpoint/2010/main" val="3463875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0FC483-C30B-42C9-95B6-751356323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 y="719328"/>
            <a:ext cx="12190832" cy="5418825"/>
          </a:xfrm>
          <a:prstGeom prst="rect">
            <a:avLst/>
          </a:prstGeom>
        </p:spPr>
      </p:pic>
    </p:spTree>
    <p:extLst>
      <p:ext uri="{BB962C8B-B14F-4D97-AF65-F5344CB8AC3E}">
        <p14:creationId xmlns:p14="http://schemas.microsoft.com/office/powerpoint/2010/main" val="244018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0164A5-AF99-4E84-99EB-BDF8D5A27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004" y="0"/>
            <a:ext cx="6750996" cy="6892295"/>
          </a:xfrm>
          <a:prstGeom prst="rect">
            <a:avLst/>
          </a:prstGeom>
        </p:spPr>
      </p:pic>
      <p:sp>
        <p:nvSpPr>
          <p:cNvPr id="6" name="Title 1">
            <a:extLst>
              <a:ext uri="{FF2B5EF4-FFF2-40B4-BE49-F238E27FC236}">
                <a16:creationId xmlns:a16="http://schemas.microsoft.com/office/drawing/2014/main" id="{C90B7722-3902-4865-A081-56A240B90588}"/>
              </a:ext>
            </a:extLst>
          </p:cNvPr>
          <p:cNvSpPr txBox="1">
            <a:spLocks/>
          </p:cNvSpPr>
          <p:nvPr/>
        </p:nvSpPr>
        <p:spPr>
          <a:xfrm>
            <a:off x="184613" y="448019"/>
            <a:ext cx="4850015"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solidFill>
                <a:latin typeface="Ebrima" panose="02000000000000000000" pitchFamily="2" charset="0"/>
                <a:ea typeface="Ebrima" panose="02000000000000000000" pitchFamily="2" charset="0"/>
                <a:cs typeface="Ebrima" panose="02000000000000000000" pitchFamily="2" charset="0"/>
              </a:rPr>
              <a:t>Full Annual </a:t>
            </a:r>
          </a:p>
          <a:p>
            <a:r>
              <a:rPr lang="en-US" b="1" dirty="0">
                <a:solidFill>
                  <a:schemeClr val="bg1"/>
                </a:solidFill>
                <a:latin typeface="Ebrima" panose="02000000000000000000" pitchFamily="2" charset="0"/>
                <a:ea typeface="Ebrima" panose="02000000000000000000" pitchFamily="2" charset="0"/>
                <a:cs typeface="Ebrima" panose="02000000000000000000" pitchFamily="2" charset="0"/>
              </a:rPr>
              <a:t>Cycle</a:t>
            </a:r>
          </a:p>
        </p:txBody>
      </p:sp>
      <p:sp>
        <p:nvSpPr>
          <p:cNvPr id="4" name="TextBox 3">
            <a:extLst>
              <a:ext uri="{FF2B5EF4-FFF2-40B4-BE49-F238E27FC236}">
                <a16:creationId xmlns:a16="http://schemas.microsoft.com/office/drawing/2014/main" id="{606ED7F6-20FB-4A78-BB3B-97DA78DBE9DC}"/>
              </a:ext>
            </a:extLst>
          </p:cNvPr>
          <p:cNvSpPr txBox="1"/>
          <p:nvPr/>
        </p:nvSpPr>
        <p:spPr>
          <a:xfrm>
            <a:off x="369652" y="2023354"/>
            <a:ext cx="4484450"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The pattern of moving throughout the year is called the full annual cycle.</a:t>
            </a:r>
          </a:p>
          <a:p>
            <a:pPr marL="285750" indent="-28575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Depending on where the bird is in its cycle, it may have different habitat and energy requirements.  </a:t>
            </a:r>
          </a:p>
          <a:p>
            <a:pPr marL="285750" indent="-28575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Why do you think this information could be important?</a:t>
            </a:r>
          </a:p>
        </p:txBody>
      </p:sp>
    </p:spTree>
    <p:extLst>
      <p:ext uri="{BB962C8B-B14F-4D97-AF65-F5344CB8AC3E}">
        <p14:creationId xmlns:p14="http://schemas.microsoft.com/office/powerpoint/2010/main" val="303118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7EF017-E2F0-4682-B0D2-9A85466C7DFC}"/>
              </a:ext>
            </a:extLst>
          </p:cNvPr>
          <p:cNvSpPr txBox="1"/>
          <p:nvPr/>
        </p:nvSpPr>
        <p:spPr>
          <a:xfrm>
            <a:off x="1150706" y="636998"/>
            <a:ext cx="10386298" cy="1569660"/>
          </a:xfrm>
          <a:prstGeom prst="rect">
            <a:avLst/>
          </a:prstGeom>
          <a:noFill/>
        </p:spPr>
        <p:txBody>
          <a:bodyPr wrap="square" rtlCol="0">
            <a:spAutoFit/>
          </a:bodyPr>
          <a:lstStyle/>
          <a:p>
            <a:r>
              <a:rPr lang="en-US" sz="3200" b="1" dirty="0">
                <a:solidFill>
                  <a:schemeClr val="bg1"/>
                </a:solidFill>
              </a:rPr>
              <a:t>Insert answers here</a:t>
            </a:r>
          </a:p>
          <a:p>
            <a:r>
              <a:rPr lang="en-US" sz="3200" b="1" dirty="0">
                <a:solidFill>
                  <a:schemeClr val="bg1"/>
                </a:solidFill>
              </a:rPr>
              <a:t>(You can use or delete this slide if using a (virtual) whiteboard). </a:t>
            </a:r>
          </a:p>
        </p:txBody>
      </p:sp>
    </p:spTree>
    <p:extLst>
      <p:ext uri="{BB962C8B-B14F-4D97-AF65-F5344CB8AC3E}">
        <p14:creationId xmlns:p14="http://schemas.microsoft.com/office/powerpoint/2010/main" val="1248867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C6C772-BC12-4CC4-AF23-85C559C2D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423"/>
            <a:ext cx="5525311" cy="6860423"/>
          </a:xfrm>
          <a:prstGeom prst="rect">
            <a:avLst/>
          </a:prstGeom>
        </p:spPr>
      </p:pic>
      <p:sp>
        <p:nvSpPr>
          <p:cNvPr id="7" name="Title 1">
            <a:extLst>
              <a:ext uri="{FF2B5EF4-FFF2-40B4-BE49-F238E27FC236}">
                <a16:creationId xmlns:a16="http://schemas.microsoft.com/office/drawing/2014/main" id="{78FECB36-5BCD-46C4-B195-B9B5F4E21C78}"/>
              </a:ext>
            </a:extLst>
          </p:cNvPr>
          <p:cNvSpPr txBox="1">
            <a:spLocks/>
          </p:cNvSpPr>
          <p:nvPr/>
        </p:nvSpPr>
        <p:spPr>
          <a:xfrm>
            <a:off x="6096000" y="321013"/>
            <a:ext cx="4850015" cy="27237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WDFW uses information about the full annual cycle to help make the best informed decisions for waterfowl hunting and conservation management.  </a:t>
            </a:r>
          </a:p>
          <a:p>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This information helps keep sustain healthy waterfowl populations.  </a:t>
            </a:r>
          </a:p>
        </p:txBody>
      </p:sp>
      <p:pic>
        <p:nvPicPr>
          <p:cNvPr id="8" name="Picture 7">
            <a:extLst>
              <a:ext uri="{FF2B5EF4-FFF2-40B4-BE49-F238E27FC236}">
                <a16:creationId xmlns:a16="http://schemas.microsoft.com/office/drawing/2014/main" id="{5B92190C-320F-41AC-95F2-64E503B50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1175" y="5209664"/>
            <a:ext cx="2333392" cy="1486457"/>
          </a:xfrm>
          <a:prstGeom prst="rect">
            <a:avLst/>
          </a:prstGeom>
        </p:spPr>
      </p:pic>
    </p:spTree>
    <p:extLst>
      <p:ext uri="{BB962C8B-B14F-4D97-AF65-F5344CB8AC3E}">
        <p14:creationId xmlns:p14="http://schemas.microsoft.com/office/powerpoint/2010/main" val="2627681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B257C1-AD04-41F1-9BD8-C772579C9D3B}"/>
              </a:ext>
            </a:extLst>
          </p:cNvPr>
          <p:cNvSpPr txBox="1"/>
          <p:nvPr/>
        </p:nvSpPr>
        <p:spPr>
          <a:xfrm>
            <a:off x="3291271" y="283764"/>
            <a:ext cx="4960632" cy="707886"/>
          </a:xfrm>
          <a:prstGeom prst="rect">
            <a:avLst/>
          </a:prstGeom>
          <a:noFill/>
        </p:spPr>
        <p:txBody>
          <a:bodyPr wrap="square" rtlCol="0">
            <a:spAutoFit/>
          </a:bodyPr>
          <a:lstStyle/>
          <a:p>
            <a:r>
              <a:rPr lang="en-US" sz="4000" b="1" dirty="0">
                <a:solidFill>
                  <a:schemeClr val="bg1"/>
                </a:solidFill>
                <a:latin typeface="Ebrima" panose="02000000000000000000" pitchFamily="2" charset="0"/>
                <a:ea typeface="Ebrima" panose="02000000000000000000" pitchFamily="2" charset="0"/>
                <a:cs typeface="Ebrima" panose="02000000000000000000" pitchFamily="2" charset="0"/>
              </a:rPr>
              <a:t>Tagging waterfowl </a:t>
            </a:r>
          </a:p>
        </p:txBody>
      </p:sp>
      <p:pic>
        <p:nvPicPr>
          <p:cNvPr id="3" name="Picture 2">
            <a:extLst>
              <a:ext uri="{FF2B5EF4-FFF2-40B4-BE49-F238E27FC236}">
                <a16:creationId xmlns:a16="http://schemas.microsoft.com/office/drawing/2014/main" id="{ECC50B4D-2627-4312-85B7-6E58D114398B}"/>
              </a:ext>
            </a:extLst>
          </p:cNvPr>
          <p:cNvPicPr>
            <a:picLocks noChangeAspect="1"/>
          </p:cNvPicPr>
          <p:nvPr/>
        </p:nvPicPr>
        <p:blipFill rotWithShape="1">
          <a:blip r:embed="rId3">
            <a:extLst>
              <a:ext uri="{28A0092B-C50C-407E-A947-70E740481C1C}">
                <a14:useLocalDpi xmlns:a14="http://schemas.microsoft.com/office/drawing/2010/main" val="0"/>
              </a:ext>
            </a:extLst>
          </a:blip>
          <a:srcRect b="7087"/>
          <a:stretch/>
        </p:blipFill>
        <p:spPr>
          <a:xfrm>
            <a:off x="1274122" y="1203524"/>
            <a:ext cx="8822680" cy="5464906"/>
          </a:xfrm>
          <a:prstGeom prst="rect">
            <a:avLst/>
          </a:prstGeom>
        </p:spPr>
      </p:pic>
      <p:pic>
        <p:nvPicPr>
          <p:cNvPr id="6" name="Picture 5">
            <a:extLst>
              <a:ext uri="{FF2B5EF4-FFF2-40B4-BE49-F238E27FC236}">
                <a16:creationId xmlns:a16="http://schemas.microsoft.com/office/drawing/2014/main" id="{94446743-33AE-44D3-AD5A-780C0FA02BE9}"/>
              </a:ext>
            </a:extLst>
          </p:cNvPr>
          <p:cNvPicPr>
            <a:picLocks noChangeAspect="1"/>
          </p:cNvPicPr>
          <p:nvPr/>
        </p:nvPicPr>
        <p:blipFill rotWithShape="1">
          <a:blip r:embed="rId4">
            <a:extLst>
              <a:ext uri="{28A0092B-C50C-407E-A947-70E740481C1C}">
                <a14:useLocalDpi xmlns:a14="http://schemas.microsoft.com/office/drawing/2010/main" val="0"/>
              </a:ext>
            </a:extLst>
          </a:blip>
          <a:srcRect t="7087"/>
          <a:stretch/>
        </p:blipFill>
        <p:spPr>
          <a:xfrm>
            <a:off x="1274121" y="1203523"/>
            <a:ext cx="8822679" cy="5464907"/>
          </a:xfrm>
          <a:prstGeom prst="rect">
            <a:avLst/>
          </a:prstGeom>
        </p:spPr>
      </p:pic>
    </p:spTree>
    <p:extLst>
      <p:ext uri="{BB962C8B-B14F-4D97-AF65-F5344CB8AC3E}">
        <p14:creationId xmlns:p14="http://schemas.microsoft.com/office/powerpoint/2010/main" val="272143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B257C1-AD04-41F1-9BD8-C772579C9D3B}"/>
              </a:ext>
            </a:extLst>
          </p:cNvPr>
          <p:cNvSpPr txBox="1"/>
          <p:nvPr/>
        </p:nvSpPr>
        <p:spPr>
          <a:xfrm>
            <a:off x="3291271" y="283764"/>
            <a:ext cx="4960632" cy="707886"/>
          </a:xfrm>
          <a:prstGeom prst="rect">
            <a:avLst/>
          </a:prstGeom>
          <a:noFill/>
        </p:spPr>
        <p:txBody>
          <a:bodyPr wrap="square" rtlCol="0">
            <a:spAutoFit/>
          </a:bodyPr>
          <a:lstStyle/>
          <a:p>
            <a:r>
              <a:rPr lang="en-US" sz="4000" b="1" dirty="0">
                <a:solidFill>
                  <a:schemeClr val="bg1"/>
                </a:solidFill>
                <a:latin typeface="Ebrima" panose="02000000000000000000" pitchFamily="2" charset="0"/>
                <a:ea typeface="Ebrima" panose="02000000000000000000" pitchFamily="2" charset="0"/>
                <a:cs typeface="Ebrima" panose="02000000000000000000" pitchFamily="2" charset="0"/>
              </a:rPr>
              <a:t>Tagging waterfowl </a:t>
            </a:r>
          </a:p>
        </p:txBody>
      </p:sp>
      <p:pic>
        <p:nvPicPr>
          <p:cNvPr id="3" name="Picture 2">
            <a:extLst>
              <a:ext uri="{FF2B5EF4-FFF2-40B4-BE49-F238E27FC236}">
                <a16:creationId xmlns:a16="http://schemas.microsoft.com/office/drawing/2014/main" id="{CA95FC2E-9767-4876-B92A-CBFB6C9627AB}"/>
              </a:ext>
            </a:extLst>
          </p:cNvPr>
          <p:cNvPicPr>
            <a:picLocks noChangeAspect="1"/>
          </p:cNvPicPr>
          <p:nvPr/>
        </p:nvPicPr>
        <p:blipFill rotWithShape="1">
          <a:blip r:embed="rId3">
            <a:extLst>
              <a:ext uri="{28A0092B-C50C-407E-A947-70E740481C1C}">
                <a14:useLocalDpi xmlns:a14="http://schemas.microsoft.com/office/drawing/2010/main" val="0"/>
              </a:ext>
            </a:extLst>
          </a:blip>
          <a:srcRect l="23415" t="17392" b="19026"/>
          <a:stretch/>
        </p:blipFill>
        <p:spPr>
          <a:xfrm>
            <a:off x="187161" y="1367859"/>
            <a:ext cx="11817678" cy="5490141"/>
          </a:xfrm>
          <a:prstGeom prst="rect">
            <a:avLst/>
          </a:prstGeom>
        </p:spPr>
      </p:pic>
    </p:spTree>
    <p:extLst>
      <p:ext uri="{BB962C8B-B14F-4D97-AF65-F5344CB8AC3E}">
        <p14:creationId xmlns:p14="http://schemas.microsoft.com/office/powerpoint/2010/main" val="239680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78D5-437C-4275-B320-FE2E8D9D31D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5135C51-8D0D-4DB1-855D-AD1BE74A137A}"/>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9AD68FB6-301B-4158-8F78-FDDDB1BB49B1}"/>
              </a:ext>
            </a:extLst>
          </p:cNvPr>
          <p:cNvPicPr>
            <a:picLocks noChangeAspect="1"/>
          </p:cNvPicPr>
          <p:nvPr/>
        </p:nvPicPr>
        <p:blipFill rotWithShape="1">
          <a:blip r:embed="rId3">
            <a:extLst>
              <a:ext uri="{28A0092B-C50C-407E-A947-70E740481C1C}">
                <a14:useLocalDpi xmlns:a14="http://schemas.microsoft.com/office/drawing/2010/main" val="0"/>
              </a:ext>
            </a:extLst>
          </a:blip>
          <a:srcRect t="1049" b="11910"/>
          <a:stretch/>
        </p:blipFill>
        <p:spPr>
          <a:xfrm>
            <a:off x="1002261" y="-1"/>
            <a:ext cx="10497502" cy="68528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39485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7EF017-E2F0-4682-B0D2-9A85466C7DFC}"/>
              </a:ext>
            </a:extLst>
          </p:cNvPr>
          <p:cNvSpPr txBox="1"/>
          <p:nvPr/>
        </p:nvSpPr>
        <p:spPr>
          <a:xfrm>
            <a:off x="1150706" y="636998"/>
            <a:ext cx="10386298" cy="1569660"/>
          </a:xfrm>
          <a:prstGeom prst="rect">
            <a:avLst/>
          </a:prstGeom>
          <a:noFill/>
        </p:spPr>
        <p:txBody>
          <a:bodyPr wrap="square" rtlCol="0">
            <a:spAutoFit/>
          </a:bodyPr>
          <a:lstStyle/>
          <a:p>
            <a:r>
              <a:rPr lang="en-US" sz="3200" b="1" dirty="0">
                <a:solidFill>
                  <a:schemeClr val="bg1"/>
                </a:solidFill>
              </a:rPr>
              <a:t>Insert answers here</a:t>
            </a:r>
          </a:p>
          <a:p>
            <a:r>
              <a:rPr lang="en-US" sz="3200" b="1" dirty="0">
                <a:solidFill>
                  <a:schemeClr val="bg1"/>
                </a:solidFill>
              </a:rPr>
              <a:t>(You can use or delete this slide if using a (virtual) whiteboard)</a:t>
            </a:r>
          </a:p>
        </p:txBody>
      </p:sp>
    </p:spTree>
    <p:extLst>
      <p:ext uri="{BB962C8B-B14F-4D97-AF65-F5344CB8AC3E}">
        <p14:creationId xmlns:p14="http://schemas.microsoft.com/office/powerpoint/2010/main" val="3347844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5135C51-8D0D-4DB1-855D-AD1BE74A137A}"/>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3ADAB052-82F6-4B61-B9FE-4933913C8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34366" cy="3077747"/>
          </a:xfrm>
          <a:prstGeom prst="rect">
            <a:avLst/>
          </a:prstGeom>
        </p:spPr>
      </p:pic>
      <p:pic>
        <p:nvPicPr>
          <p:cNvPr id="10" name="Picture 9">
            <a:extLst>
              <a:ext uri="{FF2B5EF4-FFF2-40B4-BE49-F238E27FC236}">
                <a16:creationId xmlns:a16="http://schemas.microsoft.com/office/drawing/2014/main" id="{4609DB20-13C3-4487-B4BE-4962895F10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4366" y="0"/>
            <a:ext cx="4634366" cy="3089577"/>
          </a:xfrm>
          <a:prstGeom prst="rect">
            <a:avLst/>
          </a:prstGeom>
        </p:spPr>
      </p:pic>
      <p:pic>
        <p:nvPicPr>
          <p:cNvPr id="12" name="Picture 11">
            <a:extLst>
              <a:ext uri="{FF2B5EF4-FFF2-40B4-BE49-F238E27FC236}">
                <a16:creationId xmlns:a16="http://schemas.microsoft.com/office/drawing/2014/main" id="{B5D25707-2EE9-41BA-9C72-EC1FB06175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6476" y="3089577"/>
            <a:ext cx="4635524" cy="3089577"/>
          </a:xfrm>
          <a:prstGeom prst="rect">
            <a:avLst/>
          </a:prstGeom>
        </p:spPr>
      </p:pic>
      <p:pic>
        <p:nvPicPr>
          <p:cNvPr id="14" name="Picture 13">
            <a:extLst>
              <a:ext uri="{FF2B5EF4-FFF2-40B4-BE49-F238E27FC236}">
                <a16:creationId xmlns:a16="http://schemas.microsoft.com/office/drawing/2014/main" id="{38799FA0-F733-4501-9366-4916B5CBF5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3958" y="3076809"/>
            <a:ext cx="6202518" cy="3102345"/>
          </a:xfrm>
          <a:prstGeom prst="rect">
            <a:avLst/>
          </a:prstGeom>
        </p:spPr>
      </p:pic>
    </p:spTree>
    <p:extLst>
      <p:ext uri="{BB962C8B-B14F-4D97-AF65-F5344CB8AC3E}">
        <p14:creationId xmlns:p14="http://schemas.microsoft.com/office/powerpoint/2010/main" val="1464297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D19392-5F25-4EE5-A6C2-5CFDD67B2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980" y="87894"/>
            <a:ext cx="4064000" cy="3093720"/>
          </a:xfrm>
          <a:prstGeom prst="rect">
            <a:avLst/>
          </a:prstGeom>
        </p:spPr>
      </p:pic>
      <p:pic>
        <p:nvPicPr>
          <p:cNvPr id="6" name="Picture 5">
            <a:extLst>
              <a:ext uri="{FF2B5EF4-FFF2-40B4-BE49-F238E27FC236}">
                <a16:creationId xmlns:a16="http://schemas.microsoft.com/office/drawing/2014/main" id="{477229CA-038B-4F50-9595-D26B4274AB80}"/>
              </a:ext>
            </a:extLst>
          </p:cNvPr>
          <p:cNvPicPr>
            <a:picLocks noChangeAspect="1"/>
          </p:cNvPicPr>
          <p:nvPr/>
        </p:nvPicPr>
        <p:blipFill rotWithShape="1">
          <a:blip r:embed="rId4">
            <a:extLst>
              <a:ext uri="{28A0092B-C50C-407E-A947-70E740481C1C}">
                <a14:useLocalDpi xmlns:a14="http://schemas.microsoft.com/office/drawing/2010/main" val="0"/>
              </a:ext>
            </a:extLst>
          </a:blip>
          <a:srcRect t="15345"/>
          <a:stretch/>
        </p:blipFill>
        <p:spPr>
          <a:xfrm>
            <a:off x="5932981" y="0"/>
            <a:ext cx="6259018" cy="3971287"/>
          </a:xfrm>
          <a:prstGeom prst="rect">
            <a:avLst/>
          </a:prstGeom>
        </p:spPr>
      </p:pic>
      <p:pic>
        <p:nvPicPr>
          <p:cNvPr id="9" name="Picture 8">
            <a:extLst>
              <a:ext uri="{FF2B5EF4-FFF2-40B4-BE49-F238E27FC236}">
                <a16:creationId xmlns:a16="http://schemas.microsoft.com/office/drawing/2014/main" id="{822753DD-7A84-4403-9FF5-EF712FFC5F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107" y="3181614"/>
            <a:ext cx="5225143" cy="3482558"/>
          </a:xfrm>
          <a:prstGeom prst="rect">
            <a:avLst/>
          </a:prstGeom>
        </p:spPr>
      </p:pic>
      <p:pic>
        <p:nvPicPr>
          <p:cNvPr id="13" name="Picture 12">
            <a:extLst>
              <a:ext uri="{FF2B5EF4-FFF2-40B4-BE49-F238E27FC236}">
                <a16:creationId xmlns:a16="http://schemas.microsoft.com/office/drawing/2014/main" id="{6FDE5144-4FB6-4814-B651-75E5FA613F76}"/>
              </a:ext>
            </a:extLst>
          </p:cNvPr>
          <p:cNvPicPr>
            <a:picLocks noChangeAspect="1"/>
          </p:cNvPicPr>
          <p:nvPr/>
        </p:nvPicPr>
        <p:blipFill rotWithShape="1">
          <a:blip r:embed="rId6">
            <a:extLst>
              <a:ext uri="{28A0092B-C50C-407E-A947-70E740481C1C}">
                <a14:useLocalDpi xmlns:a14="http://schemas.microsoft.com/office/drawing/2010/main" val="0"/>
              </a:ext>
            </a:extLst>
          </a:blip>
          <a:srcRect t="31596"/>
          <a:stretch/>
        </p:blipFill>
        <p:spPr>
          <a:xfrm>
            <a:off x="4975821" y="3570452"/>
            <a:ext cx="7216179" cy="3287548"/>
          </a:xfrm>
          <a:prstGeom prst="rect">
            <a:avLst/>
          </a:prstGeom>
        </p:spPr>
      </p:pic>
      <p:pic>
        <p:nvPicPr>
          <p:cNvPr id="18" name="Picture 17">
            <a:extLst>
              <a:ext uri="{FF2B5EF4-FFF2-40B4-BE49-F238E27FC236}">
                <a16:creationId xmlns:a16="http://schemas.microsoft.com/office/drawing/2014/main" id="{437ECAE0-6965-407D-BB97-2CBCD0675B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7981" y="194497"/>
            <a:ext cx="6350000" cy="6350000"/>
          </a:xfrm>
          <a:prstGeom prst="rect">
            <a:avLst/>
          </a:prstGeom>
        </p:spPr>
      </p:pic>
    </p:spTree>
    <p:extLst>
      <p:ext uri="{BB962C8B-B14F-4D97-AF65-F5344CB8AC3E}">
        <p14:creationId xmlns:p14="http://schemas.microsoft.com/office/powerpoint/2010/main" val="368018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0DF769-1F6B-4140-9FFB-52989112F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1152"/>
            <a:ext cx="12192000" cy="5695696"/>
          </a:xfrm>
          <a:prstGeom prst="rect">
            <a:avLst/>
          </a:prstGeom>
        </p:spPr>
      </p:pic>
      <p:sp>
        <p:nvSpPr>
          <p:cNvPr id="2" name="Title 1">
            <a:extLst>
              <a:ext uri="{FF2B5EF4-FFF2-40B4-BE49-F238E27FC236}">
                <a16:creationId xmlns:a16="http://schemas.microsoft.com/office/drawing/2014/main" id="{D39AFE9D-3F65-4374-AF15-735BD8EF4787}"/>
              </a:ext>
            </a:extLst>
          </p:cNvPr>
          <p:cNvSpPr>
            <a:spLocks noGrp="1"/>
          </p:cNvSpPr>
          <p:nvPr>
            <p:ph type="title"/>
          </p:nvPr>
        </p:nvSpPr>
        <p:spPr>
          <a:xfrm>
            <a:off x="6096000" y="442946"/>
            <a:ext cx="10515600" cy="1325563"/>
          </a:xfrm>
        </p:spPr>
        <p:txBody>
          <a:bodyPr/>
          <a:lstStyle/>
          <a:p>
            <a:r>
              <a:rPr lang="en-US" b="1" dirty="0">
                <a:solidFill>
                  <a:schemeClr val="bg1"/>
                </a:solidFill>
                <a:latin typeface="Ebrima" panose="02000000000000000000" pitchFamily="2" charset="0"/>
                <a:ea typeface="Ebrima" panose="02000000000000000000" pitchFamily="2" charset="0"/>
                <a:cs typeface="Ebrima" panose="02000000000000000000" pitchFamily="2" charset="0"/>
              </a:rPr>
              <a:t>Why migrate?</a:t>
            </a:r>
          </a:p>
        </p:txBody>
      </p:sp>
      <p:sp>
        <p:nvSpPr>
          <p:cNvPr id="6" name="Title 1">
            <a:extLst>
              <a:ext uri="{FF2B5EF4-FFF2-40B4-BE49-F238E27FC236}">
                <a16:creationId xmlns:a16="http://schemas.microsoft.com/office/drawing/2014/main" id="{46F322C0-141D-4466-A720-F9E40B5B3307}"/>
              </a:ext>
            </a:extLst>
          </p:cNvPr>
          <p:cNvSpPr txBox="1">
            <a:spLocks/>
          </p:cNvSpPr>
          <p:nvPr/>
        </p:nvSpPr>
        <p:spPr>
          <a:xfrm>
            <a:off x="5990492" y="4951285"/>
            <a:ext cx="78544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bg1"/>
                </a:solidFill>
                <a:latin typeface="Ebrima" panose="02000000000000000000" pitchFamily="2" charset="0"/>
                <a:ea typeface="Ebrima" panose="02000000000000000000" pitchFamily="2" charset="0"/>
                <a:cs typeface="Ebrima" panose="02000000000000000000" pitchFamily="2" charset="0"/>
                <a:hlinkClick r:id="rId4">
                  <a:extLst>
                    <a:ext uri="{A12FA001-AC4F-418D-AE19-62706E023703}">
                      <ahyp:hlinkClr xmlns:ahyp="http://schemas.microsoft.com/office/drawing/2018/hyperlinkcolor" val="tx"/>
                    </a:ext>
                  </a:extLst>
                </a:hlinkClick>
              </a:rPr>
              <a:t>Let’s see some migration patterns</a:t>
            </a:r>
            <a:endParaRPr lang="en-US" sz="30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61243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C2E929-A6BA-4218-944A-17CB4D8E0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4" y="0"/>
            <a:ext cx="5715000" cy="3962400"/>
          </a:xfrm>
          <a:prstGeom prst="rect">
            <a:avLst/>
          </a:prstGeom>
        </p:spPr>
      </p:pic>
      <p:pic>
        <p:nvPicPr>
          <p:cNvPr id="7" name="Picture 6">
            <a:extLst>
              <a:ext uri="{FF2B5EF4-FFF2-40B4-BE49-F238E27FC236}">
                <a16:creationId xmlns:a16="http://schemas.microsoft.com/office/drawing/2014/main" id="{3EC2C522-E737-41EC-BD3D-694B2018E477}"/>
              </a:ext>
            </a:extLst>
          </p:cNvPr>
          <p:cNvPicPr>
            <a:picLocks noChangeAspect="1"/>
          </p:cNvPicPr>
          <p:nvPr/>
        </p:nvPicPr>
        <p:blipFill rotWithShape="1">
          <a:blip r:embed="rId4">
            <a:extLst>
              <a:ext uri="{28A0092B-C50C-407E-A947-70E740481C1C}">
                <a14:useLocalDpi xmlns:a14="http://schemas.microsoft.com/office/drawing/2010/main" val="0"/>
              </a:ext>
            </a:extLst>
          </a:blip>
          <a:srcRect l="31489" t="23386" r="23829" b="20035"/>
          <a:stretch/>
        </p:blipFill>
        <p:spPr>
          <a:xfrm>
            <a:off x="5626640" y="0"/>
            <a:ext cx="4431760" cy="3720723"/>
          </a:xfrm>
          <a:prstGeom prst="rect">
            <a:avLst/>
          </a:prstGeom>
        </p:spPr>
      </p:pic>
      <p:pic>
        <p:nvPicPr>
          <p:cNvPr id="9" name="Picture 8">
            <a:extLst>
              <a:ext uri="{FF2B5EF4-FFF2-40B4-BE49-F238E27FC236}">
                <a16:creationId xmlns:a16="http://schemas.microsoft.com/office/drawing/2014/main" id="{BD7DC46B-8E2A-4CFE-84AD-E8FDC11E18AF}"/>
              </a:ext>
            </a:extLst>
          </p:cNvPr>
          <p:cNvPicPr>
            <a:picLocks noChangeAspect="1"/>
          </p:cNvPicPr>
          <p:nvPr/>
        </p:nvPicPr>
        <p:blipFill rotWithShape="1">
          <a:blip r:embed="rId5">
            <a:extLst>
              <a:ext uri="{28A0092B-C50C-407E-A947-70E740481C1C}">
                <a14:useLocalDpi xmlns:a14="http://schemas.microsoft.com/office/drawing/2010/main" val="0"/>
              </a:ext>
            </a:extLst>
          </a:blip>
          <a:srcRect t="9917" b="16987"/>
          <a:stretch/>
        </p:blipFill>
        <p:spPr>
          <a:xfrm>
            <a:off x="1180899" y="3262641"/>
            <a:ext cx="5597588" cy="3608961"/>
          </a:xfrm>
          <a:prstGeom prst="rect">
            <a:avLst/>
          </a:prstGeom>
        </p:spPr>
      </p:pic>
      <p:pic>
        <p:nvPicPr>
          <p:cNvPr id="11" name="Picture 10">
            <a:extLst>
              <a:ext uri="{FF2B5EF4-FFF2-40B4-BE49-F238E27FC236}">
                <a16:creationId xmlns:a16="http://schemas.microsoft.com/office/drawing/2014/main" id="{FC1CCCCD-A196-46D6-BB49-1CF0200283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8487" y="3262641"/>
            <a:ext cx="5413513" cy="3595359"/>
          </a:xfrm>
          <a:prstGeom prst="rect">
            <a:avLst/>
          </a:prstGeom>
        </p:spPr>
      </p:pic>
      <p:sp>
        <p:nvSpPr>
          <p:cNvPr id="12" name="Title 1">
            <a:extLst>
              <a:ext uri="{FF2B5EF4-FFF2-40B4-BE49-F238E27FC236}">
                <a16:creationId xmlns:a16="http://schemas.microsoft.com/office/drawing/2014/main" id="{18AA7185-1545-4C34-94A1-9C23311BD4CA}"/>
              </a:ext>
            </a:extLst>
          </p:cNvPr>
          <p:cNvSpPr>
            <a:spLocks noGrp="1"/>
          </p:cNvSpPr>
          <p:nvPr>
            <p:ph type="title"/>
          </p:nvPr>
        </p:nvSpPr>
        <p:spPr>
          <a:xfrm>
            <a:off x="1143565" y="-281556"/>
            <a:ext cx="10515600" cy="1325563"/>
          </a:xfrm>
        </p:spPr>
        <p:txBody>
          <a:bodyPr/>
          <a:lstStyle/>
          <a:p>
            <a:r>
              <a:rPr lang="en-US" b="1" dirty="0">
                <a:solidFill>
                  <a:schemeClr val="bg1"/>
                </a:solidFill>
                <a:latin typeface="Ebrima" panose="02000000000000000000" pitchFamily="2" charset="0"/>
                <a:ea typeface="Ebrima" panose="02000000000000000000" pitchFamily="2" charset="0"/>
                <a:cs typeface="Ebrima" panose="02000000000000000000" pitchFamily="2" charset="0"/>
              </a:rPr>
              <a:t>Migratory Waterfowl</a:t>
            </a:r>
          </a:p>
        </p:txBody>
      </p:sp>
    </p:spTree>
    <p:extLst>
      <p:ext uri="{BB962C8B-B14F-4D97-AF65-F5344CB8AC3E}">
        <p14:creationId xmlns:p14="http://schemas.microsoft.com/office/powerpoint/2010/main" val="982668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78D5-437C-4275-B320-FE2E8D9D31D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5135C51-8D0D-4DB1-855D-AD1BE74A137A}"/>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B23331BF-CCF3-47DC-95C7-4C73B9D57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256" y="1575"/>
            <a:ext cx="11126044" cy="6856425"/>
          </a:xfrm>
          <a:prstGeom prst="rect">
            <a:avLst/>
          </a:prstGeom>
        </p:spPr>
      </p:pic>
    </p:spTree>
    <p:extLst>
      <p:ext uri="{BB962C8B-B14F-4D97-AF65-F5344CB8AC3E}">
        <p14:creationId xmlns:p14="http://schemas.microsoft.com/office/powerpoint/2010/main" val="2709843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1421</TotalTime>
  <Words>975</Words>
  <Application>Microsoft Office PowerPoint</Application>
  <PresentationFormat>Widescreen</PresentationFormat>
  <Paragraphs>103</Paragraphs>
  <Slides>22</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Ebrima</vt:lpstr>
      <vt:lpstr>Office Theme</vt:lpstr>
      <vt:lpstr>PowerPoint Presentation</vt:lpstr>
      <vt:lpstr>PowerPoint Presentation</vt:lpstr>
      <vt:lpstr>PowerPoint Presentation</vt:lpstr>
      <vt:lpstr>PowerPoint Presentation</vt:lpstr>
      <vt:lpstr>PowerPoint Presentation</vt:lpstr>
      <vt:lpstr>PowerPoint Presentation</vt:lpstr>
      <vt:lpstr>Why migrate?</vt:lpstr>
      <vt:lpstr>Migratory Waterfowl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Althauser, Leia J (DFW)</dc:creator>
  <cp:lastModifiedBy>Althauser, Leia J (DFW)</cp:lastModifiedBy>
  <cp:revision>23</cp:revision>
  <dcterms:created xsi:type="dcterms:W3CDTF">2021-02-18T17:10:10Z</dcterms:created>
  <dcterms:modified xsi:type="dcterms:W3CDTF">2021-02-26T14:54:03Z</dcterms:modified>
</cp:coreProperties>
</file>