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96" r:id="rId5"/>
    <p:sldId id="292" r:id="rId6"/>
    <p:sldId id="361" r:id="rId7"/>
    <p:sldId id="365" r:id="rId8"/>
    <p:sldId id="367" r:id="rId9"/>
    <p:sldId id="293" r:id="rId10"/>
    <p:sldId id="366" r:id="rId11"/>
    <p:sldId id="354" r:id="rId12"/>
    <p:sldId id="355" r:id="rId13"/>
    <p:sldId id="352" r:id="rId14"/>
    <p:sldId id="362" r:id="rId15"/>
    <p:sldId id="347" r:id="rId16"/>
    <p:sldId id="351" r:id="rId17"/>
    <p:sldId id="348" r:id="rId18"/>
    <p:sldId id="349" r:id="rId19"/>
    <p:sldId id="364" r:id="rId20"/>
    <p:sldId id="358" r:id="rId21"/>
    <p:sldId id="368" r:id="rId22"/>
    <p:sldId id="369"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thauser, Leia J (DFW)" initials="ALJ(" lastIdx="2" clrIdx="0">
    <p:extLst>
      <p:ext uri="{19B8F6BF-5375-455C-9EA6-DF929625EA0E}">
        <p15:presenceInfo xmlns:p15="http://schemas.microsoft.com/office/powerpoint/2012/main" userId="S::Leia.Althauser@dfw.wa.gov::2503323c-6ace-4802-b9cc-5c9d65b327be" providerId="AD"/>
      </p:ext>
    </p:extLst>
  </p:cmAuthor>
  <p:cmAuthor id="2" name="Stocking, Jessica (DFW)" initials="SJ(" lastIdx="5" clrIdx="1">
    <p:extLst>
      <p:ext uri="{19B8F6BF-5375-455C-9EA6-DF929625EA0E}">
        <p15:presenceInfo xmlns:p15="http://schemas.microsoft.com/office/powerpoint/2012/main" userId="S::Jessica.Stocking@dfw.wa.gov::343a840a-7ad7-46a5-b96a-24f278317a14" providerId="AD"/>
      </p:ext>
    </p:extLst>
  </p:cmAuthor>
  <p:cmAuthor id="3" name="Blomker, Rachel A (DFW)" initials="B(" lastIdx="1" clrIdx="2">
    <p:extLst>
      <p:ext uri="{19B8F6BF-5375-455C-9EA6-DF929625EA0E}">
        <p15:presenceInfo xmlns:p15="http://schemas.microsoft.com/office/powerpoint/2012/main" userId="S::rachel.blomker@dfw.wa.gov::817ef989-4f04-4ea5-8348-0b4562561095" providerId="AD"/>
      </p:ext>
    </p:extLst>
  </p:cmAuthor>
  <p:cmAuthor id="4" name="Kuhns, Stephanie L (DFW)" initials="K(" lastIdx="3" clrIdx="3">
    <p:extLst>
      <p:ext uri="{19B8F6BF-5375-455C-9EA6-DF929625EA0E}">
        <p15:presenceInfo xmlns:p15="http://schemas.microsoft.com/office/powerpoint/2012/main" userId="S::stephanie.kuhns@dfw.wa.gov::0f26bb8f-e07a-4e7f-b90f-dc7cacb962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B54A"/>
    <a:srgbClr val="2FC1DA"/>
    <a:srgbClr val="0F7BAA"/>
    <a:srgbClr val="FFD046"/>
    <a:srgbClr val="169B7E"/>
    <a:srgbClr val="067B54"/>
    <a:srgbClr val="4FBEB7"/>
    <a:srgbClr val="579FD1"/>
    <a:srgbClr val="FFFFFF"/>
    <a:srgbClr val="B8C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94860-0344-4D77-A888-C1A388D99E1B}" v="21" dt="2021-03-04T20:41:25.268"/>
    <p1510:client id="{ED0B4E1A-DE1A-46D2-B4BF-EB6553C52A91}" v="1" dt="2021-03-04T18:43:15.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3" autoAdjust="0"/>
    <p:restoredTop sz="86761" autoAdjust="0"/>
  </p:normalViewPr>
  <p:slideViewPr>
    <p:cSldViewPr>
      <p:cViewPr varScale="1">
        <p:scale>
          <a:sx n="91" d="100"/>
          <a:sy n="91" d="100"/>
        </p:scale>
        <p:origin x="232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thauser, Leia J (DFW)" userId="S::leia.althauser@dfw.wa.gov::2503323c-6ace-4802-b9cc-5c9d65b327be" providerId="AD" clId="Web-{FE08B81A-6DEC-4106-B1D4-BD408007FF8C}"/>
    <pc:docChg chg="modSld">
      <pc:chgData name="Althauser, Leia J (DFW)" userId="S::leia.althauser@dfw.wa.gov::2503323c-6ace-4802-b9cc-5c9d65b327be" providerId="AD" clId="Web-{FE08B81A-6DEC-4106-B1D4-BD408007FF8C}" dt="2021-03-01T16:02:03.767" v="5"/>
      <pc:docMkLst>
        <pc:docMk/>
      </pc:docMkLst>
      <pc:sldChg chg="addSp delSp modSp">
        <pc:chgData name="Althauser, Leia J (DFW)" userId="S::leia.althauser@dfw.wa.gov::2503323c-6ace-4802-b9cc-5c9d65b327be" providerId="AD" clId="Web-{FE08B81A-6DEC-4106-B1D4-BD408007FF8C}" dt="2021-03-01T16:02:03.767" v="5"/>
        <pc:sldMkLst>
          <pc:docMk/>
          <pc:sldMk cId="550539695" sldId="347"/>
        </pc:sldMkLst>
        <pc:picChg chg="add del mod modCrop">
          <ac:chgData name="Althauser, Leia J (DFW)" userId="S::leia.althauser@dfw.wa.gov::2503323c-6ace-4802-b9cc-5c9d65b327be" providerId="AD" clId="Web-{FE08B81A-6DEC-4106-B1D4-BD408007FF8C}" dt="2021-03-01T16:02:03.767" v="5"/>
          <ac:picMkLst>
            <pc:docMk/>
            <pc:sldMk cId="550539695" sldId="347"/>
            <ac:picMk id="2" creationId="{21548DC2-5450-4F26-BDDF-F1294E1A6CB3}"/>
          </ac:picMkLst>
        </pc:picChg>
      </pc:sldChg>
    </pc:docChg>
  </pc:docChgLst>
  <pc:docChgLst>
    <pc:chgData name="Kuhns, Stephanie L (DFW)" userId="S::stephanie.kuhns@dfw.wa.gov::0f26bb8f-e07a-4e7f-b90f-dc7cacb9626b" providerId="AD" clId="Web-{9EBD4A4A-3A60-4B93-9C9F-B39E432FB707}"/>
    <pc:docChg chg="modSld">
      <pc:chgData name="Kuhns, Stephanie L (DFW)" userId="S::stephanie.kuhns@dfw.wa.gov::0f26bb8f-e07a-4e7f-b90f-dc7cacb9626b" providerId="AD" clId="Web-{9EBD4A4A-3A60-4B93-9C9F-B39E432FB707}" dt="2021-03-02T16:30:11.090" v="3"/>
      <pc:docMkLst>
        <pc:docMk/>
      </pc:docMkLst>
      <pc:sldChg chg="addCm">
        <pc:chgData name="Kuhns, Stephanie L (DFW)" userId="S::stephanie.kuhns@dfw.wa.gov::0f26bb8f-e07a-4e7f-b90f-dc7cacb9626b" providerId="AD" clId="Web-{9EBD4A4A-3A60-4B93-9C9F-B39E432FB707}" dt="2021-03-02T16:27:00.514" v="1"/>
        <pc:sldMkLst>
          <pc:docMk/>
          <pc:sldMk cId="0" sldId="293"/>
        </pc:sldMkLst>
      </pc:sldChg>
      <pc:sldChg chg="addCm">
        <pc:chgData name="Kuhns, Stephanie L (DFW)" userId="S::stephanie.kuhns@dfw.wa.gov::0f26bb8f-e07a-4e7f-b90f-dc7cacb9626b" providerId="AD" clId="Web-{9EBD4A4A-3A60-4B93-9C9F-B39E432FB707}" dt="2021-03-02T16:30:11.090" v="3"/>
        <pc:sldMkLst>
          <pc:docMk/>
          <pc:sldMk cId="790361541" sldId="349"/>
        </pc:sldMkLst>
      </pc:sldChg>
      <pc:sldChg chg="addCm">
        <pc:chgData name="Kuhns, Stephanie L (DFW)" userId="S::stephanie.kuhns@dfw.wa.gov::0f26bb8f-e07a-4e7f-b90f-dc7cacb9626b" providerId="AD" clId="Web-{9EBD4A4A-3A60-4B93-9C9F-B39E432FB707}" dt="2021-03-02T16:27:51.252" v="2"/>
        <pc:sldMkLst>
          <pc:docMk/>
          <pc:sldMk cId="2328096826" sldId="354"/>
        </pc:sldMkLst>
      </pc:sldChg>
      <pc:sldChg chg="modSp">
        <pc:chgData name="Kuhns, Stephanie L (DFW)" userId="S::stephanie.kuhns@dfw.wa.gov::0f26bb8f-e07a-4e7f-b90f-dc7cacb9626b" providerId="AD" clId="Web-{9EBD4A4A-3A60-4B93-9C9F-B39E432FB707}" dt="2021-03-02T16:25:00.678" v="0" actId="20577"/>
        <pc:sldMkLst>
          <pc:docMk/>
          <pc:sldMk cId="395637461" sldId="365"/>
        </pc:sldMkLst>
        <pc:spChg chg="mod">
          <ac:chgData name="Kuhns, Stephanie L (DFW)" userId="S::stephanie.kuhns@dfw.wa.gov::0f26bb8f-e07a-4e7f-b90f-dc7cacb9626b" providerId="AD" clId="Web-{9EBD4A4A-3A60-4B93-9C9F-B39E432FB707}" dt="2021-03-02T16:25:00.678" v="0" actId="20577"/>
          <ac:spMkLst>
            <pc:docMk/>
            <pc:sldMk cId="395637461" sldId="365"/>
            <ac:spMk id="5" creationId="{216729E5-621D-1D4C-8A29-78927ED9D386}"/>
          </ac:spMkLst>
        </pc:spChg>
      </pc:sldChg>
    </pc:docChg>
  </pc:docChgLst>
  <pc:docChgLst>
    <pc:chgData name="Althauser, Leia J (DFW)" userId="S::leia.althauser@dfw.wa.gov::2503323c-6ace-4802-b9cc-5c9d65b327be" providerId="AD" clId="Web-{4B346924-2261-4504-BF29-38FDDB70454C}"/>
    <pc:docChg chg="modSld">
      <pc:chgData name="Althauser, Leia J (DFW)" userId="S::leia.althauser@dfw.wa.gov::2503323c-6ace-4802-b9cc-5c9d65b327be" providerId="AD" clId="Web-{4B346924-2261-4504-BF29-38FDDB70454C}" dt="2021-03-01T15:55:21.741" v="6" actId="1076"/>
      <pc:docMkLst>
        <pc:docMk/>
      </pc:docMkLst>
      <pc:sldChg chg="addSp delSp modSp">
        <pc:chgData name="Althauser, Leia J (DFW)" userId="S::leia.althauser@dfw.wa.gov::2503323c-6ace-4802-b9cc-5c9d65b327be" providerId="AD" clId="Web-{4B346924-2261-4504-BF29-38FDDB70454C}" dt="2021-03-01T15:55:21.741" v="6" actId="1076"/>
        <pc:sldMkLst>
          <pc:docMk/>
          <pc:sldMk cId="2063123949" sldId="366"/>
        </pc:sldMkLst>
        <pc:spChg chg="del mod">
          <ac:chgData name="Althauser, Leia J (DFW)" userId="S::leia.althauser@dfw.wa.gov::2503323c-6ace-4802-b9cc-5c9d65b327be" providerId="AD" clId="Web-{4B346924-2261-4504-BF29-38FDDB70454C}" dt="2021-03-01T15:54:56.817" v="2"/>
          <ac:spMkLst>
            <pc:docMk/>
            <pc:sldMk cId="2063123949" sldId="366"/>
            <ac:spMk id="3" creationId="{E2C10760-8898-FF4B-9DB8-7E9C6F2A4107}"/>
          </ac:spMkLst>
        </pc:spChg>
        <pc:spChg chg="mod">
          <ac:chgData name="Althauser, Leia J (DFW)" userId="S::leia.althauser@dfw.wa.gov::2503323c-6ace-4802-b9cc-5c9d65b327be" providerId="AD" clId="Web-{4B346924-2261-4504-BF29-38FDDB70454C}" dt="2021-03-01T15:55:16.803" v="4" actId="20577"/>
          <ac:spMkLst>
            <pc:docMk/>
            <pc:sldMk cId="2063123949" sldId="366"/>
            <ac:spMk id="19" creationId="{A7FF4368-01EC-D149-9638-32A37E929C56}"/>
          </ac:spMkLst>
        </pc:spChg>
        <pc:picChg chg="add mod">
          <ac:chgData name="Althauser, Leia J (DFW)" userId="S::leia.althauser@dfw.wa.gov::2503323c-6ace-4802-b9cc-5c9d65b327be" providerId="AD" clId="Web-{4B346924-2261-4504-BF29-38FDDB70454C}" dt="2021-03-01T15:55:21.741" v="6" actId="1076"/>
          <ac:picMkLst>
            <pc:docMk/>
            <pc:sldMk cId="2063123949" sldId="366"/>
            <ac:picMk id="2" creationId="{3D140AC3-DBD1-4ABC-929F-14593690952E}"/>
          </ac:picMkLst>
        </pc:picChg>
        <pc:picChg chg="del">
          <ac:chgData name="Althauser, Leia J (DFW)" userId="S::leia.althauser@dfw.wa.gov::2503323c-6ace-4802-b9cc-5c9d65b327be" providerId="AD" clId="Web-{4B346924-2261-4504-BF29-38FDDB70454C}" dt="2021-03-01T15:54:50.551" v="0"/>
          <ac:picMkLst>
            <pc:docMk/>
            <pc:sldMk cId="2063123949" sldId="366"/>
            <ac:picMk id="16" creationId="{CFDE6B6D-3232-584B-BD8E-998475972800}"/>
          </ac:picMkLst>
        </pc:picChg>
      </pc:sldChg>
    </pc:docChg>
  </pc:docChgLst>
  <pc:docChgLst>
    <pc:chgData name="Althauser, Leia J (DFW)" userId="S::leia.althauser@dfw.wa.gov::2503323c-6ace-4802-b9cc-5c9d65b327be" providerId="AD" clId="Web-{0CAD2CC6-358E-4A5A-B839-0CF053AD1C51}"/>
    <pc:docChg chg="modSld">
      <pc:chgData name="Althauser, Leia J (DFW)" userId="S::leia.althauser@dfw.wa.gov::2503323c-6ace-4802-b9cc-5c9d65b327be" providerId="AD" clId="Web-{0CAD2CC6-358E-4A5A-B839-0CF053AD1C51}" dt="2021-03-01T15:50:56.740" v="0"/>
      <pc:docMkLst>
        <pc:docMk/>
      </pc:docMkLst>
      <pc:sldChg chg="delSp">
        <pc:chgData name="Althauser, Leia J (DFW)" userId="S::leia.althauser@dfw.wa.gov::2503323c-6ace-4802-b9cc-5c9d65b327be" providerId="AD" clId="Web-{0CAD2CC6-358E-4A5A-B839-0CF053AD1C51}" dt="2021-03-01T15:50:56.740" v="0"/>
        <pc:sldMkLst>
          <pc:docMk/>
          <pc:sldMk cId="550539695" sldId="347"/>
        </pc:sldMkLst>
        <pc:picChg chg="del">
          <ac:chgData name="Althauser, Leia J (DFW)" userId="S::leia.althauser@dfw.wa.gov::2503323c-6ace-4802-b9cc-5c9d65b327be" providerId="AD" clId="Web-{0CAD2CC6-358E-4A5A-B839-0CF053AD1C51}" dt="2021-03-01T15:50:56.740" v="0"/>
          <ac:picMkLst>
            <pc:docMk/>
            <pc:sldMk cId="550539695" sldId="347"/>
            <ac:picMk id="5" creationId="{49338F57-EB25-9349-857B-F6530CC55768}"/>
          </ac:picMkLst>
        </pc:picChg>
      </pc:sldChg>
    </pc:docChg>
  </pc:docChgLst>
  <pc:docChgLst>
    <pc:chgData name="Kuhns, Stephanie L (DFW)" userId="S::stephanie.kuhns@dfw.wa.gov::0f26bb8f-e07a-4e7f-b90f-dc7cacb9626b" providerId="AD" clId="Web-{20229B13-56A8-43DC-8401-F61797E6F25A}"/>
    <pc:docChg chg="modSld">
      <pc:chgData name="Kuhns, Stephanie L (DFW)" userId="S::stephanie.kuhns@dfw.wa.gov::0f26bb8f-e07a-4e7f-b90f-dc7cacb9626b" providerId="AD" clId="Web-{20229B13-56A8-43DC-8401-F61797E6F25A}" dt="2021-03-02T16:23:39.727" v="8" actId="20577"/>
      <pc:docMkLst>
        <pc:docMk/>
      </pc:docMkLst>
      <pc:sldChg chg="modSp">
        <pc:chgData name="Kuhns, Stephanie L (DFW)" userId="S::stephanie.kuhns@dfw.wa.gov::0f26bb8f-e07a-4e7f-b90f-dc7cacb9626b" providerId="AD" clId="Web-{20229B13-56A8-43DC-8401-F61797E6F25A}" dt="2021-03-02T16:23:39.727" v="8" actId="20577"/>
        <pc:sldMkLst>
          <pc:docMk/>
          <pc:sldMk cId="395637461" sldId="365"/>
        </pc:sldMkLst>
        <pc:spChg chg="mod">
          <ac:chgData name="Kuhns, Stephanie L (DFW)" userId="S::stephanie.kuhns@dfw.wa.gov::0f26bb8f-e07a-4e7f-b90f-dc7cacb9626b" providerId="AD" clId="Web-{20229B13-56A8-43DC-8401-F61797E6F25A}" dt="2021-03-02T16:23:39.727" v="8" actId="20577"/>
          <ac:spMkLst>
            <pc:docMk/>
            <pc:sldMk cId="395637461" sldId="365"/>
            <ac:spMk id="5" creationId="{216729E5-621D-1D4C-8A29-78927ED9D386}"/>
          </ac:spMkLst>
        </pc:spChg>
      </pc:sldChg>
    </pc:docChg>
  </pc:docChgLst>
  <pc:docChgLst>
    <pc:chgData name="Althauser, Leia J (DFW)" userId="S::leia.althauser@dfw.wa.gov::2503323c-6ace-4802-b9cc-5c9d65b327be" providerId="AD" clId="Web-{14B94860-0344-4D77-A888-C1A388D99E1B}"/>
    <pc:docChg chg="modSld sldOrd">
      <pc:chgData name="Althauser, Leia J (DFW)" userId="S::leia.althauser@dfw.wa.gov::2503323c-6ace-4802-b9cc-5c9d65b327be" providerId="AD" clId="Web-{14B94860-0344-4D77-A888-C1A388D99E1B}" dt="2021-03-04T20:41:25.268" v="10"/>
      <pc:docMkLst>
        <pc:docMk/>
      </pc:docMkLst>
      <pc:sldChg chg="ord delCm">
        <pc:chgData name="Althauser, Leia J (DFW)" userId="S::leia.althauser@dfw.wa.gov::2503323c-6ace-4802-b9cc-5c9d65b327be" providerId="AD" clId="Web-{14B94860-0344-4D77-A888-C1A388D99E1B}" dt="2021-03-04T20:39:48.845" v="8"/>
        <pc:sldMkLst>
          <pc:docMk/>
          <pc:sldMk cId="0" sldId="293"/>
        </pc:sldMkLst>
      </pc:sldChg>
      <pc:sldChg chg="delCm">
        <pc:chgData name="Althauser, Leia J (DFW)" userId="S::leia.althauser@dfw.wa.gov::2503323c-6ace-4802-b9cc-5c9d65b327be" providerId="AD" clId="Web-{14B94860-0344-4D77-A888-C1A388D99E1B}" dt="2021-03-04T20:41:25.268" v="10"/>
        <pc:sldMkLst>
          <pc:docMk/>
          <pc:sldMk cId="790361541" sldId="349"/>
        </pc:sldMkLst>
      </pc:sldChg>
      <pc:sldChg chg="modSp delCm">
        <pc:chgData name="Althauser, Leia J (DFW)" userId="S::leia.althauser@dfw.wa.gov::2503323c-6ace-4802-b9cc-5c9d65b327be" providerId="AD" clId="Web-{14B94860-0344-4D77-A888-C1A388D99E1B}" dt="2021-03-04T20:39:43.360" v="7"/>
        <pc:sldMkLst>
          <pc:docMk/>
          <pc:sldMk cId="2328096826" sldId="354"/>
        </pc:sldMkLst>
        <pc:spChg chg="mod">
          <ac:chgData name="Althauser, Leia J (DFW)" userId="S::leia.althauser@dfw.wa.gov::2503323c-6ace-4802-b9cc-5c9d65b327be" providerId="AD" clId="Web-{14B94860-0344-4D77-A888-C1A388D99E1B}" dt="2021-03-04T20:39:37.751" v="6" actId="20577"/>
          <ac:spMkLst>
            <pc:docMk/>
            <pc:sldMk cId="2328096826" sldId="354"/>
            <ac:spMk id="8" creationId="{A968C623-BFC3-4873-877B-7D2F5C48DF07}"/>
          </ac:spMkLst>
        </pc:spChg>
      </pc:sldChg>
      <pc:sldChg chg="delCm">
        <pc:chgData name="Althauser, Leia J (DFW)" userId="S::leia.althauser@dfw.wa.gov::2503323c-6ace-4802-b9cc-5c9d65b327be" providerId="AD" clId="Web-{14B94860-0344-4D77-A888-C1A388D99E1B}" dt="2021-03-04T20:40:07.658" v="9"/>
        <pc:sldMkLst>
          <pc:docMk/>
          <pc:sldMk cId="3791552130" sldId="355"/>
        </pc:sldMkLst>
      </pc:sldChg>
      <pc:sldChg chg="modSp">
        <pc:chgData name="Althauser, Leia J (DFW)" userId="S::leia.althauser@dfw.wa.gov::2503323c-6ace-4802-b9cc-5c9d65b327be" providerId="AD" clId="Web-{14B94860-0344-4D77-A888-C1A388D99E1B}" dt="2021-03-04T20:37:32.045" v="1" actId="20577"/>
        <pc:sldMkLst>
          <pc:docMk/>
          <pc:sldMk cId="2063123949" sldId="366"/>
        </pc:sldMkLst>
        <pc:spChg chg="mod">
          <ac:chgData name="Althauser, Leia J (DFW)" userId="S::leia.althauser@dfw.wa.gov::2503323c-6ace-4802-b9cc-5c9d65b327be" providerId="AD" clId="Web-{14B94860-0344-4D77-A888-C1A388D99E1B}" dt="2021-03-04T20:37:32.045" v="1" actId="20577"/>
          <ac:spMkLst>
            <pc:docMk/>
            <pc:sldMk cId="2063123949" sldId="366"/>
            <ac:spMk id="19" creationId="{A7FF4368-01EC-D149-9638-32A37E929C56}"/>
          </ac:spMkLst>
        </pc:spChg>
      </pc:sldChg>
    </pc:docChg>
  </pc:docChgLst>
  <pc:docChgLst>
    <pc:chgData name="Blomker, Rachel A (DFW)" userId="S::rachel.blomker@dfw.wa.gov::817ef989-4f04-4ea5-8348-0b4562561095" providerId="AD" clId="Web-{4806FEF2-17BB-4BFC-8A90-3305F3F9839B}"/>
    <pc:docChg chg="modSld">
      <pc:chgData name="Blomker, Rachel A (DFW)" userId="S::rachel.blomker@dfw.wa.gov::817ef989-4f04-4ea5-8348-0b4562561095" providerId="AD" clId="Web-{4806FEF2-17BB-4BFC-8A90-3305F3F9839B}" dt="2021-02-27T00:18:01.516" v="1"/>
      <pc:docMkLst>
        <pc:docMk/>
      </pc:docMkLst>
      <pc:sldChg chg="modSp">
        <pc:chgData name="Blomker, Rachel A (DFW)" userId="S::rachel.blomker@dfw.wa.gov::817ef989-4f04-4ea5-8348-0b4562561095" providerId="AD" clId="Web-{4806FEF2-17BB-4BFC-8A90-3305F3F9839B}" dt="2021-02-27T00:17:22.793" v="0" actId="20577"/>
        <pc:sldMkLst>
          <pc:docMk/>
          <pc:sldMk cId="2328096826" sldId="354"/>
        </pc:sldMkLst>
        <pc:spChg chg="mod">
          <ac:chgData name="Blomker, Rachel A (DFW)" userId="S::rachel.blomker@dfw.wa.gov::817ef989-4f04-4ea5-8348-0b4562561095" providerId="AD" clId="Web-{4806FEF2-17BB-4BFC-8A90-3305F3F9839B}" dt="2021-02-27T00:17:22.793" v="0" actId="20577"/>
          <ac:spMkLst>
            <pc:docMk/>
            <pc:sldMk cId="2328096826" sldId="354"/>
            <ac:spMk id="5" creationId="{1526165B-086C-3049-8B0A-86233CDD19E4}"/>
          </ac:spMkLst>
        </pc:spChg>
      </pc:sldChg>
      <pc:sldChg chg="addCm">
        <pc:chgData name="Blomker, Rachel A (DFW)" userId="S::rachel.blomker@dfw.wa.gov::817ef989-4f04-4ea5-8348-0b4562561095" providerId="AD" clId="Web-{4806FEF2-17BB-4BFC-8A90-3305F3F9839B}" dt="2021-02-27T00:18:01.516" v="1"/>
        <pc:sldMkLst>
          <pc:docMk/>
          <pc:sldMk cId="3791552130" sldId="355"/>
        </pc:sldMkLst>
      </pc:sldChg>
    </pc:docChg>
  </pc:docChgLst>
  <pc:docChgLst>
    <pc:chgData name="Althauser, Leia J (DFW)" userId="S::leia.althauser@dfw.wa.gov::2503323c-6ace-4802-b9cc-5c9d65b327be" providerId="AD" clId="Web-{EAD19CB8-3746-4759-AA68-EF1841CDE02E}"/>
    <pc:docChg chg="modSld">
      <pc:chgData name="Althauser, Leia J (DFW)" userId="S::leia.althauser@dfw.wa.gov::2503323c-6ace-4802-b9cc-5c9d65b327be" providerId="AD" clId="Web-{EAD19CB8-3746-4759-AA68-EF1841CDE02E}" dt="2021-03-01T15:59:14.662" v="3" actId="14100"/>
      <pc:docMkLst>
        <pc:docMk/>
      </pc:docMkLst>
      <pc:sldChg chg="addSp delSp modSp">
        <pc:chgData name="Althauser, Leia J (DFW)" userId="S::leia.althauser@dfw.wa.gov::2503323c-6ace-4802-b9cc-5c9d65b327be" providerId="AD" clId="Web-{EAD19CB8-3746-4759-AA68-EF1841CDE02E}" dt="2021-03-01T15:59:14.662" v="3" actId="14100"/>
        <pc:sldMkLst>
          <pc:docMk/>
          <pc:sldMk cId="550539695" sldId="347"/>
        </pc:sldMkLst>
        <pc:spChg chg="del">
          <ac:chgData name="Althauser, Leia J (DFW)" userId="S::leia.althauser@dfw.wa.gov::2503323c-6ace-4802-b9cc-5c9d65b327be" providerId="AD" clId="Web-{EAD19CB8-3746-4759-AA68-EF1841CDE02E}" dt="2021-03-01T15:58:52.379" v="0"/>
          <ac:spMkLst>
            <pc:docMk/>
            <pc:sldMk cId="550539695" sldId="347"/>
            <ac:spMk id="6" creationId="{5D06DB87-B375-C84B-8EAA-7A8FE228DAFC}"/>
          </ac:spMkLst>
        </pc:spChg>
        <pc:picChg chg="add mod">
          <ac:chgData name="Althauser, Leia J (DFW)" userId="S::leia.althauser@dfw.wa.gov::2503323c-6ace-4802-b9cc-5c9d65b327be" providerId="AD" clId="Web-{EAD19CB8-3746-4759-AA68-EF1841CDE02E}" dt="2021-03-01T15:59:14.662" v="3" actId="14100"/>
          <ac:picMkLst>
            <pc:docMk/>
            <pc:sldMk cId="550539695" sldId="347"/>
            <ac:picMk id="2" creationId="{21548DC2-5450-4F26-BDDF-F1294E1A6CB3}"/>
          </ac:picMkLst>
        </pc:picChg>
      </pc:sldChg>
    </pc:docChg>
  </pc:docChgLst>
  <pc:docChgLst>
    <pc:chgData name="Hart, Alison L (DFW)" userId="13cae9fd-d4dd-4661-bc65-ce0ebe796eb5" providerId="ADAL" clId="{ED0B4E1A-DE1A-46D2-B4BF-EB6553C52A91}"/>
    <pc:docChg chg="modSld">
      <pc:chgData name="Hart, Alison L (DFW)" userId="13cae9fd-d4dd-4661-bc65-ce0ebe796eb5" providerId="ADAL" clId="{ED0B4E1A-DE1A-46D2-B4BF-EB6553C52A91}" dt="2021-03-04T19:06:41.831" v="2" actId="20577"/>
      <pc:docMkLst>
        <pc:docMk/>
      </pc:docMkLst>
      <pc:sldChg chg="modSp mod modCm">
        <pc:chgData name="Hart, Alison L (DFW)" userId="13cae9fd-d4dd-4661-bc65-ce0ebe796eb5" providerId="ADAL" clId="{ED0B4E1A-DE1A-46D2-B4BF-EB6553C52A91}" dt="2021-03-04T18:43:28.324" v="1" actId="6549"/>
        <pc:sldMkLst>
          <pc:docMk/>
          <pc:sldMk cId="2328096826" sldId="354"/>
        </pc:sldMkLst>
        <pc:spChg chg="mod">
          <ac:chgData name="Hart, Alison L (DFW)" userId="13cae9fd-d4dd-4661-bc65-ce0ebe796eb5" providerId="ADAL" clId="{ED0B4E1A-DE1A-46D2-B4BF-EB6553C52A91}" dt="2021-03-04T18:43:28.324" v="1" actId="6549"/>
          <ac:spMkLst>
            <pc:docMk/>
            <pc:sldMk cId="2328096826" sldId="354"/>
            <ac:spMk id="5" creationId="{1526165B-086C-3049-8B0A-86233CDD19E4}"/>
          </ac:spMkLst>
        </pc:spChg>
      </pc:sldChg>
      <pc:sldChg chg="modSp mod">
        <pc:chgData name="Hart, Alison L (DFW)" userId="13cae9fd-d4dd-4661-bc65-ce0ebe796eb5" providerId="ADAL" clId="{ED0B4E1A-DE1A-46D2-B4BF-EB6553C52A91}" dt="2021-03-04T19:06:41.831" v="2" actId="20577"/>
        <pc:sldMkLst>
          <pc:docMk/>
          <pc:sldMk cId="1202927984" sldId="367"/>
        </pc:sldMkLst>
        <pc:spChg chg="mod">
          <ac:chgData name="Hart, Alison L (DFW)" userId="13cae9fd-d4dd-4661-bc65-ce0ebe796eb5" providerId="ADAL" clId="{ED0B4E1A-DE1A-46D2-B4BF-EB6553C52A91}" dt="2021-03-04T19:06:41.831" v="2" actId="20577"/>
          <ac:spMkLst>
            <pc:docMk/>
            <pc:sldMk cId="1202927984" sldId="367"/>
            <ac:spMk id="6" creationId="{7D67A4A4-62CC-5D45-848C-48D06F9C467D}"/>
          </ac:spMkLst>
        </pc:spChg>
      </pc:sldChg>
    </pc:docChg>
  </pc:docChgLst>
  <pc:docChgLst>
    <pc:chgData name="Blomker, Rachel A (DFW)" userId="S::rachel.blomker@dfw.wa.gov::817ef989-4f04-4ea5-8348-0b4562561095" providerId="AD" clId="Web-{8633C824-166A-4600-ABD6-AB4271C48DE5}"/>
    <pc:docChg chg="modSld">
      <pc:chgData name="Blomker, Rachel A (DFW)" userId="S::rachel.blomker@dfw.wa.gov::817ef989-4f04-4ea5-8348-0b4562561095" providerId="AD" clId="Web-{8633C824-166A-4600-ABD6-AB4271C48DE5}" dt="2021-02-27T00:07:51.680" v="9" actId="20577"/>
      <pc:docMkLst>
        <pc:docMk/>
      </pc:docMkLst>
      <pc:sldChg chg="modSp">
        <pc:chgData name="Blomker, Rachel A (DFW)" userId="S::rachel.blomker@dfw.wa.gov::817ef989-4f04-4ea5-8348-0b4562561095" providerId="AD" clId="Web-{8633C824-166A-4600-ABD6-AB4271C48DE5}" dt="2021-02-27T00:06:56.457" v="3" actId="20577"/>
        <pc:sldMkLst>
          <pc:docMk/>
          <pc:sldMk cId="2092280255" sldId="361"/>
        </pc:sldMkLst>
        <pc:spChg chg="mod">
          <ac:chgData name="Blomker, Rachel A (DFW)" userId="S::rachel.blomker@dfw.wa.gov::817ef989-4f04-4ea5-8348-0b4562561095" providerId="AD" clId="Web-{8633C824-166A-4600-ABD6-AB4271C48DE5}" dt="2021-02-27T00:06:56.457" v="3" actId="20577"/>
          <ac:spMkLst>
            <pc:docMk/>
            <pc:sldMk cId="2092280255" sldId="361"/>
            <ac:spMk id="12" creationId="{22F82669-6382-8345-8DF3-07953AF47FEF}"/>
          </ac:spMkLst>
        </pc:spChg>
      </pc:sldChg>
      <pc:sldChg chg="modSp">
        <pc:chgData name="Blomker, Rachel A (DFW)" userId="S::rachel.blomker@dfw.wa.gov::817ef989-4f04-4ea5-8348-0b4562561095" providerId="AD" clId="Web-{8633C824-166A-4600-ABD6-AB4271C48DE5}" dt="2021-02-27T00:07:21.505" v="5" actId="20577"/>
        <pc:sldMkLst>
          <pc:docMk/>
          <pc:sldMk cId="395637461" sldId="365"/>
        </pc:sldMkLst>
        <pc:spChg chg="mod">
          <ac:chgData name="Blomker, Rachel A (DFW)" userId="S::rachel.blomker@dfw.wa.gov::817ef989-4f04-4ea5-8348-0b4562561095" providerId="AD" clId="Web-{8633C824-166A-4600-ABD6-AB4271C48DE5}" dt="2021-02-27T00:07:21.505" v="5" actId="20577"/>
          <ac:spMkLst>
            <pc:docMk/>
            <pc:sldMk cId="395637461" sldId="365"/>
            <ac:spMk id="5" creationId="{216729E5-621D-1D4C-8A29-78927ED9D386}"/>
          </ac:spMkLst>
        </pc:spChg>
      </pc:sldChg>
      <pc:sldChg chg="modSp">
        <pc:chgData name="Blomker, Rachel A (DFW)" userId="S::rachel.blomker@dfw.wa.gov::817ef989-4f04-4ea5-8348-0b4562561095" providerId="AD" clId="Web-{8633C824-166A-4600-ABD6-AB4271C48DE5}" dt="2021-02-27T00:07:51.680" v="9" actId="20577"/>
        <pc:sldMkLst>
          <pc:docMk/>
          <pc:sldMk cId="1202927984" sldId="367"/>
        </pc:sldMkLst>
        <pc:spChg chg="mod">
          <ac:chgData name="Blomker, Rachel A (DFW)" userId="S::rachel.blomker@dfw.wa.gov::817ef989-4f04-4ea5-8348-0b4562561095" providerId="AD" clId="Web-{8633C824-166A-4600-ABD6-AB4271C48DE5}" dt="2021-02-27T00:07:51.680" v="9" actId="20577"/>
          <ac:spMkLst>
            <pc:docMk/>
            <pc:sldMk cId="1202927984" sldId="367"/>
            <ac:spMk id="6" creationId="{7D67A4A4-62CC-5D45-848C-48D06F9C46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3/4/2021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3/4/2021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if students can produce a definition before revealing on slide.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308621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308398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Deer stays warm by sheltering underneath large trees to avoid wind and rain. Specialized fur that traps warm air also helps to keep deer warm.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24950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bear utilizes the understory and forest floor but is equipped with strong limbs and long claws for climbing trees so all three answers could be correct.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342112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slides, there are no wrong answers as </a:t>
            </a:r>
            <a:r>
              <a:rPr lang="en-US"/>
              <a:t>long as students </a:t>
            </a:r>
            <a:r>
              <a:rPr lang="en-US" dirty="0"/>
              <a:t>can justify their answer.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3016306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adaptations: coloring that provides camouflage, fur that provides warmth, hibernation during colder months or storms, uses hollows of trees to nest and shelter, uses hearing and sight to watch for predators, small size allows for easy movement through the canopy and understory.</a:t>
            </a:r>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145585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adaptations: camouflage in dark coloring; travel in herds for protection and warmth; unlike other species of elk, temperate rainforest elk do not migrate because the climate stays mild; uses hearing and smell to watch for potential dangers; eats ferns, shrubs, and lichen of the temperate rainforest.</a:t>
            </a:r>
          </a:p>
        </p:txBody>
      </p:sp>
      <p:sp>
        <p:nvSpPr>
          <p:cNvPr id="4" name="Slide Number Placeholder 3"/>
          <p:cNvSpPr>
            <a:spLocks noGrp="1"/>
          </p:cNvSpPr>
          <p:nvPr>
            <p:ph type="sldNum" sz="quarter" idx="5"/>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3182969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adaptations: Layers of feathers that trap warm air and keep the bird warm; eats flying squirrels, voles, and other small rodents; uses hearing to find prey; shelters in trees;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3859771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the birds one at a time, having students suggest what they think each bird has that helps it within its habitat.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244105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131232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copy and paste these questions onto a Word document and print it out if you want students to write their answers down. Or you can use journals.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205243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remind you what adapted means.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880747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Round-robin through the animals and have students guess what senses these animals use.</a:t>
            </a:r>
          </a:p>
          <a:p>
            <a:endParaRPr lang="en-US" dirty="0"/>
          </a:p>
          <a:p>
            <a:r>
              <a:rPr lang="en-US" dirty="0"/>
              <a:t>Eagle- sight, touch; Black Bear- smell, hearing, sight; Mule Deer- smell, hearing, sight; Salamander- smell, taste, sight; Banana Slug- touch, smell through their antenna </a:t>
            </a:r>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316825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if students can recall what an epiphyte is before revealing the bullets.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Epiphytes are plants that grow on other plants without hurting them, such as moss on a tree branch.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71514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salamander utilizes camouflage to help blend in with its habitat. This species will hide in leaf litter on the forest floor to avoid predators.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171144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Slime to keep it moist in warmer weather and to keep away predators.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2540811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3/4/2021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3/4/2021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3/4/2021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3/4/2021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52BBE2-5F6F-4D5C-8A50-5303070F8DA4}" type="datetime1">
              <a:rPr lang="en-US" smtClean="0"/>
              <a:t>3/4/2021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3/4/2021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3/4/2021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3/4/2021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9.xml"/><Relationship Id="rId6" Type="http://schemas.openxmlformats.org/officeDocument/2006/relationships/hyperlink" Target="https://creativecommons.org/licenses/by-nc-sa/2.0/?ref=ccsearch&amp;atype=rich" TargetMode="External"/><Relationship Id="rId5" Type="http://schemas.openxmlformats.org/officeDocument/2006/relationships/hyperlink" Target="https://www.flickr.com/photos/50567308@N00" TargetMode="External"/><Relationship Id="rId4" Type="http://schemas.openxmlformats.org/officeDocument/2006/relationships/hyperlink" Target="https://www.flickr.com/photos/50567308@N00/575937608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350"/>
            <a:ext cx="8382000" cy="1143000"/>
          </a:xfrm>
        </p:spPr>
        <p:txBody>
          <a:bodyPr>
            <a:normAutofit fontScale="90000"/>
          </a:bodyPr>
          <a:lstStyle/>
          <a:p>
            <a:pPr algn="ctr"/>
            <a:r>
              <a:rPr lang="en-US">
                <a:solidFill>
                  <a:schemeClr val="tx1"/>
                </a:solidFill>
                <a:latin typeface="Rockwell" panose="02060603020205020403" pitchFamily="18" charset="0"/>
              </a:rPr>
              <a:t>Adaptations in </a:t>
            </a:r>
            <a:r>
              <a:rPr lang="en-US">
                <a:solidFill>
                  <a:schemeClr val="tx1"/>
                </a:solidFill>
              </a:rPr>
              <a:t>Temperate Rainforest Organisms</a:t>
            </a:r>
            <a:endParaRPr lang="en-US" dirty="0">
              <a:solidFill>
                <a:schemeClr val="tx1"/>
              </a:solidFill>
            </a:endParaRPr>
          </a:p>
        </p:txBody>
      </p:sp>
      <p:pic>
        <p:nvPicPr>
          <p:cNvPr id="4" name="Picture 3">
            <a:extLst>
              <a:ext uri="{FF2B5EF4-FFF2-40B4-BE49-F238E27FC236}">
                <a16:creationId xmlns:a16="http://schemas.microsoft.com/office/drawing/2014/main" id="{C7A2B1FE-F103-9848-8CE4-9FA8142DB629}"/>
              </a:ext>
            </a:extLst>
          </p:cNvPr>
          <p:cNvPicPr>
            <a:picLocks noChangeAspect="1"/>
          </p:cNvPicPr>
          <p:nvPr/>
        </p:nvPicPr>
        <p:blipFill rotWithShape="1">
          <a:blip r:embed="rId2"/>
          <a:srcRect l="14641"/>
          <a:stretch/>
        </p:blipFill>
        <p:spPr>
          <a:xfrm>
            <a:off x="152400" y="443971"/>
            <a:ext cx="2590800" cy="2733727"/>
          </a:xfrm>
          <a:prstGeom prst="rect">
            <a:avLst/>
          </a:prstGeom>
        </p:spPr>
      </p:pic>
      <p:pic>
        <p:nvPicPr>
          <p:cNvPr id="6" name="Picture 5">
            <a:extLst>
              <a:ext uri="{FF2B5EF4-FFF2-40B4-BE49-F238E27FC236}">
                <a16:creationId xmlns:a16="http://schemas.microsoft.com/office/drawing/2014/main" id="{71093F24-E621-424D-AD94-316BD4C3C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222" r="33404"/>
          <a:stretch/>
        </p:blipFill>
        <p:spPr>
          <a:xfrm>
            <a:off x="2971800" y="466923"/>
            <a:ext cx="3581400" cy="2733727"/>
          </a:xfrm>
          <a:prstGeom prst="rect">
            <a:avLst/>
          </a:prstGeom>
        </p:spPr>
      </p:pic>
      <p:pic>
        <p:nvPicPr>
          <p:cNvPr id="8" name="Picture 7" descr="A bald eagle in a tree&#10;&#10;Description automatically generated">
            <a:extLst>
              <a:ext uri="{FF2B5EF4-FFF2-40B4-BE49-F238E27FC236}">
                <a16:creationId xmlns:a16="http://schemas.microsoft.com/office/drawing/2014/main" id="{4BE0009B-3087-4615-A018-AFE437F729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t="5590" r="22809"/>
          <a:stretch/>
        </p:blipFill>
        <p:spPr>
          <a:xfrm>
            <a:off x="6717444" y="466922"/>
            <a:ext cx="2264057" cy="2733728"/>
          </a:xfrm>
          <a:prstGeom prst="rect">
            <a:avLst/>
          </a:prstGeom>
        </p:spPr>
      </p:pic>
      <p:pic>
        <p:nvPicPr>
          <p:cNvPr id="16" name="Picture 15" descr="Logo&#10;&#10;Description automatically generated">
            <a:extLst>
              <a:ext uri="{FF2B5EF4-FFF2-40B4-BE49-F238E27FC236}">
                <a16:creationId xmlns:a16="http://schemas.microsoft.com/office/drawing/2014/main" id="{5D625ADA-B43D-4281-9552-419076C3B1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5105400"/>
            <a:ext cx="1134861" cy="1520996"/>
          </a:xfrm>
          <a:prstGeom prst="rect">
            <a:avLst/>
          </a:prstGeom>
        </p:spPr>
      </p:pic>
      <p:pic>
        <p:nvPicPr>
          <p:cNvPr id="18" name="Picture 17" descr="A picture containing text, gear, metalware&#10;&#10;Description automatically generated">
            <a:extLst>
              <a:ext uri="{FF2B5EF4-FFF2-40B4-BE49-F238E27FC236}">
                <a16:creationId xmlns:a16="http://schemas.microsoft.com/office/drawing/2014/main" id="{8D683DBD-7FC6-4A9A-AF57-50E04B36D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5757226"/>
            <a:ext cx="2209800" cy="8829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9DB70C-465D-394B-805C-D90A5A7725BB}"/>
              </a:ext>
            </a:extLst>
          </p:cNvPr>
          <p:cNvSpPr txBox="1"/>
          <p:nvPr/>
        </p:nvSpPr>
        <p:spPr>
          <a:xfrm>
            <a:off x="345091" y="108194"/>
            <a:ext cx="3371846" cy="1323439"/>
          </a:xfrm>
          <a:prstGeom prst="rect">
            <a:avLst/>
          </a:prstGeom>
          <a:noFill/>
        </p:spPr>
        <p:txBody>
          <a:bodyPr wrap="square" rtlCol="0">
            <a:spAutoFit/>
          </a:bodyPr>
          <a:lstStyle/>
          <a:p>
            <a:r>
              <a:rPr lang="en-US" sz="4000" dirty="0">
                <a:solidFill>
                  <a:schemeClr val="bg1"/>
                </a:solidFill>
                <a:latin typeface="Rockwell" panose="02060603020205020403" pitchFamily="18" charset="77"/>
              </a:rPr>
              <a:t>Sitka spruce adaptations</a:t>
            </a:r>
          </a:p>
        </p:txBody>
      </p:sp>
      <p:sp>
        <p:nvSpPr>
          <p:cNvPr id="11" name="TextBox 10">
            <a:extLst>
              <a:ext uri="{FF2B5EF4-FFF2-40B4-BE49-F238E27FC236}">
                <a16:creationId xmlns:a16="http://schemas.microsoft.com/office/drawing/2014/main" id="{A249325A-8C94-B943-8D74-6A93718BAD52}"/>
              </a:ext>
            </a:extLst>
          </p:cNvPr>
          <p:cNvSpPr txBox="1"/>
          <p:nvPr/>
        </p:nvSpPr>
        <p:spPr>
          <a:xfrm>
            <a:off x="505915" y="1676400"/>
            <a:ext cx="2647954"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Grows very large to compete for sunlight. </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Thrives in cool, wet weather. </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Thin needles that are encased in wax to protect from cold and to trap in water. </a:t>
            </a:r>
          </a:p>
        </p:txBody>
      </p:sp>
      <p:pic>
        <p:nvPicPr>
          <p:cNvPr id="3" name="Picture 2">
            <a:extLst>
              <a:ext uri="{FF2B5EF4-FFF2-40B4-BE49-F238E27FC236}">
                <a16:creationId xmlns:a16="http://schemas.microsoft.com/office/drawing/2014/main" id="{EC1323E0-CEC9-4D17-9AA3-03FEF5F816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485"/>
          <a:stretch/>
        </p:blipFill>
        <p:spPr>
          <a:xfrm>
            <a:off x="3352800" y="1036795"/>
            <a:ext cx="5105400" cy="5821205"/>
          </a:xfrm>
          <a:prstGeom prst="rect">
            <a:avLst/>
          </a:prstGeom>
        </p:spPr>
      </p:pic>
      <p:pic>
        <p:nvPicPr>
          <p:cNvPr id="7" name="Picture 6">
            <a:extLst>
              <a:ext uri="{FF2B5EF4-FFF2-40B4-BE49-F238E27FC236}">
                <a16:creationId xmlns:a16="http://schemas.microsoft.com/office/drawing/2014/main" id="{31AED30B-948A-744B-84C1-AC451AAEFDC5}"/>
              </a:ext>
            </a:extLst>
          </p:cNvPr>
          <p:cNvPicPr>
            <a:picLocks noChangeAspect="1"/>
          </p:cNvPicPr>
          <p:nvPr/>
        </p:nvPicPr>
        <p:blipFill>
          <a:blip r:embed="rId3"/>
          <a:stretch>
            <a:fillRect/>
          </a:stretch>
        </p:blipFill>
        <p:spPr>
          <a:xfrm>
            <a:off x="5238757" y="0"/>
            <a:ext cx="3905243" cy="3045995"/>
          </a:xfrm>
          <a:prstGeom prst="rect">
            <a:avLst/>
          </a:prstGeom>
        </p:spPr>
      </p:pic>
      <p:sp>
        <p:nvSpPr>
          <p:cNvPr id="6" name="Rectangle 5">
            <a:extLst>
              <a:ext uri="{FF2B5EF4-FFF2-40B4-BE49-F238E27FC236}">
                <a16:creationId xmlns:a16="http://schemas.microsoft.com/office/drawing/2014/main" id="{50AC1E42-EC40-124F-BB41-8674FBBD6D6B}"/>
              </a:ext>
            </a:extLst>
          </p:cNvPr>
          <p:cNvSpPr/>
          <p:nvPr/>
        </p:nvSpPr>
        <p:spPr>
          <a:xfrm>
            <a:off x="5345607" y="2830551"/>
            <a:ext cx="1874231" cy="215444"/>
          </a:xfrm>
          <a:prstGeom prst="rect">
            <a:avLst/>
          </a:prstGeom>
        </p:spPr>
        <p:txBody>
          <a:bodyPr wrap="none">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Photo courtesy of Native Plants PNW</a:t>
            </a:r>
          </a:p>
        </p:txBody>
      </p:sp>
    </p:spTree>
    <p:extLst>
      <p:ext uri="{BB962C8B-B14F-4D97-AF65-F5344CB8AC3E}">
        <p14:creationId xmlns:p14="http://schemas.microsoft.com/office/powerpoint/2010/main" val="35606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DEBB76-9E66-484F-84F5-49CE127C5091}"/>
              </a:ext>
            </a:extLst>
          </p:cNvPr>
          <p:cNvSpPr txBox="1"/>
          <p:nvPr/>
        </p:nvSpPr>
        <p:spPr>
          <a:xfrm>
            <a:off x="204180" y="352715"/>
            <a:ext cx="8848448"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Pacific giant salamander adaptations</a:t>
            </a:r>
          </a:p>
        </p:txBody>
      </p:sp>
      <p:sp>
        <p:nvSpPr>
          <p:cNvPr id="6" name="TextBox 5">
            <a:extLst>
              <a:ext uri="{FF2B5EF4-FFF2-40B4-BE49-F238E27FC236}">
                <a16:creationId xmlns:a16="http://schemas.microsoft.com/office/drawing/2014/main" id="{A315436A-3AF8-DE4B-88F4-2E3CC7DD61A1}"/>
              </a:ext>
            </a:extLst>
          </p:cNvPr>
          <p:cNvSpPr txBox="1"/>
          <p:nvPr/>
        </p:nvSpPr>
        <p:spPr>
          <a:xfrm>
            <a:off x="533400" y="1219200"/>
            <a:ext cx="8077200"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Young salamanders live in the water and adult salamanders are also found on land.</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They have an excellent sense of smell, taste, and sight. </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How would you describe the coloring of this animal?</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7" name="Picture 6" descr="A picture containing salamander, plant&#10;&#10;Description automatically generated">
            <a:extLst>
              <a:ext uri="{FF2B5EF4-FFF2-40B4-BE49-F238E27FC236}">
                <a16:creationId xmlns:a16="http://schemas.microsoft.com/office/drawing/2014/main" id="{34FD8717-D255-42C2-828A-45361BBB8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216595"/>
            <a:ext cx="5715000" cy="3657600"/>
          </a:xfrm>
          <a:prstGeom prst="rect">
            <a:avLst/>
          </a:prstGeom>
        </p:spPr>
      </p:pic>
    </p:spTree>
    <p:extLst>
      <p:ext uri="{BB962C8B-B14F-4D97-AF65-F5344CB8AC3E}">
        <p14:creationId xmlns:p14="http://schemas.microsoft.com/office/powerpoint/2010/main" val="2971691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D14FEE-CB78-2E48-A26F-CA66409D8414}"/>
              </a:ext>
            </a:extLst>
          </p:cNvPr>
          <p:cNvSpPr>
            <a:spLocks noGrp="1"/>
          </p:cNvSpPr>
          <p:nvPr>
            <p:ph type="title"/>
          </p:nvPr>
        </p:nvSpPr>
        <p:spPr>
          <a:xfrm>
            <a:off x="609600" y="278756"/>
            <a:ext cx="3669890" cy="1321443"/>
          </a:xfrm>
        </p:spPr>
        <p:txBody>
          <a:bodyPr>
            <a:normAutofit fontScale="90000"/>
          </a:bodyPr>
          <a:lstStyle/>
          <a:p>
            <a:r>
              <a:rPr lang="en-US" dirty="0">
                <a:solidFill>
                  <a:schemeClr val="bg1"/>
                </a:solidFill>
              </a:rPr>
              <a:t>Banana Slug adaptations</a:t>
            </a:r>
          </a:p>
        </p:txBody>
      </p:sp>
      <p:sp>
        <p:nvSpPr>
          <p:cNvPr id="9" name="TextBox 8">
            <a:extLst>
              <a:ext uri="{FF2B5EF4-FFF2-40B4-BE49-F238E27FC236}">
                <a16:creationId xmlns:a16="http://schemas.microsoft.com/office/drawing/2014/main" id="{2AA010BC-8D0B-C644-89E4-18478F35CBB3}"/>
              </a:ext>
            </a:extLst>
          </p:cNvPr>
          <p:cNvSpPr txBox="1"/>
          <p:nvPr/>
        </p:nvSpPr>
        <p:spPr>
          <a:xfrm>
            <a:off x="304800" y="2098522"/>
            <a:ext cx="3974690"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Eats fallen leaves, mushrooms, and dead materials.</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Hibernates in cooler seasons.</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Excellent sense of smell for food and predators.</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Why do you think this slug covers its body in slime?</a:t>
            </a:r>
          </a:p>
        </p:txBody>
      </p:sp>
      <p:pic>
        <p:nvPicPr>
          <p:cNvPr id="2" name="Picture 3">
            <a:extLst>
              <a:ext uri="{FF2B5EF4-FFF2-40B4-BE49-F238E27FC236}">
                <a16:creationId xmlns:a16="http://schemas.microsoft.com/office/drawing/2014/main" id="{21548DC2-5450-4F26-BDDF-F1294E1A6CB3}"/>
              </a:ext>
            </a:extLst>
          </p:cNvPr>
          <p:cNvPicPr>
            <a:picLocks noChangeAspect="1"/>
          </p:cNvPicPr>
          <p:nvPr/>
        </p:nvPicPr>
        <p:blipFill rotWithShape="1">
          <a:blip r:embed="rId3"/>
          <a:srcRect t="2041" r="-159"/>
          <a:stretch/>
        </p:blipFill>
        <p:spPr>
          <a:xfrm>
            <a:off x="5180392" y="-3753"/>
            <a:ext cx="3967153" cy="6863391"/>
          </a:xfrm>
          <a:prstGeom prst="rect">
            <a:avLst/>
          </a:prstGeom>
        </p:spPr>
      </p:pic>
    </p:spTree>
    <p:extLst>
      <p:ext uri="{BB962C8B-B14F-4D97-AF65-F5344CB8AC3E}">
        <p14:creationId xmlns:p14="http://schemas.microsoft.com/office/powerpoint/2010/main" val="55053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C5E675-DC67-3945-8C55-5A94CEBF1A31}"/>
              </a:ext>
            </a:extLst>
          </p:cNvPr>
          <p:cNvSpPr txBox="1"/>
          <p:nvPr/>
        </p:nvSpPr>
        <p:spPr>
          <a:xfrm>
            <a:off x="1717693" y="433458"/>
            <a:ext cx="5681363"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Bald eagle adaptations </a:t>
            </a:r>
          </a:p>
        </p:txBody>
      </p:sp>
      <p:sp>
        <p:nvSpPr>
          <p:cNvPr id="9" name="TextBox 8">
            <a:extLst>
              <a:ext uri="{FF2B5EF4-FFF2-40B4-BE49-F238E27FC236}">
                <a16:creationId xmlns:a16="http://schemas.microsoft.com/office/drawing/2014/main" id="{57E9C03F-9899-6D4D-AC00-B6B10243D089}"/>
              </a:ext>
            </a:extLst>
          </p:cNvPr>
          <p:cNvSpPr txBox="1"/>
          <p:nvPr/>
        </p:nvSpPr>
        <p:spPr>
          <a:xfrm>
            <a:off x="609600" y="1219200"/>
            <a:ext cx="815340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Eats small mammals, birds, and fish that it spots from above.</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Has large talons to grip tree branches.</a:t>
            </a:r>
          </a:p>
          <a:p>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Waterproof feathers on the outside, and soft, warm feathers close to the eagle's body keeps it warm and dry.  </a:t>
            </a:r>
          </a:p>
        </p:txBody>
      </p:sp>
      <p:pic>
        <p:nvPicPr>
          <p:cNvPr id="10" name="Picture 9">
            <a:extLst>
              <a:ext uri="{FF2B5EF4-FFF2-40B4-BE49-F238E27FC236}">
                <a16:creationId xmlns:a16="http://schemas.microsoft.com/office/drawing/2014/main" id="{D6EE7571-24BB-4F5E-B4BF-0B79C75E3C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18"/>
          <a:stretch/>
        </p:blipFill>
        <p:spPr>
          <a:xfrm>
            <a:off x="1695659" y="3312987"/>
            <a:ext cx="5656827" cy="3106047"/>
          </a:xfrm>
          <a:prstGeom prst="rect">
            <a:avLst/>
          </a:prstGeom>
        </p:spPr>
      </p:pic>
    </p:spTree>
    <p:extLst>
      <p:ext uri="{BB962C8B-B14F-4D97-AF65-F5344CB8AC3E}">
        <p14:creationId xmlns:p14="http://schemas.microsoft.com/office/powerpoint/2010/main" val="269311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D4E27C-DAC4-8841-B673-734405470C3B}"/>
              </a:ext>
            </a:extLst>
          </p:cNvPr>
          <p:cNvSpPr/>
          <p:nvPr/>
        </p:nvSpPr>
        <p:spPr>
          <a:xfrm>
            <a:off x="341870" y="762000"/>
            <a:ext cx="4114800" cy="1323439"/>
          </a:xfrm>
          <a:prstGeom prst="rect">
            <a:avLst/>
          </a:prstGeom>
        </p:spPr>
        <p:txBody>
          <a:bodyPr wrap="square">
            <a:spAutoFit/>
          </a:bodyPr>
          <a:lstStyle/>
          <a:p>
            <a:pPr algn="ctr"/>
            <a:r>
              <a:rPr lang="en-US" sz="4000" dirty="0">
                <a:solidFill>
                  <a:schemeClr val="bg1"/>
                </a:solidFill>
                <a:latin typeface="Rockwell" panose="02060603020205020403" pitchFamily="18" charset="77"/>
              </a:rPr>
              <a:t>Mule Deer adaptations </a:t>
            </a:r>
            <a:endParaRPr lang="en-US" sz="4000" dirty="0">
              <a:latin typeface="Rockwell" panose="02060603020205020403" pitchFamily="18" charset="77"/>
            </a:endParaRPr>
          </a:p>
        </p:txBody>
      </p:sp>
      <p:sp>
        <p:nvSpPr>
          <p:cNvPr id="12" name="TextBox 11">
            <a:extLst>
              <a:ext uri="{FF2B5EF4-FFF2-40B4-BE49-F238E27FC236}">
                <a16:creationId xmlns:a16="http://schemas.microsoft.com/office/drawing/2014/main" id="{1532E90A-EF9C-D24C-A958-01F6460995A5}"/>
              </a:ext>
            </a:extLst>
          </p:cNvPr>
          <p:cNvSpPr txBox="1"/>
          <p:nvPr/>
        </p:nvSpPr>
        <p:spPr>
          <a:xfrm>
            <a:off x="341870" y="2305615"/>
            <a:ext cx="4345459"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Excellent sense of smell and hearing for predators.</a:t>
            </a: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 </a:t>
            </a: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Eats leaves, twigs, ferns, lichen, and can adapt to other plants when food is limited.</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How do you think a deer stays warm in cold, wet weather?</a:t>
            </a:r>
          </a:p>
        </p:txBody>
      </p:sp>
      <p:pic>
        <p:nvPicPr>
          <p:cNvPr id="6" name="Picture 5">
            <a:extLst>
              <a:ext uri="{FF2B5EF4-FFF2-40B4-BE49-F238E27FC236}">
                <a16:creationId xmlns:a16="http://schemas.microsoft.com/office/drawing/2014/main" id="{3F779AB6-1F8A-46DF-BB71-9281573B21E4}"/>
              </a:ext>
            </a:extLst>
          </p:cNvPr>
          <p:cNvPicPr>
            <a:picLocks noChangeAspect="1"/>
          </p:cNvPicPr>
          <p:nvPr/>
        </p:nvPicPr>
        <p:blipFill rotWithShape="1">
          <a:blip r:embed="rId3">
            <a:extLst>
              <a:ext uri="{28A0092B-C50C-407E-A947-70E740481C1C}">
                <a14:useLocalDpi xmlns:a14="http://schemas.microsoft.com/office/drawing/2010/main" val="0"/>
              </a:ext>
            </a:extLst>
          </a:blip>
          <a:srcRect l="24167" r="9167"/>
          <a:stretch/>
        </p:blipFill>
        <p:spPr>
          <a:xfrm>
            <a:off x="4607805" y="1024472"/>
            <a:ext cx="4513282" cy="4832033"/>
          </a:xfrm>
          <a:prstGeom prst="rect">
            <a:avLst/>
          </a:prstGeom>
        </p:spPr>
      </p:pic>
    </p:spTree>
    <p:extLst>
      <p:ext uri="{BB962C8B-B14F-4D97-AF65-F5344CB8AC3E}">
        <p14:creationId xmlns:p14="http://schemas.microsoft.com/office/powerpoint/2010/main" val="340571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2F1C7F-38DA-7C4A-B8B5-5F0567C8CDFA}"/>
              </a:ext>
            </a:extLst>
          </p:cNvPr>
          <p:cNvSpPr txBox="1"/>
          <p:nvPr/>
        </p:nvSpPr>
        <p:spPr>
          <a:xfrm>
            <a:off x="1784217" y="56735"/>
            <a:ext cx="5575565"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Black bear adaptations</a:t>
            </a:r>
          </a:p>
        </p:txBody>
      </p:sp>
      <p:sp>
        <p:nvSpPr>
          <p:cNvPr id="10" name="TextBox 9">
            <a:extLst>
              <a:ext uri="{FF2B5EF4-FFF2-40B4-BE49-F238E27FC236}">
                <a16:creationId xmlns:a16="http://schemas.microsoft.com/office/drawing/2014/main" id="{2B766F9B-D448-B74D-B5FA-727D803E421C}"/>
              </a:ext>
            </a:extLst>
          </p:cNvPr>
          <p:cNvSpPr txBox="1"/>
          <p:nvPr/>
        </p:nvSpPr>
        <p:spPr>
          <a:xfrm>
            <a:off x="609600" y="1143000"/>
            <a:ext cx="3886200"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Thick fur and fat keep the bear warm and dry during the winter and heavy rains.</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Excellent sense of smell for food.</a:t>
            </a:r>
          </a:p>
          <a:p>
            <a:pPr marL="342900" indent="-34290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Fur color helps with camouflage.</a:t>
            </a:r>
          </a:p>
          <a:p>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 </a:t>
            </a:r>
          </a:p>
          <a:p>
            <a:pPr marL="342900" indent="-34290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What layers of the rainforest do you think the black bear lives in? Canopy? Understory? Forest floor? All three?</a:t>
            </a:r>
          </a:p>
          <a:p>
            <a:pPr marL="342900" indent="-342900">
              <a:buFont typeface="Arial" panose="020B0604020202020204" pitchFamily="34" charset="0"/>
              <a:buChar char="•"/>
            </a:pPr>
            <a:endParaRPr lang="en-US" sz="2000" dirty="0">
              <a:solidFill>
                <a:schemeClr val="bg1"/>
              </a:solidFill>
              <a:latin typeface="Rockwell" panose="02060603020205020403" pitchFamily="18" charset="77"/>
            </a:endParaRPr>
          </a:p>
        </p:txBody>
      </p:sp>
      <p:pic>
        <p:nvPicPr>
          <p:cNvPr id="6" name="Picture 5">
            <a:extLst>
              <a:ext uri="{FF2B5EF4-FFF2-40B4-BE49-F238E27FC236}">
                <a16:creationId xmlns:a16="http://schemas.microsoft.com/office/drawing/2014/main" id="{22254C58-02ED-49A1-BB66-66BBE7D4B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79" r="12731"/>
          <a:stretch/>
        </p:blipFill>
        <p:spPr>
          <a:xfrm>
            <a:off x="4800601" y="904348"/>
            <a:ext cx="3886200" cy="5159653"/>
          </a:xfrm>
          <a:prstGeom prst="rect">
            <a:avLst/>
          </a:prstGeom>
        </p:spPr>
      </p:pic>
    </p:spTree>
    <p:extLst>
      <p:ext uri="{BB962C8B-B14F-4D97-AF65-F5344CB8AC3E}">
        <p14:creationId xmlns:p14="http://schemas.microsoft.com/office/powerpoint/2010/main" val="79036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3DEC7-9293-A84C-949B-66F84B5651FD}"/>
              </a:ext>
            </a:extLst>
          </p:cNvPr>
          <p:cNvSpPr txBox="1"/>
          <p:nvPr/>
        </p:nvSpPr>
        <p:spPr>
          <a:xfrm>
            <a:off x="571500" y="481042"/>
            <a:ext cx="8001000" cy="1015663"/>
          </a:xfrm>
          <a:prstGeom prst="rect">
            <a:avLst/>
          </a:prstGeom>
          <a:noFill/>
        </p:spPr>
        <p:txBody>
          <a:bodyPr wrap="square" rtlCol="0">
            <a:spAutoFit/>
          </a:bodyPr>
          <a:lstStyle/>
          <a:p>
            <a:r>
              <a:rPr lang="en-US" sz="3000" dirty="0">
                <a:solidFill>
                  <a:schemeClr val="bg1"/>
                </a:solidFill>
                <a:latin typeface="Ebrima" panose="02000000000000000000" pitchFamily="2" charset="0"/>
                <a:ea typeface="Ebrima" panose="02000000000000000000" pitchFamily="2" charset="0"/>
                <a:cs typeface="Ebrima" panose="02000000000000000000" pitchFamily="2" charset="0"/>
              </a:rPr>
              <a:t>Look at the animal on the slide and with a partner answer these questions:</a:t>
            </a:r>
          </a:p>
        </p:txBody>
      </p:sp>
      <p:sp>
        <p:nvSpPr>
          <p:cNvPr id="5" name="Rectangle 4">
            <a:extLst>
              <a:ext uri="{FF2B5EF4-FFF2-40B4-BE49-F238E27FC236}">
                <a16:creationId xmlns:a16="http://schemas.microsoft.com/office/drawing/2014/main" id="{50F5CDCE-4B9D-CF4B-8B4D-2CE594AE6236}"/>
              </a:ext>
            </a:extLst>
          </p:cNvPr>
          <p:cNvSpPr/>
          <p:nvPr/>
        </p:nvSpPr>
        <p:spPr>
          <a:xfrm>
            <a:off x="571500" y="1600200"/>
            <a:ext cx="8382000" cy="4493538"/>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do they stay warm?</a:t>
            </a:r>
          </a:p>
          <a:p>
            <a:pPr marL="342900" indent="-342900">
              <a:buFont typeface="Arial" panose="020B0604020202020204" pitchFamily="34" charset="0"/>
              <a:buChar char="•"/>
            </a:pPr>
            <a:endParaRPr lang="en-US" sz="2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What might they eat?</a:t>
            </a:r>
          </a:p>
          <a:p>
            <a:endParaRPr lang="en-US" sz="2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do they find shelter?</a:t>
            </a:r>
          </a:p>
          <a:p>
            <a:endParaRPr lang="en-US" sz="2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do they blend into their environment?</a:t>
            </a:r>
          </a:p>
          <a:p>
            <a:pPr marL="342900" indent="-342900">
              <a:buFont typeface="Arial" panose="020B0604020202020204" pitchFamily="34" charset="0"/>
              <a:buChar char="•"/>
            </a:pPr>
            <a:endParaRPr lang="en-US" sz="2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are they adapted to be able to survive in the rainforest?</a:t>
            </a:r>
          </a:p>
          <a:p>
            <a:pPr marL="342900" indent="-342900">
              <a:buFont typeface="Arial" panose="020B0604020202020204" pitchFamily="34" charset="0"/>
              <a:buChar char="•"/>
            </a:pPr>
            <a:endParaRPr lang="en-US" sz="2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What senses do they need to survive?</a:t>
            </a:r>
          </a:p>
          <a:p>
            <a:pPr marL="342900" indent="-342900">
              <a:buFont typeface="Arial" panose="020B0604020202020204" pitchFamily="34" charset="0"/>
              <a:buChar char="•"/>
            </a:pPr>
            <a:endParaRPr lang="en-US" sz="2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will they walk through dense vegetation?</a:t>
            </a:r>
          </a:p>
        </p:txBody>
      </p:sp>
    </p:spTree>
    <p:extLst>
      <p:ext uri="{BB962C8B-B14F-4D97-AF65-F5344CB8AC3E}">
        <p14:creationId xmlns:p14="http://schemas.microsoft.com/office/powerpoint/2010/main" val="1742975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61727B-A9B5-8747-B691-D261DFD636A5}"/>
              </a:ext>
            </a:extLst>
          </p:cNvPr>
          <p:cNvSpPr/>
          <p:nvPr/>
        </p:nvSpPr>
        <p:spPr>
          <a:xfrm>
            <a:off x="5685622" y="941602"/>
            <a:ext cx="3276600" cy="5355312"/>
          </a:xfrm>
          <a:prstGeom prst="rect">
            <a:avLst/>
          </a:prstGeom>
        </p:spPr>
        <p:txBody>
          <a:bodyPr wrap="square">
            <a:spAutoFit/>
          </a:bodyPr>
          <a:lstStyle/>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stay warm?</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might they eat?</a:t>
            </a: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find shelter?</a:t>
            </a: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blend into their environment?</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are they adapted to be able to survive in the rainforest?</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senses do they need to survive?</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will they walk through dense vegetation?</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037641C8-8A24-8444-A489-37F24066FDC7}"/>
              </a:ext>
            </a:extLst>
          </p:cNvPr>
          <p:cNvSpPr txBox="1"/>
          <p:nvPr/>
        </p:nvSpPr>
        <p:spPr>
          <a:xfrm>
            <a:off x="2362200" y="250241"/>
            <a:ext cx="4214487"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Douglas squirrel </a:t>
            </a:r>
          </a:p>
        </p:txBody>
      </p:sp>
      <p:pic>
        <p:nvPicPr>
          <p:cNvPr id="6" name="Picture 5">
            <a:extLst>
              <a:ext uri="{FF2B5EF4-FFF2-40B4-BE49-F238E27FC236}">
                <a16:creationId xmlns:a16="http://schemas.microsoft.com/office/drawing/2014/main" id="{11C03C6E-A18A-4930-8DA1-BB9717EBFA5F}"/>
              </a:ext>
            </a:extLst>
          </p:cNvPr>
          <p:cNvPicPr>
            <a:picLocks noChangeAspect="1"/>
          </p:cNvPicPr>
          <p:nvPr/>
        </p:nvPicPr>
        <p:blipFill rotWithShape="1">
          <a:blip r:embed="rId3">
            <a:extLst>
              <a:ext uri="{28A0092B-C50C-407E-A947-70E740481C1C}">
                <a14:useLocalDpi xmlns:a14="http://schemas.microsoft.com/office/drawing/2010/main" val="0"/>
              </a:ext>
            </a:extLst>
          </a:blip>
          <a:srcRect r="22115"/>
          <a:stretch/>
        </p:blipFill>
        <p:spPr>
          <a:xfrm>
            <a:off x="181778" y="1104900"/>
            <a:ext cx="5430426" cy="4648200"/>
          </a:xfrm>
          <a:prstGeom prst="rect">
            <a:avLst/>
          </a:prstGeom>
        </p:spPr>
      </p:pic>
    </p:spTree>
    <p:extLst>
      <p:ext uri="{BB962C8B-B14F-4D97-AF65-F5344CB8AC3E}">
        <p14:creationId xmlns:p14="http://schemas.microsoft.com/office/powerpoint/2010/main" val="117805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D9AA5A-412E-6043-8B49-4BBC586BA0BD}"/>
              </a:ext>
            </a:extLst>
          </p:cNvPr>
          <p:cNvSpPr txBox="1"/>
          <p:nvPr/>
        </p:nvSpPr>
        <p:spPr>
          <a:xfrm>
            <a:off x="2848772" y="226112"/>
            <a:ext cx="3446456"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Roosevelt elk </a:t>
            </a:r>
          </a:p>
        </p:txBody>
      </p:sp>
      <p:sp>
        <p:nvSpPr>
          <p:cNvPr id="5" name="Rectangle 4">
            <a:extLst>
              <a:ext uri="{FF2B5EF4-FFF2-40B4-BE49-F238E27FC236}">
                <a16:creationId xmlns:a16="http://schemas.microsoft.com/office/drawing/2014/main" id="{4D953116-B036-564D-B068-7EC165260DA9}"/>
              </a:ext>
            </a:extLst>
          </p:cNvPr>
          <p:cNvSpPr/>
          <p:nvPr/>
        </p:nvSpPr>
        <p:spPr>
          <a:xfrm>
            <a:off x="6019800" y="892621"/>
            <a:ext cx="3124200" cy="5632311"/>
          </a:xfrm>
          <a:prstGeom prst="rect">
            <a:avLst/>
          </a:prstGeom>
        </p:spPr>
        <p:txBody>
          <a:bodyPr wrap="square">
            <a:spAutoFit/>
          </a:bodyPr>
          <a:lstStyle/>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stay warm?</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might they eat?</a:t>
            </a: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find shelter?</a:t>
            </a: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blend into their environment?</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are they adapted to be able to survive in the rainforest?</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senses do they need to survive?</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will they walk through dense vegetation?</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7" name="Picture 6">
            <a:extLst>
              <a:ext uri="{FF2B5EF4-FFF2-40B4-BE49-F238E27FC236}">
                <a16:creationId xmlns:a16="http://schemas.microsoft.com/office/drawing/2014/main" id="{0C519237-4F2A-449C-A770-DF142D8427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355"/>
          <a:stretch/>
        </p:blipFill>
        <p:spPr>
          <a:xfrm>
            <a:off x="36521" y="1254153"/>
            <a:ext cx="5602279" cy="4635347"/>
          </a:xfrm>
          <a:prstGeom prst="rect">
            <a:avLst/>
          </a:prstGeom>
        </p:spPr>
      </p:pic>
    </p:spTree>
    <p:extLst>
      <p:ext uri="{BB962C8B-B14F-4D97-AF65-F5344CB8AC3E}">
        <p14:creationId xmlns:p14="http://schemas.microsoft.com/office/powerpoint/2010/main" val="2760585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1A9B12-DA6D-974F-A687-5B3807680D0F}"/>
              </a:ext>
            </a:extLst>
          </p:cNvPr>
          <p:cNvSpPr txBox="1"/>
          <p:nvPr/>
        </p:nvSpPr>
        <p:spPr>
          <a:xfrm>
            <a:off x="1893734" y="276364"/>
            <a:ext cx="5356531"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Northern Spotted Owl</a:t>
            </a:r>
          </a:p>
        </p:txBody>
      </p:sp>
      <p:sp>
        <p:nvSpPr>
          <p:cNvPr id="6" name="Rectangle 5">
            <a:extLst>
              <a:ext uri="{FF2B5EF4-FFF2-40B4-BE49-F238E27FC236}">
                <a16:creationId xmlns:a16="http://schemas.microsoft.com/office/drawing/2014/main" id="{A723A2C1-C70E-F94E-8D61-971A1749F552}"/>
              </a:ext>
            </a:extLst>
          </p:cNvPr>
          <p:cNvSpPr/>
          <p:nvPr/>
        </p:nvSpPr>
        <p:spPr>
          <a:xfrm>
            <a:off x="5486400" y="1159718"/>
            <a:ext cx="3657599" cy="5355312"/>
          </a:xfrm>
          <a:prstGeom prst="rect">
            <a:avLst/>
          </a:prstGeom>
        </p:spPr>
        <p:txBody>
          <a:bodyPr wrap="square">
            <a:spAutoFit/>
          </a:bodyPr>
          <a:lstStyle/>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stay warm?</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might they eat?</a:t>
            </a: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find shelter?</a:t>
            </a:r>
          </a:p>
          <a:p>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do they blend into their environment?</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are they adapted to be able to survive in the rainforest?</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What senses do they need to survive?</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34290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How will they walk through dense vegetation?</a:t>
            </a:r>
          </a:p>
          <a:p>
            <a:pPr marL="342900" indent="-342900">
              <a:buFont typeface="Arial" panose="020B0604020202020204" pitchFamily="34" charset="0"/>
              <a:buChar char="•"/>
            </a:pPr>
            <a:endParaRPr lang="en-US"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7" name="Picture 6">
            <a:extLst>
              <a:ext uri="{FF2B5EF4-FFF2-40B4-BE49-F238E27FC236}">
                <a16:creationId xmlns:a16="http://schemas.microsoft.com/office/drawing/2014/main" id="{C90905BC-2BB8-44BF-B5DD-E6238D1D39E5}"/>
              </a:ext>
            </a:extLst>
          </p:cNvPr>
          <p:cNvPicPr>
            <a:picLocks noChangeAspect="1"/>
          </p:cNvPicPr>
          <p:nvPr/>
        </p:nvPicPr>
        <p:blipFill rotWithShape="1">
          <a:blip r:embed="rId3">
            <a:extLst>
              <a:ext uri="{28A0092B-C50C-407E-A947-70E740481C1C}">
                <a14:useLocalDpi xmlns:a14="http://schemas.microsoft.com/office/drawing/2010/main" val="0"/>
              </a:ext>
            </a:extLst>
          </a:blip>
          <a:srcRect l="7924" r="17359"/>
          <a:stretch/>
        </p:blipFill>
        <p:spPr>
          <a:xfrm>
            <a:off x="228600" y="1136766"/>
            <a:ext cx="5029200" cy="5088682"/>
          </a:xfrm>
          <a:prstGeom prst="rect">
            <a:avLst/>
          </a:prstGeom>
        </p:spPr>
      </p:pic>
    </p:spTree>
    <p:extLst>
      <p:ext uri="{BB962C8B-B14F-4D97-AF65-F5344CB8AC3E}">
        <p14:creationId xmlns:p14="http://schemas.microsoft.com/office/powerpoint/2010/main" val="308981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1" y="2743200"/>
            <a:ext cx="4648200" cy="1371600"/>
          </a:xfrm>
        </p:spPr>
        <p:txBody>
          <a:bodyPr>
            <a:noAutofit/>
          </a:bodyPr>
          <a:lstStyle/>
          <a:p>
            <a:r>
              <a:rPr lang="en-US" sz="5400" dirty="0"/>
              <a:t>What is an adaptation?</a:t>
            </a:r>
          </a:p>
        </p:txBody>
      </p:sp>
      <p:pic>
        <p:nvPicPr>
          <p:cNvPr id="5" name="Graphic 4" descr="Lightbulb with solid fill">
            <a:extLst>
              <a:ext uri="{FF2B5EF4-FFF2-40B4-BE49-F238E27FC236}">
                <a16:creationId xmlns:a16="http://schemas.microsoft.com/office/drawing/2014/main" id="{83A5EEA3-90B7-FE4A-A71F-4666DB37F7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425" y="5453270"/>
            <a:ext cx="762000" cy="762000"/>
          </a:xfrm>
          <a:prstGeom prst="rect">
            <a:avLst/>
          </a:prstGeom>
        </p:spPr>
      </p:pic>
      <p:sp>
        <p:nvSpPr>
          <p:cNvPr id="7" name="Title 1">
            <a:extLst>
              <a:ext uri="{FF2B5EF4-FFF2-40B4-BE49-F238E27FC236}">
                <a16:creationId xmlns:a16="http://schemas.microsoft.com/office/drawing/2014/main" id="{931A3CD9-DEC2-944B-975A-DF78BEF0BB27}"/>
              </a:ext>
            </a:extLst>
          </p:cNvPr>
          <p:cNvSpPr txBox="1">
            <a:spLocks/>
          </p:cNvSpPr>
          <p:nvPr/>
        </p:nvSpPr>
        <p:spPr>
          <a:xfrm>
            <a:off x="1914939" y="4876800"/>
            <a:ext cx="6400800" cy="1371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latin typeface="Rockwell" panose="02060603020205020403" pitchFamily="18" charset="0"/>
                <a:ea typeface="Roboto Slab" pitchFamily="2" charset="0"/>
                <a:cs typeface="+mj-cs"/>
              </a:defRPr>
            </a:lvl1pPr>
          </a:lstStyle>
          <a:p>
            <a:endParaRPr lang="en-US" sz="4000" dirty="0"/>
          </a:p>
        </p:txBody>
      </p:sp>
      <p:sp>
        <p:nvSpPr>
          <p:cNvPr id="8" name="Title 1">
            <a:extLst>
              <a:ext uri="{FF2B5EF4-FFF2-40B4-BE49-F238E27FC236}">
                <a16:creationId xmlns:a16="http://schemas.microsoft.com/office/drawing/2014/main" id="{DCA15186-6680-EA44-8E1A-CF0D4E489C95}"/>
              </a:ext>
            </a:extLst>
          </p:cNvPr>
          <p:cNvSpPr txBox="1">
            <a:spLocks/>
          </p:cNvSpPr>
          <p:nvPr/>
        </p:nvSpPr>
        <p:spPr>
          <a:xfrm>
            <a:off x="804198" y="4996070"/>
            <a:ext cx="8339802" cy="1676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chemeClr val="bg1"/>
                </a:solidFill>
                <a:latin typeface="Rockwell" panose="02060603020205020403" pitchFamily="18" charset="0"/>
                <a:ea typeface="Roboto Slab" pitchFamily="2" charset="0"/>
                <a:cs typeface="+mj-cs"/>
              </a:defRPr>
            </a:lvl1pPr>
          </a:lstStyle>
          <a:p>
            <a:r>
              <a:rPr lang="en-US" sz="2800" dirty="0">
                <a:latin typeface="Ebrima" panose="02000000000000000000" pitchFamily="2" charset="0"/>
                <a:ea typeface="Ebrima" panose="02000000000000000000" pitchFamily="2" charset="0"/>
                <a:cs typeface="Ebrima" panose="02000000000000000000" pitchFamily="2" charset="0"/>
              </a:rPr>
              <a:t>An adaptation is a physical or behavioral trait an organism has to live in its habitat.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B5B7F82-ADCE-B046-A96F-BD0EC66F98E3}"/>
              </a:ext>
            </a:extLst>
          </p:cNvPr>
          <p:cNvSpPr txBox="1"/>
          <p:nvPr/>
        </p:nvSpPr>
        <p:spPr>
          <a:xfrm>
            <a:off x="457200" y="34558"/>
            <a:ext cx="8953500" cy="523220"/>
          </a:xfrm>
          <a:prstGeom prst="rect">
            <a:avLst/>
          </a:prstGeom>
          <a:noFill/>
        </p:spPr>
        <p:txBody>
          <a:bodyPr wrap="square" rtlCol="0">
            <a:spAutoFit/>
          </a:bodyPr>
          <a:lstStyle/>
          <a:p>
            <a:r>
              <a:rPr lang="en-US" sz="2800" dirty="0">
                <a:solidFill>
                  <a:schemeClr val="bg1"/>
                </a:solidFill>
                <a:latin typeface="Rockwell" panose="02060603020205020403" pitchFamily="18" charset="77"/>
              </a:rPr>
              <a:t>Let’s look at some examples of well adapted birds!</a:t>
            </a:r>
          </a:p>
        </p:txBody>
      </p:sp>
      <p:sp>
        <p:nvSpPr>
          <p:cNvPr id="12" name="TextBox 11">
            <a:extLst>
              <a:ext uri="{FF2B5EF4-FFF2-40B4-BE49-F238E27FC236}">
                <a16:creationId xmlns:a16="http://schemas.microsoft.com/office/drawing/2014/main" id="{22F82669-6382-8345-8DF3-07953AF47FEF}"/>
              </a:ext>
            </a:extLst>
          </p:cNvPr>
          <p:cNvSpPr txBox="1"/>
          <p:nvPr/>
        </p:nvSpPr>
        <p:spPr>
          <a:xfrm>
            <a:off x="3352800" y="553642"/>
            <a:ext cx="5638800" cy="707886"/>
          </a:xfrm>
          <a:prstGeom prst="rect">
            <a:avLst/>
          </a:prstGeom>
          <a:noFill/>
        </p:spPr>
        <p:txBody>
          <a:bodyPr wrap="square" lIns="91440" tIns="45720" rIns="91440" bIns="45720" rtlCol="0" anchor="t">
            <a:spAutoFit/>
          </a:bodyPr>
          <a:lstStyle/>
          <a:p>
            <a:r>
              <a:rPr lang="en-US" sz="2000" dirty="0">
                <a:solidFill>
                  <a:schemeClr val="bg1"/>
                </a:solidFill>
                <a:latin typeface="Ebrima"/>
                <a:ea typeface="Ebrima"/>
                <a:cs typeface="Ebrima"/>
              </a:rPr>
              <a:t>What adaptations do these birds have that help them thrive in their habitats?</a:t>
            </a:r>
          </a:p>
        </p:txBody>
      </p:sp>
      <p:sp>
        <p:nvSpPr>
          <p:cNvPr id="13" name="TextBox 12">
            <a:extLst>
              <a:ext uri="{FF2B5EF4-FFF2-40B4-BE49-F238E27FC236}">
                <a16:creationId xmlns:a16="http://schemas.microsoft.com/office/drawing/2014/main" id="{56E2BDCA-EEDA-6B40-9BCE-E14B039A3114}"/>
              </a:ext>
            </a:extLst>
          </p:cNvPr>
          <p:cNvSpPr txBox="1"/>
          <p:nvPr/>
        </p:nvSpPr>
        <p:spPr>
          <a:xfrm>
            <a:off x="2556876" y="1737278"/>
            <a:ext cx="487216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Waterproof feathers to stay dry and warm.</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Webbed feet for swimming.</a:t>
            </a:r>
          </a:p>
        </p:txBody>
      </p:sp>
      <p:sp>
        <p:nvSpPr>
          <p:cNvPr id="14" name="TextBox 13">
            <a:extLst>
              <a:ext uri="{FF2B5EF4-FFF2-40B4-BE49-F238E27FC236}">
                <a16:creationId xmlns:a16="http://schemas.microsoft.com/office/drawing/2014/main" id="{3D7F3752-44FF-F64C-8BA2-77A7EE6973A5}"/>
              </a:ext>
            </a:extLst>
          </p:cNvPr>
          <p:cNvSpPr txBox="1"/>
          <p:nvPr/>
        </p:nvSpPr>
        <p:spPr>
          <a:xfrm>
            <a:off x="2767264" y="3618459"/>
            <a:ext cx="340990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Large eyes to see in the dark.</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Strong feet to catch prey.</a:t>
            </a:r>
          </a:p>
        </p:txBody>
      </p:sp>
      <p:sp>
        <p:nvSpPr>
          <p:cNvPr id="15" name="TextBox 14">
            <a:extLst>
              <a:ext uri="{FF2B5EF4-FFF2-40B4-BE49-F238E27FC236}">
                <a16:creationId xmlns:a16="http://schemas.microsoft.com/office/drawing/2014/main" id="{007F202F-53CF-1D45-B678-A19A4DB7BCD7}"/>
              </a:ext>
            </a:extLst>
          </p:cNvPr>
          <p:cNvSpPr txBox="1"/>
          <p:nvPr/>
        </p:nvSpPr>
        <p:spPr>
          <a:xfrm>
            <a:off x="2895598" y="5472580"/>
            <a:ext cx="4349268" cy="646331"/>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Beak for pecking wood for insects.</a:t>
            </a:r>
          </a:p>
          <a:p>
            <a:pPr marL="285750" indent="-285750">
              <a:buFont typeface="Arial" panose="020B0604020202020204" pitchFamily="34" charset="0"/>
              <a:buChar char="•"/>
            </a:pP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Special skull to handle pecking power.</a:t>
            </a:r>
          </a:p>
        </p:txBody>
      </p:sp>
      <p:sp>
        <p:nvSpPr>
          <p:cNvPr id="16" name="TextBox 15">
            <a:extLst>
              <a:ext uri="{FF2B5EF4-FFF2-40B4-BE49-F238E27FC236}">
                <a16:creationId xmlns:a16="http://schemas.microsoft.com/office/drawing/2014/main" id="{F02D7C7A-1B41-F14F-8F13-63A8F79DC6DF}"/>
              </a:ext>
            </a:extLst>
          </p:cNvPr>
          <p:cNvSpPr txBox="1"/>
          <p:nvPr/>
        </p:nvSpPr>
        <p:spPr>
          <a:xfrm>
            <a:off x="457200" y="808974"/>
            <a:ext cx="1382110" cy="338554"/>
          </a:xfrm>
          <a:prstGeom prst="rect">
            <a:avLst/>
          </a:prstGeom>
          <a:noFill/>
        </p:spPr>
        <p:txBody>
          <a:bodyPr wrap="none" rtlCol="0">
            <a:spAutoFit/>
          </a:bodyPr>
          <a:lstStyle/>
          <a:p>
            <a:r>
              <a:rPr lang="en-US" sz="1600" dirty="0">
                <a:solidFill>
                  <a:schemeClr val="bg1"/>
                </a:solidFill>
                <a:latin typeface="Ebrima" panose="02000000000000000000" pitchFamily="2" charset="0"/>
                <a:ea typeface="Ebrima" panose="02000000000000000000" pitchFamily="2" charset="0"/>
                <a:cs typeface="Ebrima" panose="02000000000000000000" pitchFamily="2" charset="0"/>
              </a:rPr>
              <a:t>Mallard Duck</a:t>
            </a:r>
          </a:p>
        </p:txBody>
      </p:sp>
      <p:sp>
        <p:nvSpPr>
          <p:cNvPr id="17" name="TextBox 16">
            <a:extLst>
              <a:ext uri="{FF2B5EF4-FFF2-40B4-BE49-F238E27FC236}">
                <a16:creationId xmlns:a16="http://schemas.microsoft.com/office/drawing/2014/main" id="{4CD3DE19-1AD8-B14C-8BB9-D049FA395DC2}"/>
              </a:ext>
            </a:extLst>
          </p:cNvPr>
          <p:cNvSpPr txBox="1"/>
          <p:nvPr/>
        </p:nvSpPr>
        <p:spPr>
          <a:xfrm>
            <a:off x="6784570" y="2252513"/>
            <a:ext cx="1826141" cy="338554"/>
          </a:xfrm>
          <a:prstGeom prst="rect">
            <a:avLst/>
          </a:prstGeom>
          <a:noFill/>
        </p:spPr>
        <p:txBody>
          <a:bodyPr wrap="none" rtlCol="0">
            <a:spAutoFit/>
          </a:bodyPr>
          <a:lstStyle/>
          <a:p>
            <a:r>
              <a:rPr lang="en-US" sz="1600" dirty="0">
                <a:solidFill>
                  <a:schemeClr val="bg1"/>
                </a:solidFill>
                <a:latin typeface="Ebrima" panose="02000000000000000000" pitchFamily="2" charset="0"/>
                <a:ea typeface="Ebrima" panose="02000000000000000000" pitchFamily="2" charset="0"/>
                <a:cs typeface="Ebrima" panose="02000000000000000000" pitchFamily="2" charset="0"/>
              </a:rPr>
              <a:t>Great Horned Owl</a:t>
            </a:r>
          </a:p>
        </p:txBody>
      </p:sp>
      <p:sp>
        <p:nvSpPr>
          <p:cNvPr id="18" name="TextBox 17">
            <a:extLst>
              <a:ext uri="{FF2B5EF4-FFF2-40B4-BE49-F238E27FC236}">
                <a16:creationId xmlns:a16="http://schemas.microsoft.com/office/drawing/2014/main" id="{B9E0CB28-8E91-784A-8DB1-A3C82192258C}"/>
              </a:ext>
            </a:extLst>
          </p:cNvPr>
          <p:cNvSpPr txBox="1"/>
          <p:nvPr/>
        </p:nvSpPr>
        <p:spPr>
          <a:xfrm>
            <a:off x="383659" y="4317903"/>
            <a:ext cx="2063385" cy="338554"/>
          </a:xfrm>
          <a:prstGeom prst="rect">
            <a:avLst/>
          </a:prstGeom>
          <a:noFill/>
        </p:spPr>
        <p:txBody>
          <a:bodyPr wrap="none" rtlCol="0">
            <a:spAutoFit/>
          </a:bodyPr>
          <a:lstStyle/>
          <a:p>
            <a:r>
              <a:rPr lang="en-US" sz="1600" dirty="0">
                <a:solidFill>
                  <a:schemeClr val="bg1"/>
                </a:solidFill>
                <a:latin typeface="Ebrima" panose="02000000000000000000" pitchFamily="2" charset="0"/>
                <a:ea typeface="Ebrima" panose="02000000000000000000" pitchFamily="2" charset="0"/>
                <a:cs typeface="Ebrima" panose="02000000000000000000" pitchFamily="2" charset="0"/>
              </a:rPr>
              <a:t>Piliated Woodpecker</a:t>
            </a:r>
          </a:p>
        </p:txBody>
      </p:sp>
      <p:pic>
        <p:nvPicPr>
          <p:cNvPr id="5" name="Picture 4">
            <a:extLst>
              <a:ext uri="{FF2B5EF4-FFF2-40B4-BE49-F238E27FC236}">
                <a16:creationId xmlns:a16="http://schemas.microsoft.com/office/drawing/2014/main" id="{67F45B0D-93F6-4C18-90E9-EE007D1F43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0" t="16690" r="40000" b="29416"/>
          <a:stretch/>
        </p:blipFill>
        <p:spPr>
          <a:xfrm>
            <a:off x="-25750" y="4718525"/>
            <a:ext cx="2938952" cy="2154439"/>
          </a:xfrm>
          <a:prstGeom prst="rect">
            <a:avLst/>
          </a:prstGeom>
        </p:spPr>
      </p:pic>
      <p:pic>
        <p:nvPicPr>
          <p:cNvPr id="9" name="Picture 8" descr="A picture containing bird of prey, outdoor, bird, owl&#10;&#10;Description automatically generated">
            <a:extLst>
              <a:ext uri="{FF2B5EF4-FFF2-40B4-BE49-F238E27FC236}">
                <a16:creationId xmlns:a16="http://schemas.microsoft.com/office/drawing/2014/main" id="{43A70C11-69B6-4F35-91CD-B80DCB52F0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84" t="26244" r="24167" b="5864"/>
          <a:stretch/>
        </p:blipFill>
        <p:spPr>
          <a:xfrm>
            <a:off x="6172200" y="2606991"/>
            <a:ext cx="2646349" cy="2737114"/>
          </a:xfrm>
          <a:prstGeom prst="rect">
            <a:avLst/>
          </a:prstGeom>
        </p:spPr>
      </p:pic>
      <p:pic>
        <p:nvPicPr>
          <p:cNvPr id="21" name="Picture 20">
            <a:extLst>
              <a:ext uri="{FF2B5EF4-FFF2-40B4-BE49-F238E27FC236}">
                <a16:creationId xmlns:a16="http://schemas.microsoft.com/office/drawing/2014/main" id="{563BFBAE-A42F-490F-BAB2-97C9F9BD0B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2008"/>
          <a:stretch/>
        </p:blipFill>
        <p:spPr>
          <a:xfrm>
            <a:off x="383659" y="1128588"/>
            <a:ext cx="2209496" cy="2735580"/>
          </a:xfrm>
          <a:prstGeom prst="rect">
            <a:avLst/>
          </a:prstGeom>
        </p:spPr>
      </p:pic>
    </p:spTree>
    <p:extLst>
      <p:ext uri="{BB962C8B-B14F-4D97-AF65-F5344CB8AC3E}">
        <p14:creationId xmlns:p14="http://schemas.microsoft.com/office/powerpoint/2010/main" val="209228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695-7EE6-904A-9706-0F62E23617D8}"/>
              </a:ext>
            </a:extLst>
          </p:cNvPr>
          <p:cNvSpPr>
            <a:spLocks noGrp="1"/>
          </p:cNvSpPr>
          <p:nvPr>
            <p:ph type="title"/>
          </p:nvPr>
        </p:nvSpPr>
        <p:spPr>
          <a:xfrm>
            <a:off x="565355" y="110239"/>
            <a:ext cx="8013290" cy="2468562"/>
          </a:xfrm>
        </p:spPr>
        <p:txBody>
          <a:bodyPr>
            <a:normAutofit fontScale="90000"/>
          </a:bodyPr>
          <a:lstStyle/>
          <a:p>
            <a:pPr algn="ctr"/>
            <a:r>
              <a:rPr lang="en-US" dirty="0">
                <a:solidFill>
                  <a:schemeClr val="bg1"/>
                </a:solidFill>
              </a:rPr>
              <a:t>When we think about animal adaptations, it is important to think about the role the 5 senses play </a:t>
            </a:r>
          </a:p>
        </p:txBody>
      </p:sp>
      <p:sp>
        <p:nvSpPr>
          <p:cNvPr id="5" name="Title 1">
            <a:extLst>
              <a:ext uri="{FF2B5EF4-FFF2-40B4-BE49-F238E27FC236}">
                <a16:creationId xmlns:a16="http://schemas.microsoft.com/office/drawing/2014/main" id="{216729E5-621D-1D4C-8A29-78927ED9D386}"/>
              </a:ext>
            </a:extLst>
          </p:cNvPr>
          <p:cNvSpPr txBox="1">
            <a:spLocks/>
          </p:cNvSpPr>
          <p:nvPr/>
        </p:nvSpPr>
        <p:spPr>
          <a:xfrm>
            <a:off x="5133475" y="2819400"/>
            <a:ext cx="3124200" cy="2468562"/>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gn="ctr"/>
            <a:r>
              <a:rPr lang="en-US" sz="2800" dirty="0">
                <a:solidFill>
                  <a:schemeClr val="bg1"/>
                </a:solidFill>
                <a:latin typeface="Ebrima"/>
                <a:ea typeface="Ebrima"/>
                <a:cs typeface="Ebrima"/>
              </a:rPr>
              <a:t>How do sight, hearing, smell, taste, and touch help creatures of the temperate rainforest? </a:t>
            </a:r>
            <a:endParaRPr lang="en-US" sz="28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a:extLst>
              <a:ext uri="{FF2B5EF4-FFF2-40B4-BE49-F238E27FC236}">
                <a16:creationId xmlns:a16="http://schemas.microsoft.com/office/drawing/2014/main" id="{A3D11FEB-5AC0-3944-9872-F680C30F7D36}"/>
              </a:ext>
            </a:extLst>
          </p:cNvPr>
          <p:cNvPicPr>
            <a:picLocks noChangeAspect="1"/>
          </p:cNvPicPr>
          <p:nvPr/>
        </p:nvPicPr>
        <p:blipFill>
          <a:blip r:embed="rId3"/>
          <a:stretch>
            <a:fillRect/>
          </a:stretch>
        </p:blipFill>
        <p:spPr>
          <a:xfrm>
            <a:off x="1371600" y="2351180"/>
            <a:ext cx="3364705" cy="3856039"/>
          </a:xfrm>
          <a:prstGeom prst="rect">
            <a:avLst/>
          </a:prstGeom>
        </p:spPr>
      </p:pic>
    </p:spTree>
    <p:extLst>
      <p:ext uri="{BB962C8B-B14F-4D97-AF65-F5344CB8AC3E}">
        <p14:creationId xmlns:p14="http://schemas.microsoft.com/office/powerpoint/2010/main" val="395637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088-B861-9A4A-9494-3D913F50F18E}"/>
              </a:ext>
            </a:extLst>
          </p:cNvPr>
          <p:cNvSpPr>
            <a:spLocks noGrp="1"/>
          </p:cNvSpPr>
          <p:nvPr>
            <p:ph type="title"/>
          </p:nvPr>
        </p:nvSpPr>
        <p:spPr>
          <a:xfrm>
            <a:off x="250529" y="420319"/>
            <a:ext cx="8699090" cy="1173162"/>
          </a:xfrm>
        </p:spPr>
        <p:txBody>
          <a:bodyPr>
            <a:normAutofit/>
          </a:bodyPr>
          <a:lstStyle/>
          <a:p>
            <a:pPr algn="ctr"/>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How do we use our senses?</a:t>
            </a:r>
          </a:p>
        </p:txBody>
      </p:sp>
      <p:sp>
        <p:nvSpPr>
          <p:cNvPr id="6" name="TextBox 5">
            <a:extLst>
              <a:ext uri="{FF2B5EF4-FFF2-40B4-BE49-F238E27FC236}">
                <a16:creationId xmlns:a16="http://schemas.microsoft.com/office/drawing/2014/main" id="{7D67A4A4-62CC-5D45-848C-48D06F9C467D}"/>
              </a:ext>
            </a:extLst>
          </p:cNvPr>
          <p:cNvSpPr txBox="1"/>
          <p:nvPr/>
        </p:nvSpPr>
        <p:spPr>
          <a:xfrm>
            <a:off x="404107" y="3388411"/>
            <a:ext cx="8739893" cy="2246769"/>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What can you smell that would tell you about your surroundings?</a:t>
            </a:r>
          </a:p>
          <a:p>
            <a:pPr marL="285750" indent="-28575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Can you hear running water? How close is it to where you’re standing?</a:t>
            </a:r>
          </a:p>
          <a:p>
            <a:pPr marL="285750" indent="-28575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sz="2000" dirty="0">
                <a:solidFill>
                  <a:schemeClr val="bg1"/>
                </a:solidFill>
                <a:latin typeface="Ebrima"/>
                <a:ea typeface="Ebrima"/>
                <a:cs typeface="Ebrima"/>
              </a:rPr>
              <a:t>Are you scanning the ground with your eyes to look for animals?</a:t>
            </a:r>
          </a:p>
          <a:p>
            <a:pPr marL="285750" indent="-28575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Can you imagine what the tree bark around you would feel like?</a:t>
            </a:r>
          </a:p>
        </p:txBody>
      </p:sp>
      <p:sp>
        <p:nvSpPr>
          <p:cNvPr id="3" name="TextBox 2">
            <a:extLst>
              <a:ext uri="{FF2B5EF4-FFF2-40B4-BE49-F238E27FC236}">
                <a16:creationId xmlns:a16="http://schemas.microsoft.com/office/drawing/2014/main" id="{2599D567-9A4D-DA40-9CBA-3995B5D44283}"/>
              </a:ext>
            </a:extLst>
          </p:cNvPr>
          <p:cNvSpPr txBox="1"/>
          <p:nvPr/>
        </p:nvSpPr>
        <p:spPr>
          <a:xfrm>
            <a:off x="485274" y="1752600"/>
            <a:ext cx="8229600" cy="1200329"/>
          </a:xfrm>
          <a:prstGeom prst="rect">
            <a:avLst/>
          </a:prstGeom>
          <a:noFill/>
        </p:spPr>
        <p:txBody>
          <a:bodyPr wrap="square" rtlCol="0">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We’re going to go outside and think about what you can see, hear, smell, taste, and feel. Try to answer these questions to help!</a:t>
            </a:r>
          </a:p>
        </p:txBody>
      </p:sp>
    </p:spTree>
    <p:extLst>
      <p:ext uri="{BB962C8B-B14F-4D97-AF65-F5344CB8AC3E}">
        <p14:creationId xmlns:p14="http://schemas.microsoft.com/office/powerpoint/2010/main" val="1202927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DE6745-D9B6-C942-AA6F-D23349C1CC23}"/>
              </a:ext>
            </a:extLst>
          </p:cNvPr>
          <p:cNvSpPr>
            <a:spLocks noGrp="1"/>
          </p:cNvSpPr>
          <p:nvPr>
            <p:ph type="title"/>
          </p:nvPr>
        </p:nvSpPr>
        <p:spPr>
          <a:xfrm>
            <a:off x="336755" y="1066800"/>
            <a:ext cx="8470490" cy="3535362"/>
          </a:xfrm>
        </p:spPr>
        <p:txBody>
          <a:bodyPr>
            <a:normAutofit/>
          </a:bodyPr>
          <a:lstStyle/>
          <a:p>
            <a:pPr algn="ct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Let’s look at some plants and animals that have </a:t>
            </a:r>
            <a:r>
              <a:rPr lang="en-US" b="1" dirty="0">
                <a:solidFill>
                  <a:schemeClr val="bg1"/>
                </a:solidFill>
                <a:latin typeface="Ebrima" panose="02000000000000000000" pitchFamily="2" charset="0"/>
                <a:ea typeface="Ebrima" panose="02000000000000000000" pitchFamily="2" charset="0"/>
                <a:cs typeface="Ebrima" panose="02000000000000000000" pitchFamily="2" charset="0"/>
              </a:rPr>
              <a:t>adapted</a:t>
            </a:r>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to the temperate rainforest environment!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007AC7-381F-034C-AFEB-700FB6B28902}"/>
              </a:ext>
            </a:extLst>
          </p:cNvPr>
          <p:cNvSpPr txBox="1"/>
          <p:nvPr/>
        </p:nvSpPr>
        <p:spPr>
          <a:xfrm>
            <a:off x="6705600" y="3484184"/>
            <a:ext cx="2089684" cy="461665"/>
          </a:xfrm>
          <a:prstGeom prst="rect">
            <a:avLst/>
          </a:prstGeom>
          <a:noFill/>
        </p:spPr>
        <p:txBody>
          <a:bodyPr wrap="square" rtlCol="0">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Black bear</a:t>
            </a:r>
          </a:p>
        </p:txBody>
      </p:sp>
      <p:sp>
        <p:nvSpPr>
          <p:cNvPr id="8" name="TextBox 7">
            <a:extLst>
              <a:ext uri="{FF2B5EF4-FFF2-40B4-BE49-F238E27FC236}">
                <a16:creationId xmlns:a16="http://schemas.microsoft.com/office/drawing/2014/main" id="{97DE1D3A-B552-1A41-8003-0EAEDE0F36DB}"/>
              </a:ext>
            </a:extLst>
          </p:cNvPr>
          <p:cNvSpPr txBox="1"/>
          <p:nvPr/>
        </p:nvSpPr>
        <p:spPr>
          <a:xfrm>
            <a:off x="499105" y="3881735"/>
            <a:ext cx="1804020" cy="461665"/>
          </a:xfrm>
          <a:prstGeom prst="rect">
            <a:avLst/>
          </a:prstGeom>
          <a:noFill/>
        </p:spPr>
        <p:txBody>
          <a:bodyPr wrap="square" rtlCol="0">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Bald Eagle </a:t>
            </a:r>
          </a:p>
        </p:txBody>
      </p:sp>
      <p:sp>
        <p:nvSpPr>
          <p:cNvPr id="17" name="TextBox 16">
            <a:extLst>
              <a:ext uri="{FF2B5EF4-FFF2-40B4-BE49-F238E27FC236}">
                <a16:creationId xmlns:a16="http://schemas.microsoft.com/office/drawing/2014/main" id="{155C04F4-F22F-704B-BE80-658C9E80176B}"/>
              </a:ext>
            </a:extLst>
          </p:cNvPr>
          <p:cNvSpPr txBox="1"/>
          <p:nvPr/>
        </p:nvSpPr>
        <p:spPr>
          <a:xfrm>
            <a:off x="-24063" y="6043458"/>
            <a:ext cx="9225076" cy="923330"/>
          </a:xfrm>
          <a:prstGeom prst="rect">
            <a:avLst/>
          </a:prstGeom>
          <a:solidFill>
            <a:schemeClr val="tx1"/>
          </a:solidFill>
        </p:spPr>
        <p:txBody>
          <a:bodyPr wrap="square" rtlCol="0">
            <a:spAutoFit/>
          </a:bodyPr>
          <a:lstStyle/>
          <a:p>
            <a:endParaRPr lang="en-US" dirty="0"/>
          </a:p>
          <a:p>
            <a:endParaRPr lang="en-US" dirty="0"/>
          </a:p>
          <a:p>
            <a:endParaRPr lang="en-US" dirty="0"/>
          </a:p>
        </p:txBody>
      </p:sp>
      <p:sp>
        <p:nvSpPr>
          <p:cNvPr id="9" name="TextBox 8">
            <a:extLst>
              <a:ext uri="{FF2B5EF4-FFF2-40B4-BE49-F238E27FC236}">
                <a16:creationId xmlns:a16="http://schemas.microsoft.com/office/drawing/2014/main" id="{E8ABF8EC-BF72-4A43-BC8C-9FC6E4A2A436}"/>
              </a:ext>
            </a:extLst>
          </p:cNvPr>
          <p:cNvSpPr txBox="1"/>
          <p:nvPr/>
        </p:nvSpPr>
        <p:spPr>
          <a:xfrm>
            <a:off x="120111" y="6377541"/>
            <a:ext cx="2940348" cy="461665"/>
          </a:xfrm>
          <a:prstGeom prst="rect">
            <a:avLst/>
          </a:prstGeom>
          <a:noFill/>
        </p:spPr>
        <p:txBody>
          <a:bodyPr wrap="square" rtlCol="0">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Pacific salamander </a:t>
            </a:r>
          </a:p>
        </p:txBody>
      </p:sp>
      <p:sp>
        <p:nvSpPr>
          <p:cNvPr id="10" name="TextBox 9">
            <a:extLst>
              <a:ext uri="{FF2B5EF4-FFF2-40B4-BE49-F238E27FC236}">
                <a16:creationId xmlns:a16="http://schemas.microsoft.com/office/drawing/2014/main" id="{BC782216-73C2-E94F-AB31-693BC1DF7563}"/>
              </a:ext>
            </a:extLst>
          </p:cNvPr>
          <p:cNvSpPr txBox="1"/>
          <p:nvPr/>
        </p:nvSpPr>
        <p:spPr>
          <a:xfrm>
            <a:off x="6709611" y="6329474"/>
            <a:ext cx="2089684" cy="461665"/>
          </a:xfrm>
          <a:prstGeom prst="rect">
            <a:avLst/>
          </a:prstGeom>
          <a:noFill/>
        </p:spPr>
        <p:txBody>
          <a:bodyPr wrap="square" rtlCol="0">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Banana slug </a:t>
            </a:r>
          </a:p>
        </p:txBody>
      </p:sp>
      <p:sp>
        <p:nvSpPr>
          <p:cNvPr id="5" name="TextBox 4">
            <a:extLst>
              <a:ext uri="{FF2B5EF4-FFF2-40B4-BE49-F238E27FC236}">
                <a16:creationId xmlns:a16="http://schemas.microsoft.com/office/drawing/2014/main" id="{FDE11001-1A38-7647-BFF6-4C056B901C5B}"/>
              </a:ext>
            </a:extLst>
          </p:cNvPr>
          <p:cNvSpPr txBox="1"/>
          <p:nvPr/>
        </p:nvSpPr>
        <p:spPr>
          <a:xfrm>
            <a:off x="3876768" y="5386716"/>
            <a:ext cx="1833010" cy="461665"/>
          </a:xfrm>
          <a:prstGeom prst="rect">
            <a:avLst/>
          </a:prstGeom>
          <a:noFill/>
        </p:spPr>
        <p:txBody>
          <a:bodyPr wrap="square" rtlCol="0">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Mule deer </a:t>
            </a:r>
          </a:p>
        </p:txBody>
      </p:sp>
      <p:sp>
        <p:nvSpPr>
          <p:cNvPr id="19" name="TextBox 18">
            <a:extLst>
              <a:ext uri="{FF2B5EF4-FFF2-40B4-BE49-F238E27FC236}">
                <a16:creationId xmlns:a16="http://schemas.microsoft.com/office/drawing/2014/main" id="{A7FF4368-01EC-D149-9638-32A37E929C56}"/>
              </a:ext>
            </a:extLst>
          </p:cNvPr>
          <p:cNvSpPr txBox="1"/>
          <p:nvPr/>
        </p:nvSpPr>
        <p:spPr>
          <a:xfrm>
            <a:off x="84021" y="236934"/>
            <a:ext cx="9023884" cy="830997"/>
          </a:xfrm>
          <a:prstGeom prst="rect">
            <a:avLst/>
          </a:prstGeom>
          <a:noFill/>
        </p:spPr>
        <p:txBody>
          <a:bodyPr wrap="square" lIns="91440" tIns="45720" rIns="91440" bIns="45720" rtlCol="0" anchor="t">
            <a:spAutoFit/>
          </a:bodyPr>
          <a:lstStyle/>
          <a:p>
            <a:pPr algn="ctr"/>
            <a:r>
              <a:rPr lang="en-US" sz="2400" dirty="0">
                <a:solidFill>
                  <a:schemeClr val="bg1"/>
                </a:solidFill>
                <a:latin typeface="Rockwell"/>
              </a:rPr>
              <a:t>On this slide, let's look at  five temperate rainforest animals and try to guess the sense or senses they use the most. </a:t>
            </a:r>
            <a:endParaRPr lang="en-US" sz="2400" dirty="0">
              <a:solidFill>
                <a:schemeClr val="bg1"/>
              </a:solidFill>
              <a:latin typeface="Rockwell" panose="02060603020205020403" pitchFamily="18" charset="77"/>
            </a:endParaRPr>
          </a:p>
        </p:txBody>
      </p:sp>
      <p:pic>
        <p:nvPicPr>
          <p:cNvPr id="48" name="Picture 47" descr="A picture containing tree, bear, outdoor, mammal&#10;&#10;Description automatically generated">
            <a:extLst>
              <a:ext uri="{FF2B5EF4-FFF2-40B4-BE49-F238E27FC236}">
                <a16:creationId xmlns:a16="http://schemas.microsoft.com/office/drawing/2014/main" id="{C7853456-86E6-455E-91F3-C91A456D82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87" r="7500" b="6845"/>
          <a:stretch/>
        </p:blipFill>
        <p:spPr>
          <a:xfrm>
            <a:off x="6195197" y="1156372"/>
            <a:ext cx="2664082" cy="2307507"/>
          </a:xfrm>
          <a:prstGeom prst="rect">
            <a:avLst/>
          </a:prstGeom>
        </p:spPr>
      </p:pic>
      <p:pic>
        <p:nvPicPr>
          <p:cNvPr id="50" name="Picture 49" descr="A bald eagle in a tree&#10;&#10;Description automatically generated">
            <a:extLst>
              <a:ext uri="{FF2B5EF4-FFF2-40B4-BE49-F238E27FC236}">
                <a16:creationId xmlns:a16="http://schemas.microsoft.com/office/drawing/2014/main" id="{684D7681-0943-4AAF-BFB2-DD97131868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04" t="14420" r="28564" b="18814"/>
          <a:stretch/>
        </p:blipFill>
        <p:spPr>
          <a:xfrm>
            <a:off x="288393" y="1169445"/>
            <a:ext cx="2818267" cy="2716755"/>
          </a:xfrm>
          <a:prstGeom prst="rect">
            <a:avLst/>
          </a:prstGeom>
        </p:spPr>
      </p:pic>
      <p:pic>
        <p:nvPicPr>
          <p:cNvPr id="52" name="Picture 51" descr="A picture containing salamander, plant&#10;&#10;Description automatically generated">
            <a:extLst>
              <a:ext uri="{FF2B5EF4-FFF2-40B4-BE49-F238E27FC236}">
                <a16:creationId xmlns:a16="http://schemas.microsoft.com/office/drawing/2014/main" id="{F452499A-E71F-4FB8-AB2B-EAC9B450C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7" t="3125" r="24167" b="13098"/>
          <a:stretch/>
        </p:blipFill>
        <p:spPr>
          <a:xfrm>
            <a:off x="164278" y="4387259"/>
            <a:ext cx="2538215" cy="1967594"/>
          </a:xfrm>
          <a:prstGeom prst="rect">
            <a:avLst/>
          </a:prstGeom>
        </p:spPr>
      </p:pic>
      <p:pic>
        <p:nvPicPr>
          <p:cNvPr id="54" name="Picture 53">
            <a:extLst>
              <a:ext uri="{FF2B5EF4-FFF2-40B4-BE49-F238E27FC236}">
                <a16:creationId xmlns:a16="http://schemas.microsoft.com/office/drawing/2014/main" id="{35AF0AE6-A7B5-46AB-B2B6-08D59FDDC9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0" t="6644"/>
          <a:stretch/>
        </p:blipFill>
        <p:spPr>
          <a:xfrm>
            <a:off x="3334856" y="1949580"/>
            <a:ext cx="2538215" cy="3212229"/>
          </a:xfrm>
          <a:prstGeom prst="rect">
            <a:avLst/>
          </a:prstGeom>
        </p:spPr>
      </p:pic>
      <p:pic>
        <p:nvPicPr>
          <p:cNvPr id="2" name="Picture 3" descr="slug3.jpg">
            <a:extLst>
              <a:ext uri="{FF2B5EF4-FFF2-40B4-BE49-F238E27FC236}">
                <a16:creationId xmlns:a16="http://schemas.microsoft.com/office/drawing/2014/main" id="{3D140AC3-DBD1-4ABC-929F-14593690952E}"/>
              </a:ext>
            </a:extLst>
          </p:cNvPr>
          <p:cNvPicPr>
            <a:picLocks noChangeAspect="1"/>
          </p:cNvPicPr>
          <p:nvPr/>
        </p:nvPicPr>
        <p:blipFill>
          <a:blip r:embed="rId7"/>
          <a:stretch>
            <a:fillRect/>
          </a:stretch>
        </p:blipFill>
        <p:spPr>
          <a:xfrm>
            <a:off x="6194378" y="4183039"/>
            <a:ext cx="2743200" cy="2057400"/>
          </a:xfrm>
          <a:prstGeom prst="rect">
            <a:avLst/>
          </a:prstGeom>
        </p:spPr>
      </p:pic>
    </p:spTree>
    <p:extLst>
      <p:ext uri="{BB962C8B-B14F-4D97-AF65-F5344CB8AC3E}">
        <p14:creationId xmlns:p14="http://schemas.microsoft.com/office/powerpoint/2010/main" val="206312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F36154-6654-4941-87BC-E00E652261CE}"/>
              </a:ext>
            </a:extLst>
          </p:cNvPr>
          <p:cNvSpPr txBox="1"/>
          <p:nvPr/>
        </p:nvSpPr>
        <p:spPr>
          <a:xfrm>
            <a:off x="1402731" y="230025"/>
            <a:ext cx="6802760" cy="707886"/>
          </a:xfrm>
          <a:prstGeom prst="rect">
            <a:avLst/>
          </a:prstGeom>
          <a:noFill/>
        </p:spPr>
        <p:txBody>
          <a:bodyPr wrap="none" rtlCol="0">
            <a:spAutoFit/>
          </a:bodyPr>
          <a:lstStyle/>
          <a:p>
            <a:r>
              <a:rPr lang="en-US" sz="4000" dirty="0">
                <a:solidFill>
                  <a:schemeClr val="bg1"/>
                </a:solidFill>
                <a:latin typeface="Rockwell" panose="02060603020205020403" pitchFamily="18" charset="77"/>
              </a:rPr>
              <a:t>Redwood Sorrel adaptations</a:t>
            </a:r>
          </a:p>
        </p:txBody>
      </p:sp>
      <p:sp>
        <p:nvSpPr>
          <p:cNvPr id="5" name="TextBox 4">
            <a:extLst>
              <a:ext uri="{FF2B5EF4-FFF2-40B4-BE49-F238E27FC236}">
                <a16:creationId xmlns:a16="http://schemas.microsoft.com/office/drawing/2014/main" id="{1526165B-086C-3049-8B0A-86233CDD19E4}"/>
              </a:ext>
            </a:extLst>
          </p:cNvPr>
          <p:cNvSpPr txBox="1"/>
          <p:nvPr/>
        </p:nvSpPr>
        <p:spPr>
          <a:xfrm>
            <a:off x="263365" y="986791"/>
            <a:ext cx="8617270"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Thrives in low </a:t>
            </a:r>
            <a:r>
              <a:rPr lang="en-US" sz="2000">
                <a:solidFill>
                  <a:schemeClr val="bg1"/>
                </a:solidFill>
                <a:latin typeface="Ebrima" panose="02000000000000000000" pitchFamily="2" charset="0"/>
                <a:ea typeface="Ebrima" panose="02000000000000000000" pitchFamily="2" charset="0"/>
                <a:cs typeface="Ebrima" panose="02000000000000000000" pitchFamily="2" charset="0"/>
              </a:rPr>
              <a:t>sunlight on </a:t>
            </a: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the forest floor.  </a:t>
            </a:r>
          </a:p>
          <a:p>
            <a:pPr marL="285750" indent="-28575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Leaves can tilt to face towards or away from the sun to keep moisture.</a:t>
            </a:r>
          </a:p>
          <a:p>
            <a:pPr marL="285750" indent="-28575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sz="2000" dirty="0">
                <a:solidFill>
                  <a:schemeClr val="bg1"/>
                </a:solidFill>
                <a:latin typeface="Ebrima"/>
                <a:ea typeface="Ebrima"/>
                <a:cs typeface="Ebrima"/>
              </a:rPr>
              <a:t>Leaves will curl during rain so they are not damaged. </a:t>
            </a: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Only grows 2 inches – 8 inches tall.</a:t>
            </a:r>
          </a:p>
        </p:txBody>
      </p:sp>
      <p:pic>
        <p:nvPicPr>
          <p:cNvPr id="3" name="Picture 2">
            <a:extLst>
              <a:ext uri="{FF2B5EF4-FFF2-40B4-BE49-F238E27FC236}">
                <a16:creationId xmlns:a16="http://schemas.microsoft.com/office/drawing/2014/main" id="{B5FB3589-7EE2-4E1F-9ECE-416B09D6C24C}"/>
              </a:ext>
            </a:extLst>
          </p:cNvPr>
          <p:cNvPicPr>
            <a:picLocks noChangeAspect="1"/>
          </p:cNvPicPr>
          <p:nvPr/>
        </p:nvPicPr>
        <p:blipFill rotWithShape="1">
          <a:blip r:embed="rId2">
            <a:extLst>
              <a:ext uri="{28A0092B-C50C-407E-A947-70E740481C1C}">
                <a14:useLocalDpi xmlns:a14="http://schemas.microsoft.com/office/drawing/2010/main" val="0"/>
              </a:ext>
            </a:extLst>
          </a:blip>
          <a:srcRect t="62222"/>
          <a:stretch/>
        </p:blipFill>
        <p:spPr>
          <a:xfrm>
            <a:off x="263365" y="3335544"/>
            <a:ext cx="4540746" cy="2590800"/>
          </a:xfrm>
          <a:prstGeom prst="rect">
            <a:avLst/>
          </a:prstGeom>
        </p:spPr>
      </p:pic>
      <p:pic>
        <p:nvPicPr>
          <p:cNvPr id="7" name="Picture 6">
            <a:extLst>
              <a:ext uri="{FF2B5EF4-FFF2-40B4-BE49-F238E27FC236}">
                <a16:creationId xmlns:a16="http://schemas.microsoft.com/office/drawing/2014/main" id="{C8D26FA6-C653-48C5-983C-E516D196A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308992"/>
            <a:ext cx="3958889" cy="2617352"/>
          </a:xfrm>
          <a:prstGeom prst="rect">
            <a:avLst/>
          </a:prstGeom>
        </p:spPr>
      </p:pic>
      <p:sp>
        <p:nvSpPr>
          <p:cNvPr id="8" name="TextBox 7">
            <a:extLst>
              <a:ext uri="{FF2B5EF4-FFF2-40B4-BE49-F238E27FC236}">
                <a16:creationId xmlns:a16="http://schemas.microsoft.com/office/drawing/2014/main" id="{A968C623-BFC3-4873-877B-7D2F5C48DF07}"/>
              </a:ext>
            </a:extLst>
          </p:cNvPr>
          <p:cNvSpPr txBox="1"/>
          <p:nvPr/>
        </p:nvSpPr>
        <p:spPr>
          <a:xfrm>
            <a:off x="5486400" y="5926344"/>
            <a:ext cx="3886200" cy="215444"/>
          </a:xfrm>
          <a:prstGeom prst="rect">
            <a:avLst/>
          </a:prstGeom>
          <a:noFill/>
        </p:spPr>
        <p:txBody>
          <a:bodyPr wrap="square" lIns="91440" tIns="45720" rIns="91440" bIns="45720" rtlCol="0" anchor="t">
            <a:spAutoFit/>
          </a:bodyPr>
          <a:lstStyle/>
          <a:p>
            <a:r>
              <a:rPr lang="en-US" sz="800" i="1" u="sng" dirty="0">
                <a:solidFill>
                  <a:schemeClr val="bg1"/>
                </a:solidFill>
                <a:latin typeface="Ebrima"/>
                <a:ea typeface="Ebrima"/>
                <a:cs typeface="Ebrima"/>
                <a:hlinkClick r:id="rId4">
                  <a:extLst>
                    <a:ext uri="{A12FA001-AC4F-418D-AE19-62706E023703}">
                      <ahyp:hlinkClr xmlns:ahyp="http://schemas.microsoft.com/office/drawing/2018/hyperlinkcolor" val="tx"/>
                    </a:ext>
                  </a:extLst>
                </a:hlinkClick>
              </a:rPr>
              <a:t>"Redwood Sorrel"</a:t>
            </a:r>
            <a:r>
              <a:rPr lang="en-US" sz="800" i="1" dirty="0">
                <a:solidFill>
                  <a:schemeClr val="bg1"/>
                </a:solidFill>
                <a:latin typeface="Ebrima"/>
                <a:ea typeface="Ebrima"/>
                <a:cs typeface="Ebrima"/>
              </a:rPr>
              <a:t> by </a:t>
            </a:r>
            <a:r>
              <a:rPr lang="en-US" sz="800" i="1" dirty="0">
                <a:solidFill>
                  <a:schemeClr val="bg1"/>
                </a:solidFill>
                <a:latin typeface="Ebrima"/>
                <a:ea typeface="Ebrima"/>
                <a:cs typeface="Ebrima"/>
                <a:hlinkClick r:id="rId5">
                  <a:extLst>
                    <a:ext uri="{A12FA001-AC4F-418D-AE19-62706E023703}">
                      <ahyp:hlinkClr xmlns:ahyp="http://schemas.microsoft.com/office/drawing/2018/hyperlinkcolor" val="tx"/>
                    </a:ext>
                  </a:extLst>
                </a:hlinkClick>
              </a:rPr>
              <a:t>Sinéad McKeown</a:t>
            </a:r>
            <a:r>
              <a:rPr lang="en-US" sz="800" i="1" dirty="0">
                <a:solidFill>
                  <a:schemeClr val="bg1"/>
                </a:solidFill>
                <a:latin typeface="Ebrima"/>
                <a:ea typeface="Ebrima"/>
                <a:cs typeface="Ebrima"/>
              </a:rPr>
              <a:t> is licensed under </a:t>
            </a:r>
            <a:r>
              <a:rPr lang="en-US" sz="800" i="1" dirty="0">
                <a:solidFill>
                  <a:schemeClr val="bg1"/>
                </a:solidFill>
                <a:latin typeface="Ebrima"/>
                <a:ea typeface="Ebrima"/>
                <a:cs typeface="Ebrima"/>
                <a:hlinkClick r:id="rId6">
                  <a:extLst>
                    <a:ext uri="{A12FA001-AC4F-418D-AE19-62706E023703}">
                      <ahyp:hlinkClr xmlns:ahyp="http://schemas.microsoft.com/office/drawing/2018/hyperlinkcolor" val="tx"/>
                    </a:ext>
                  </a:extLst>
                </a:hlinkClick>
              </a:rPr>
              <a:t>CC BY-NC-SA 2.0</a:t>
            </a:r>
            <a:endParaRPr lang="en-US" sz="800" i="1" dirty="0">
              <a:solidFill>
                <a:schemeClr val="bg1"/>
              </a:solidFill>
              <a:latin typeface="Ebrima"/>
              <a:ea typeface="Ebrima"/>
              <a:cs typeface="Ebrima"/>
            </a:endParaRPr>
          </a:p>
        </p:txBody>
      </p:sp>
    </p:spTree>
    <p:extLst>
      <p:ext uri="{BB962C8B-B14F-4D97-AF65-F5344CB8AC3E}">
        <p14:creationId xmlns:p14="http://schemas.microsoft.com/office/powerpoint/2010/main" val="232809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84CA6-DF11-5A45-B3F2-C898A6E87AF4}"/>
              </a:ext>
            </a:extLst>
          </p:cNvPr>
          <p:cNvSpPr txBox="1"/>
          <p:nvPr/>
        </p:nvSpPr>
        <p:spPr>
          <a:xfrm>
            <a:off x="360759" y="3752849"/>
            <a:ext cx="246816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dirty="0">
                <a:solidFill>
                  <a:schemeClr val="bg1"/>
                </a:solidFill>
                <a:latin typeface="+mj-lt"/>
                <a:ea typeface="+mj-ea"/>
                <a:cs typeface="+mj-cs"/>
              </a:rPr>
              <a:t>Epiphyte adaptations</a:t>
            </a:r>
          </a:p>
        </p:txBody>
      </p:sp>
      <p:pic>
        <p:nvPicPr>
          <p:cNvPr id="5" name="Picture 4" descr="A picture containing grass, outdoor, plant, flower&#10;&#10;Description automatically generated">
            <a:extLst>
              <a:ext uri="{FF2B5EF4-FFF2-40B4-BE49-F238E27FC236}">
                <a16:creationId xmlns:a16="http://schemas.microsoft.com/office/drawing/2014/main" id="{E81E14FF-6C68-4370-A8AE-C0A58AFEA2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153" b="1405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id="{8A2D767E-D82F-254D-881B-801003D5C1EA}"/>
              </a:ext>
            </a:extLst>
          </p:cNvPr>
          <p:cNvSpPr txBox="1"/>
          <p:nvPr/>
        </p:nvSpPr>
        <p:spPr>
          <a:xfrm>
            <a:off x="2667000" y="3795085"/>
            <a:ext cx="6572246" cy="2452687"/>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Epiphytes grow on other plants and do not need to have roots in the soil.</a:t>
            </a:r>
          </a:p>
          <a:p>
            <a:pPr marL="342900" indent="-228600">
              <a:lnSpc>
                <a:spcPct val="90000"/>
              </a:lnSpc>
              <a:spcAft>
                <a:spcPts val="600"/>
              </a:spcAft>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228600">
              <a:lnSpc>
                <a:spcPct val="90000"/>
              </a:lnSpc>
              <a:spcAft>
                <a:spcPts val="600"/>
              </a:spcAft>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This group includes ferns, lichens, and mosses that are common in temperate rainforests.</a:t>
            </a:r>
          </a:p>
          <a:p>
            <a:pPr marL="342900" indent="-228600">
              <a:lnSpc>
                <a:spcPct val="90000"/>
              </a:lnSpc>
              <a:spcAft>
                <a:spcPts val="600"/>
              </a:spcAft>
              <a:buFont typeface="Arial" panose="020B0604020202020204" pitchFamily="34" charset="0"/>
              <a:buChar char="•"/>
            </a:pPr>
            <a:endParaRPr lang="en-US" sz="20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900" indent="-228600">
              <a:lnSpc>
                <a:spcPct val="90000"/>
              </a:lnSpc>
              <a:spcAft>
                <a:spcPts val="600"/>
              </a:spcAft>
              <a:buFont typeface="Arial" panose="020B0604020202020204" pitchFamily="34" charset="0"/>
              <a:buChar char="•"/>
            </a:pPr>
            <a:r>
              <a:rPr lang="en-US" sz="2000" dirty="0">
                <a:solidFill>
                  <a:schemeClr val="bg1"/>
                </a:solidFill>
                <a:latin typeface="Ebrima" panose="02000000000000000000" pitchFamily="2" charset="0"/>
                <a:ea typeface="Ebrima" panose="02000000000000000000" pitchFamily="2" charset="0"/>
                <a:cs typeface="Ebrima" panose="02000000000000000000" pitchFamily="2" charset="0"/>
              </a:rPr>
              <a:t>They use photosynthesis to get energy and take water from the air as rain or fog.</a:t>
            </a:r>
          </a:p>
        </p:txBody>
      </p:sp>
    </p:spTree>
    <p:extLst>
      <p:ext uri="{BB962C8B-B14F-4D97-AF65-F5344CB8AC3E}">
        <p14:creationId xmlns:p14="http://schemas.microsoft.com/office/powerpoint/2010/main" val="37915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6D00F9B6-3CEC-4F99-90CF-955C31653A3D}" vid="{D0005149-ACCB-466C-82B0-59F451B4C7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79833A0B4B04438C25ACF1E299B223" ma:contentTypeVersion="7" ma:contentTypeDescription="Create a new document." ma:contentTypeScope="" ma:versionID="6d12caa236200baa84309c5928fa5098">
  <xsd:schema xmlns:xsd="http://www.w3.org/2001/XMLSchema" xmlns:xs="http://www.w3.org/2001/XMLSchema" xmlns:p="http://schemas.microsoft.com/office/2006/metadata/properties" xmlns:ns2="866dbdf0-8bd1-4f93-ab72-906b2cedab70" targetNamespace="http://schemas.microsoft.com/office/2006/metadata/properties" ma:root="true" ma:fieldsID="15abced440da934380291db795da4f8c" ns2:_="">
    <xsd:import namespace="866dbdf0-8bd1-4f93-ab72-906b2cedab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6dbdf0-8bd1-4f93-ab72-906b2ceda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02CE9-C842-4364-B4B7-D0E6570675C7}">
  <ds:schemaRefs>
    <ds:schemaRef ds:uri="http://www.w3.org/XML/1998/namespace"/>
    <ds:schemaRef ds:uri="http://schemas.openxmlformats.org/package/2006/metadata/core-properties"/>
    <ds:schemaRef ds:uri="http://schemas.microsoft.com/office/2006/metadata/properties"/>
    <ds:schemaRef ds:uri="http://purl.org/dc/elements/1.1/"/>
    <ds:schemaRef ds:uri="866dbdf0-8bd1-4f93-ab72-906b2cedab70"/>
    <ds:schemaRef ds:uri="http://purl.org/dc/terms/"/>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CB0EABAD-0D86-489B-951B-A3A44AD4D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6dbdf0-8bd1-4f93-ab72-906b2ceda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1338</Words>
  <Application>Microsoft Office PowerPoint</Application>
  <PresentationFormat>On-screen Show (4:3)</PresentationFormat>
  <Paragraphs>179</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Adaptations in Temperate Rainforest Organisms</vt:lpstr>
      <vt:lpstr>What is an adaptation?</vt:lpstr>
      <vt:lpstr>PowerPoint Presentation</vt:lpstr>
      <vt:lpstr>When we think about animal adaptations, it is important to think about the role the 5 senses play </vt:lpstr>
      <vt:lpstr>How do we use our senses?</vt:lpstr>
      <vt:lpstr>Let’s look at some plants and animals that have adapted to the temperate rainforest environment! </vt:lpstr>
      <vt:lpstr>PowerPoint Presentation</vt:lpstr>
      <vt:lpstr>PowerPoint Presentation</vt:lpstr>
      <vt:lpstr>PowerPoint Presentation</vt:lpstr>
      <vt:lpstr>PowerPoint Presentation</vt:lpstr>
      <vt:lpstr>PowerPoint Presentation</vt:lpstr>
      <vt:lpstr>Banana Slug adaptations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Adaptations in Temperate Rainforest Organisms</dc:title>
  <dc:creator>Althauser, Leia J (DFW)</dc:creator>
  <cp:lastModifiedBy>Hart, Alison L (DFW)</cp:lastModifiedBy>
  <cp:revision>50</cp:revision>
  <dcterms:created xsi:type="dcterms:W3CDTF">2021-02-26T17:57:30Z</dcterms:created>
  <dcterms:modified xsi:type="dcterms:W3CDTF">2021-03-04T20:41:25Z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0x010100D179833A0B4B04438C25ACF1E299B223</vt:lpwstr>
  </property>
</Properties>
</file>