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96" r:id="rId5"/>
    <p:sldId id="329" r:id="rId6"/>
    <p:sldId id="330" r:id="rId7"/>
    <p:sldId id="331" r:id="rId8"/>
    <p:sldId id="333" r:id="rId9"/>
    <p:sldId id="334" r:id="rId10"/>
    <p:sldId id="318" r:id="rId11"/>
    <p:sldId id="335" r:id="rId12"/>
    <p:sldId id="342" r:id="rId13"/>
    <p:sldId id="336" r:id="rId14"/>
    <p:sldId id="332" r:id="rId15"/>
    <p:sldId id="337" r:id="rId16"/>
    <p:sldId id="338" r:id="rId17"/>
    <p:sldId id="339" r:id="rId18"/>
    <p:sldId id="340" r:id="rId19"/>
    <p:sldId id="34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tten, Taylor B (DFW)" initials="C(" lastIdx="5" clrIdx="0">
    <p:extLst>
      <p:ext uri="{19B8F6BF-5375-455C-9EA6-DF929625EA0E}">
        <p15:presenceInfo xmlns:p15="http://schemas.microsoft.com/office/powerpoint/2012/main" userId="S::t.cotten@dfw.wa.gov::1df57a4d-1b71-41bc-9cd7-e9dca12ee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B54"/>
    <a:srgbClr val="2FC1DA"/>
    <a:srgbClr val="0F7BAA"/>
    <a:srgbClr val="FFD046"/>
    <a:srgbClr val="169B7E"/>
    <a:srgbClr val="4FBEB7"/>
    <a:srgbClr val="579FD1"/>
    <a:srgbClr val="3AB54A"/>
    <a:srgbClr val="FFFFFF"/>
    <a:srgbClr val="B8C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92F6F-1877-4EAA-8BB3-B7E18C222A75}" v="15" dt="2021-03-05T21:46:12.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6016" autoAdjust="0"/>
  </p:normalViewPr>
  <p:slideViewPr>
    <p:cSldViewPr>
      <p:cViewPr varScale="1">
        <p:scale>
          <a:sx n="57" d="100"/>
          <a:sy n="57" d="100"/>
        </p:scale>
        <p:origin x="1544"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3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3/11/2021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3/11/2021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Oregon spotted frog</a:t>
            </a:r>
          </a:p>
        </p:txBody>
      </p:sp>
      <p:sp>
        <p:nvSpPr>
          <p:cNvPr id="4" name="Slide Number Placeholder 3"/>
          <p:cNvSpPr>
            <a:spLocks noGrp="1"/>
          </p:cNvSpPr>
          <p:nvPr>
            <p:ph type="sldNum" sz="quarter" idx="5"/>
          </p:nvPr>
        </p:nvSpPr>
        <p:spPr/>
        <p:txBody>
          <a:bodyPr/>
          <a:lstStyle/>
          <a:p>
            <a:fld id="{9A628E4F-335F-45F5-A2FC-FE9487D09098}" type="slidenum">
              <a:rPr lang="en-US" smtClean="0"/>
              <a:pPr/>
              <a:t>1</a:t>
            </a:fld>
            <a:endParaRPr lang="en-US"/>
          </a:p>
        </p:txBody>
      </p:sp>
    </p:spTree>
    <p:extLst>
      <p:ext uri="{BB962C8B-B14F-4D97-AF65-F5344CB8AC3E}">
        <p14:creationId xmlns:p14="http://schemas.microsoft.com/office/powerpoint/2010/main" val="182455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10</a:t>
            </a:fld>
            <a:endParaRPr lang="en-US"/>
          </a:p>
        </p:txBody>
      </p:sp>
    </p:spTree>
    <p:extLst>
      <p:ext uri="{BB962C8B-B14F-4D97-AF65-F5344CB8AC3E}">
        <p14:creationId xmlns:p14="http://schemas.microsoft.com/office/powerpoint/2010/main" val="787284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watching the video ask students what threatened the Island Marble Butterfly? </a:t>
            </a:r>
          </a:p>
          <a:p>
            <a:r>
              <a:rPr lang="en-US" dirty="0"/>
              <a:t>- </a:t>
            </a:r>
            <a:r>
              <a:rPr lang="en-US" i="1" dirty="0"/>
              <a:t>Loss of habitat due to floods, which have become more common as we see more effects of anthropogenic (human caused) climate change.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11</a:t>
            </a:fld>
            <a:endParaRPr lang="en-US"/>
          </a:p>
        </p:txBody>
      </p:sp>
    </p:spTree>
    <p:extLst>
      <p:ext uri="{BB962C8B-B14F-4D97-AF65-F5344CB8AC3E}">
        <p14:creationId xmlns:p14="http://schemas.microsoft.com/office/powerpoint/2010/main" val="3848208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Specialist species-Northern spotted owls prefer only old growth forest and specific types of voles, making them a habitat and food specialist. </a:t>
            </a:r>
          </a:p>
          <a:p>
            <a:endParaRPr lang="en-US" i="1" dirty="0"/>
          </a:p>
          <a:p>
            <a:r>
              <a:rPr lang="en-US" i="1" dirty="0"/>
              <a:t>Tufted puffins in Washington have a small population. </a:t>
            </a:r>
          </a:p>
          <a:p>
            <a:endParaRPr lang="en-US" i="1" dirty="0"/>
          </a:p>
          <a:p>
            <a:endParaRPr lang="en-US" i="1"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12</a:t>
            </a:fld>
            <a:endParaRPr lang="en-US"/>
          </a:p>
        </p:txBody>
      </p:sp>
    </p:spTree>
    <p:extLst>
      <p:ext uri="{BB962C8B-B14F-4D97-AF65-F5344CB8AC3E}">
        <p14:creationId xmlns:p14="http://schemas.microsoft.com/office/powerpoint/2010/main" val="96076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chemeClr val="bg1"/>
                </a:solidFill>
              </a:rPr>
              <a:t>Grizzly bear- needs large spaces to roam and lots of calories to live. </a:t>
            </a:r>
          </a:p>
          <a:p>
            <a:pPr lvl="0"/>
            <a:endParaRPr lang="en-US" dirty="0">
              <a:solidFill>
                <a:schemeClr val="bg1"/>
              </a:solidFill>
            </a:endParaRPr>
          </a:p>
          <a:p>
            <a:pPr lvl="0"/>
            <a:r>
              <a:rPr lang="en-US" dirty="0">
                <a:solidFill>
                  <a:schemeClr val="bg1"/>
                </a:solidFill>
              </a:rPr>
              <a:t>Gray wolf- wolf packs require large territories. </a:t>
            </a:r>
          </a:p>
          <a:p>
            <a:pPr lvl="0"/>
            <a:endParaRPr lang="en-US" dirty="0">
              <a:solidFill>
                <a:schemeClr val="bg1"/>
              </a:solidFill>
            </a:endParaRPr>
          </a:p>
          <a:p>
            <a:pPr lvl="0"/>
            <a:r>
              <a:rPr lang="en-US" b="1" dirty="0">
                <a:solidFill>
                  <a:schemeClr val="bg1"/>
                </a:solidFill>
              </a:rPr>
              <a:t>Ask students to think of other reasons one species might be more vulnerable than another?</a:t>
            </a:r>
          </a:p>
          <a:p>
            <a:endParaRPr lang="en-US" i="1"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13</a:t>
            </a:fld>
            <a:endParaRPr lang="en-US"/>
          </a:p>
        </p:txBody>
      </p:sp>
    </p:spTree>
    <p:extLst>
      <p:ext uri="{BB962C8B-B14F-4D97-AF65-F5344CB8AC3E}">
        <p14:creationId xmlns:p14="http://schemas.microsoft.com/office/powerpoint/2010/main" val="374393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chemeClr val="bg1"/>
                </a:solidFill>
              </a:rPr>
              <a:t>Have students define biodiversity. </a:t>
            </a:r>
            <a:endParaRPr lang="en-US" b="1" dirty="0">
              <a:solidFill>
                <a:schemeClr val="bg1"/>
              </a:solidFill>
            </a:endParaRPr>
          </a:p>
          <a:p>
            <a:endParaRPr lang="en-US" i="1" dirty="0"/>
          </a:p>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Losing one or two species may not harm these webs, but losing multiple species over a short period of time leads to a loss of ecosystem resilience, weakening food webs and impacting ecosystem services we benefit from. </a:t>
            </a:r>
            <a:endParaRPr lang="en-US" i="1"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14</a:t>
            </a:fld>
            <a:endParaRPr lang="en-US"/>
          </a:p>
        </p:txBody>
      </p:sp>
    </p:spTree>
    <p:extLst>
      <p:ext uri="{BB962C8B-B14F-4D97-AF65-F5344CB8AC3E}">
        <p14:creationId xmlns:p14="http://schemas.microsoft.com/office/powerpoint/2010/main" val="4410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15</a:t>
            </a:fld>
            <a:endParaRPr lang="en-US"/>
          </a:p>
        </p:txBody>
      </p:sp>
    </p:spTree>
    <p:extLst>
      <p:ext uri="{BB962C8B-B14F-4D97-AF65-F5344CB8AC3E}">
        <p14:creationId xmlns:p14="http://schemas.microsoft.com/office/powerpoint/2010/main" val="712142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i="0"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16</a:t>
            </a:fld>
            <a:endParaRPr lang="en-US"/>
          </a:p>
        </p:txBody>
      </p:sp>
    </p:spTree>
    <p:extLst>
      <p:ext uri="{BB962C8B-B14F-4D97-AF65-F5344CB8AC3E}">
        <p14:creationId xmlns:p14="http://schemas.microsoft.com/office/powerpoint/2010/main" val="676421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Grizzly bear</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2</a:t>
            </a:fld>
            <a:endParaRPr lang="en-US"/>
          </a:p>
        </p:txBody>
      </p:sp>
    </p:spTree>
    <p:extLst>
      <p:ext uri="{BB962C8B-B14F-4D97-AF65-F5344CB8AC3E}">
        <p14:creationId xmlns:p14="http://schemas.microsoft.com/office/powerpoint/2010/main" val="32482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Movie link: https://www.pbs.org/video/d4k-endangered-species-video-short-8ahfww/</a:t>
            </a:r>
          </a:p>
          <a:p>
            <a:endParaRPr lang="en-US" dirty="0"/>
          </a:p>
          <a:p>
            <a:r>
              <a:rPr lang="en-US" dirty="0"/>
              <a:t>Sharp-Tailed Grouse</a:t>
            </a:r>
          </a:p>
          <a:p>
            <a:r>
              <a:rPr lang="en-US" dirty="0"/>
              <a:t>Extinction means gone forever. </a:t>
            </a:r>
          </a:p>
        </p:txBody>
      </p:sp>
      <p:sp>
        <p:nvSpPr>
          <p:cNvPr id="4" name="Slide Number Placeholder 3"/>
          <p:cNvSpPr>
            <a:spLocks noGrp="1"/>
          </p:cNvSpPr>
          <p:nvPr>
            <p:ph type="sldNum" sz="quarter" idx="5"/>
          </p:nvPr>
        </p:nvSpPr>
        <p:spPr/>
        <p:txBody>
          <a:bodyPr/>
          <a:lstStyle/>
          <a:p>
            <a:fld id="{9A628E4F-335F-45F5-A2FC-FE9487D09098}" type="slidenum">
              <a:rPr lang="en-US" smtClean="0"/>
              <a:pPr/>
              <a:t>3</a:t>
            </a:fld>
            <a:endParaRPr lang="en-US"/>
          </a:p>
        </p:txBody>
      </p:sp>
    </p:spTree>
    <p:extLst>
      <p:ext uri="{BB962C8B-B14F-4D97-AF65-F5344CB8AC3E}">
        <p14:creationId xmlns:p14="http://schemas.microsoft.com/office/powerpoint/2010/main" val="1533280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why they think an animal may be endangered in Washington, but not nationally/federally. </a:t>
            </a:r>
          </a:p>
        </p:txBody>
      </p:sp>
      <p:sp>
        <p:nvSpPr>
          <p:cNvPr id="4" name="Slide Number Placeholder 3"/>
          <p:cNvSpPr>
            <a:spLocks noGrp="1"/>
          </p:cNvSpPr>
          <p:nvPr>
            <p:ph type="sldNum" sz="quarter" idx="5"/>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284613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watching the video ask students why populations numbers were so low? </a:t>
            </a:r>
            <a:r>
              <a:rPr lang="en-US" i="1" dirty="0"/>
              <a:t>Overharvest</a:t>
            </a:r>
          </a:p>
          <a:p>
            <a:r>
              <a:rPr lang="en-US" dirty="0"/>
              <a:t>What is being done to restore populations?</a:t>
            </a:r>
          </a:p>
        </p:txBody>
      </p:sp>
      <p:sp>
        <p:nvSpPr>
          <p:cNvPr id="4" name="Slide Number Placeholder 3"/>
          <p:cNvSpPr>
            <a:spLocks noGrp="1"/>
          </p:cNvSpPr>
          <p:nvPr>
            <p:ph type="sldNum" sz="quarter" idx="5"/>
          </p:nvPr>
        </p:nvSpPr>
        <p:spPr/>
        <p:txBody>
          <a:bodyPr/>
          <a:lstStyle/>
          <a:p>
            <a:fld id="{9A628E4F-335F-45F5-A2FC-FE9487D09098}" type="slidenum">
              <a:rPr lang="en-US" smtClean="0"/>
              <a:pPr/>
              <a:t>5</a:t>
            </a:fld>
            <a:endParaRPr lang="en-US"/>
          </a:p>
        </p:txBody>
      </p:sp>
    </p:spTree>
    <p:extLst>
      <p:ext uri="{BB962C8B-B14F-4D97-AF65-F5344CB8AC3E}">
        <p14:creationId xmlns:p14="http://schemas.microsoft.com/office/powerpoint/2010/main" val="127934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Solicit student ideas. Write them down on this slide or on a whiteboard. </a:t>
            </a:r>
          </a:p>
        </p:txBody>
      </p:sp>
      <p:sp>
        <p:nvSpPr>
          <p:cNvPr id="4" name="Slide Number Placeholder 3"/>
          <p:cNvSpPr>
            <a:spLocks noGrp="1"/>
          </p:cNvSpPr>
          <p:nvPr>
            <p:ph type="sldNum" sz="quarter" idx="5"/>
          </p:nvPr>
        </p:nvSpPr>
        <p:spPr/>
        <p:txBody>
          <a:bodyPr/>
          <a:lstStyle/>
          <a:p>
            <a:fld id="{9A628E4F-335F-45F5-A2FC-FE9487D09098}" type="slidenum">
              <a:rPr lang="en-US" smtClean="0"/>
              <a:pPr/>
              <a:t>6</a:t>
            </a:fld>
            <a:endParaRPr lang="en-US"/>
          </a:p>
        </p:txBody>
      </p:sp>
    </p:spTree>
    <p:extLst>
      <p:ext uri="{BB962C8B-B14F-4D97-AF65-F5344CB8AC3E}">
        <p14:creationId xmlns:p14="http://schemas.microsoft.com/office/powerpoint/2010/main" val="80589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Invasive Species: European green crabs prey on important bivalves and other crustaceans. </a:t>
            </a:r>
          </a:p>
          <a:p>
            <a:r>
              <a:rPr lang="en-US" dirty="0"/>
              <a:t>Overexploitation: This can include over harvesting timber, fisheries, or other natural resources.</a:t>
            </a:r>
          </a:p>
          <a:p>
            <a:r>
              <a:rPr lang="en-US" dirty="0"/>
              <a:t>Pollution: Can include pollution of air, water, soil, food, etc. In this picture a mallard is covered in oil. </a:t>
            </a:r>
          </a:p>
          <a:p>
            <a:r>
              <a:rPr lang="en-US" dirty="0"/>
              <a:t>Habitat loss: Due to increasing urbanization of landscapes and conversion of landscapes for agricultural use. This picture shows a fragmented conifer forest in the late 1980s.</a:t>
            </a:r>
          </a:p>
          <a:p>
            <a:r>
              <a:rPr lang="en-US" dirty="0"/>
              <a:t>Climate change: changing patterns in weather can disrupt thousands of years of evolution. </a:t>
            </a:r>
          </a:p>
        </p:txBody>
      </p:sp>
      <p:sp>
        <p:nvSpPr>
          <p:cNvPr id="4" name="Slide Number Placeholder 3"/>
          <p:cNvSpPr>
            <a:spLocks noGrp="1"/>
          </p:cNvSpPr>
          <p:nvPr>
            <p:ph type="sldNum" sz="quarter" idx="10"/>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208665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all threats play a role in species loss, most of these threats ultimately cause habitat loss which can lead to extinction.</a:t>
            </a:r>
          </a:p>
          <a:p>
            <a:endParaRPr lang="en-US" dirty="0"/>
          </a:p>
          <a:p>
            <a:r>
              <a:rPr lang="en-US" dirty="0"/>
              <a:t>For example, climate change increases fire intensity and frequency, burning through forests and prairie and decimating habitat. Invasive species can take over habitat from native species, and overharvest of natural resources and human development can also reduce habitat for species. </a:t>
            </a:r>
          </a:p>
          <a:p>
            <a:endParaRPr lang="en-US" dirty="0"/>
          </a:p>
          <a:p>
            <a:r>
              <a:rPr lang="en-US" dirty="0"/>
              <a:t>Many of these issues are complex and interconnected. </a:t>
            </a:r>
          </a:p>
        </p:txBody>
      </p:sp>
      <p:sp>
        <p:nvSpPr>
          <p:cNvPr id="4" name="Slide Number Placeholder 3"/>
          <p:cNvSpPr>
            <a:spLocks noGrp="1"/>
          </p:cNvSpPr>
          <p:nvPr>
            <p:ph type="sldNum" sz="quarter" idx="10"/>
          </p:nvPr>
        </p:nvSpPr>
        <p:spPr/>
        <p:txBody>
          <a:bodyPr/>
          <a:lstStyle/>
          <a:p>
            <a:fld id="{9A628E4F-335F-45F5-A2FC-FE9487D09098}" type="slidenum">
              <a:rPr lang="en-US" smtClean="0"/>
              <a:pPr/>
              <a:t>8</a:t>
            </a:fld>
            <a:endParaRPr lang="en-US"/>
          </a:p>
        </p:txBody>
      </p:sp>
    </p:spTree>
    <p:extLst>
      <p:ext uri="{BB962C8B-B14F-4D97-AF65-F5344CB8AC3E}">
        <p14:creationId xmlns:p14="http://schemas.microsoft.com/office/powerpoint/2010/main" val="279882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 of habitat may not directly harm species, but the compounding effects may. </a:t>
            </a:r>
          </a:p>
          <a:p>
            <a:endParaRPr lang="en-US" dirty="0"/>
          </a:p>
          <a:p>
            <a:r>
              <a:rPr lang="en-US" dirty="0"/>
              <a:t>Ask students if they can think of another way in which habitat loss indirectly impacts species or ecosystems. </a:t>
            </a:r>
          </a:p>
        </p:txBody>
      </p:sp>
      <p:sp>
        <p:nvSpPr>
          <p:cNvPr id="4" name="Slide Number Placeholder 3"/>
          <p:cNvSpPr>
            <a:spLocks noGrp="1"/>
          </p:cNvSpPr>
          <p:nvPr>
            <p:ph type="sldNum" sz="quarter" idx="10"/>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893907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53"/>
              </a:solidFill>
            </a:endParaRPr>
          </a:p>
        </p:txBody>
      </p:sp>
      <p:sp>
        <p:nvSpPr>
          <p:cNvPr id="2" name="Title 1"/>
          <p:cNvSpPr>
            <a:spLocks noGrp="1"/>
          </p:cNvSpPr>
          <p:nvPr>
            <p:ph type="title"/>
          </p:nvPr>
        </p:nvSpPr>
        <p:spPr>
          <a:xfrm>
            <a:off x="381000" y="1143000"/>
            <a:ext cx="8382000" cy="1143000"/>
          </a:xfrm>
        </p:spPr>
        <p:txBody>
          <a:bodyPr>
            <a:normAutofit/>
          </a:bodyPr>
          <a:lstStyle>
            <a:lvl1pPr>
              <a:defRPr sz="4200" b="1" baseline="0">
                <a:solidFill>
                  <a:schemeClr val="bg1"/>
                </a:solidFill>
                <a:latin typeface="Rockwell" panose="02060603020205020403"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3/11/2021</a:t>
            </a:fld>
            <a:endParaRPr lang="en-US" dirty="0"/>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1811" y="5485865"/>
            <a:ext cx="1620377" cy="1090170"/>
          </a:xfrm>
          <a:prstGeom prst="rect">
            <a:avLst/>
          </a:prstGeom>
        </p:spPr>
      </p:pic>
      <p:sp>
        <p:nvSpPr>
          <p:cNvPr id="10" name="Rectangle 9"/>
          <p:cNvSpPr/>
          <p:nvPr userDrawn="1"/>
        </p:nvSpPr>
        <p:spPr>
          <a:xfrm>
            <a:off x="0" y="3429000"/>
            <a:ext cx="9144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133600" y="2667000"/>
            <a:ext cx="64008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3/11/2021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543175"/>
            <a:ext cx="130311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a:xfrm>
            <a:off x="465438" y="4406900"/>
            <a:ext cx="8221362"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Text Placeholder 2"/>
          <p:cNvSpPr>
            <a:spLocks noGrp="1"/>
          </p:cNvSpPr>
          <p:nvPr>
            <p:ph type="body" idx="1"/>
          </p:nvPr>
        </p:nvSpPr>
        <p:spPr>
          <a:xfrm>
            <a:off x="465438" y="2906713"/>
            <a:ext cx="8221362"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3/11/2021</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44910" y="274638"/>
            <a:ext cx="8241890" cy="868362"/>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Content Placeholder 2"/>
          <p:cNvSpPr>
            <a:spLocks noGrp="1"/>
          </p:cNvSpPr>
          <p:nvPr userDrawn="1">
            <p:ph idx="1"/>
          </p:nvPr>
        </p:nvSpPr>
        <p:spPr>
          <a:xfrm>
            <a:off x="444910" y="1582257"/>
            <a:ext cx="8241890"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3"/>
          <p:cNvSpPr>
            <a:spLocks noGrp="1"/>
          </p:cNvSpPr>
          <p:nvPr userDrawn="1">
            <p:ph type="ftr" sz="quarter" idx="4294967295"/>
          </p:nvPr>
        </p:nvSpPr>
        <p:spPr>
          <a:xfrm>
            <a:off x="898712" y="6508791"/>
            <a:ext cx="2895600" cy="271054"/>
          </a:xfrm>
        </p:spPr>
        <p:txBody>
          <a:bodyPr/>
          <a:lstStyle>
            <a:lvl1pPr algn="l">
              <a:defRPr sz="1000">
                <a:solidFill>
                  <a:schemeClr val="bg1"/>
                </a:solidFill>
                <a:latin typeface="Roboto Slab" pitchFamily="2" charset="0"/>
                <a:ea typeface="Roboto Slab" pitchFamily="2" charset="0"/>
              </a:defRPr>
            </a:lvl1pPr>
          </a:lstStyle>
          <a:p>
            <a:r>
              <a:rPr lang="en-US" dirty="0"/>
              <a:t>Department of Fish and Wildlife</a:t>
            </a:r>
          </a:p>
        </p:txBody>
      </p:sp>
      <p:grpSp>
        <p:nvGrpSpPr>
          <p:cNvPr id="21" name="Group 20"/>
          <p:cNvGrpSpPr/>
          <p:nvPr userDrawn="1"/>
        </p:nvGrpSpPr>
        <p:grpSpPr>
          <a:xfrm>
            <a:off x="0" y="6126163"/>
            <a:ext cx="9144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553200" y="6538476"/>
            <a:ext cx="2133600" cy="243324"/>
          </a:xfrm>
        </p:spPr>
        <p:txBody>
          <a:bodyPr/>
          <a:lstStyle>
            <a:lvl1pPr algn="r">
              <a:defRPr>
                <a:solidFill>
                  <a:schemeClr val="bg1"/>
                </a:solidFill>
              </a:defRPr>
            </a:lvl1pPr>
          </a:lstStyle>
          <a:p>
            <a:fld id="{6FD19E62-BC16-499C-BCF6-4003BBF36118}" type="datetime1">
              <a:rPr lang="en-US" smtClean="0"/>
              <a:t>3/11/2021</a:t>
            </a:fld>
            <a:endParaRPr lang="en-US" dirty="0"/>
          </a:p>
        </p:txBody>
      </p:sp>
      <p:sp>
        <p:nvSpPr>
          <p:cNvPr id="6" name="Footer Placeholder 5"/>
          <p:cNvSpPr>
            <a:spLocks noGrp="1"/>
          </p:cNvSpPr>
          <p:nvPr>
            <p:ph type="ftr" sz="quarter" idx="11"/>
          </p:nvPr>
        </p:nvSpPr>
        <p:spPr>
          <a:xfrm>
            <a:off x="1028700" y="6510746"/>
            <a:ext cx="2895600" cy="271054"/>
          </a:xfrm>
        </p:spPr>
        <p:txBody>
          <a:bodyPr/>
          <a:lstStyle>
            <a:lvl1pPr algn="l">
              <a:defRPr>
                <a:solidFill>
                  <a:schemeClr val="bg1"/>
                </a:solidFill>
                <a:latin typeface="Roboto Slab" pitchFamily="2" charset="0"/>
                <a:ea typeface="Roboto Slab" pitchFamily="2" charset="0"/>
              </a:defRPr>
            </a:lvl1pPr>
          </a:lstStyle>
          <a:p>
            <a:r>
              <a:rPr lang="en-US" dirty="0"/>
              <a:t>Department of Fish and Wildlife</a:t>
            </a:r>
          </a:p>
        </p:txBody>
      </p:sp>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6"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57200" y="1371600"/>
            <a:ext cx="82296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3/11/2021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52BBE2-5F6F-4D5C-8A50-5303070F8DA4}" type="datetime1">
              <a:rPr lang="en-US" smtClean="0"/>
              <a:t>3/11/2021</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9"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858000" y="6452574"/>
            <a:ext cx="2133600" cy="365125"/>
          </a:xfrm>
        </p:spPr>
        <p:txBody>
          <a:bodyPr/>
          <a:lstStyle>
            <a:lvl1pPr algn="r">
              <a:defRPr>
                <a:solidFill>
                  <a:schemeClr val="bg1"/>
                </a:solidFill>
              </a:defRPr>
            </a:lvl1pPr>
          </a:lstStyle>
          <a:p>
            <a:fld id="{89B539B5-AD2A-4CAB-A137-2BA90BE6C7D9}" type="datetime1">
              <a:rPr lang="en-US" smtClean="0"/>
              <a:t>3/11/2021</a:t>
            </a:fld>
            <a:endParaRPr lang="en-US" dirty="0"/>
          </a:p>
        </p:txBody>
      </p:sp>
      <p:sp>
        <p:nvSpPr>
          <p:cNvPr id="4" name="Footer Placeholder 3"/>
          <p:cNvSpPr>
            <a:spLocks noGrp="1"/>
          </p:cNvSpPr>
          <p:nvPr>
            <p:ph type="ftr" sz="quarter" idx="11"/>
          </p:nvPr>
        </p:nvSpPr>
        <p:spPr>
          <a:xfrm>
            <a:off x="1066800" y="6507501"/>
            <a:ext cx="28956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dirty="0"/>
              <a:t>Department of Fish and Wildlife</a:t>
            </a:r>
          </a:p>
        </p:txBody>
      </p:sp>
      <p:sp>
        <p:nvSpPr>
          <p:cNvPr id="9" name="Rectangle 8"/>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2"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3/11/2021</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3"/>
            <a:ext cx="9144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890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3/11/2021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6553200"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vimeo.com/27821174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hyperlink" Target="https://youtu.be/E3hyJ-NHl5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2.0/?ref=ccsearch&amp;atype=rich"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www.flickr.com/photos/10845359@N02" TargetMode="External"/><Relationship Id="rId5" Type="http://schemas.openxmlformats.org/officeDocument/2006/relationships/hyperlink" Target="https://www.flickr.com/photos/10845359@N02/2802359030"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hyperlink" Target="https://www.youtube.com/watch?v=4NkcL8IY1lE&amp;t=1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85750"/>
            <a:ext cx="8183880" cy="640081"/>
          </a:xfrm>
        </p:spPr>
        <p:txBody>
          <a:bodyPr vert="horz" lIns="91440" tIns="45720" rIns="91440" bIns="45720" rtlCol="0" anchor="ctr">
            <a:normAutofit/>
          </a:bodyPr>
          <a:lstStyle/>
          <a:p>
            <a:pPr algn="ctr">
              <a:lnSpc>
                <a:spcPct val="90000"/>
              </a:lnSpc>
            </a:pPr>
            <a:r>
              <a:rPr lang="en-US" sz="4000" dirty="0">
                <a:solidFill>
                  <a:schemeClr val="tx1"/>
                </a:solidFill>
                <a:ea typeface="+mj-ea"/>
              </a:rPr>
              <a:t>Endangered Species</a:t>
            </a:r>
          </a:p>
        </p:txBody>
      </p:sp>
      <p:pic>
        <p:nvPicPr>
          <p:cNvPr id="5" name="Picture 4">
            <a:extLst>
              <a:ext uri="{FF2B5EF4-FFF2-40B4-BE49-F238E27FC236}">
                <a16:creationId xmlns:a16="http://schemas.microsoft.com/office/drawing/2014/main" id="{3CC76E2D-C56E-4418-8046-EF5926B2F501}"/>
              </a:ext>
            </a:extLst>
          </p:cNvPr>
          <p:cNvPicPr>
            <a:picLocks noChangeAspect="1"/>
          </p:cNvPicPr>
          <p:nvPr/>
        </p:nvPicPr>
        <p:blipFill rotWithShape="1">
          <a:blip r:embed="rId3">
            <a:extLst>
              <a:ext uri="{28A0092B-C50C-407E-A947-70E740481C1C}">
                <a14:useLocalDpi xmlns:a14="http://schemas.microsoft.com/office/drawing/2010/main" val="0"/>
              </a:ext>
            </a:extLst>
          </a:blip>
          <a:srcRect t="467" r="1" b="8257"/>
          <a:stretch/>
        </p:blipFill>
        <p:spPr>
          <a:xfrm>
            <a:off x="1085850" y="1200150"/>
            <a:ext cx="6865563" cy="4057650"/>
          </a:xfrm>
          <a:prstGeom prst="rect">
            <a:avLst/>
          </a:prstGeom>
          <a:ln w="19050">
            <a:solidFill>
              <a:schemeClr val="tx1"/>
            </a:solidFill>
            <a:miter lim="800000"/>
          </a:ln>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9CC673-00A3-4B85-8D2B-8D4C0692EEB4}"/>
              </a:ext>
            </a:extLst>
          </p:cNvPr>
          <p:cNvSpPr>
            <a:spLocks noGrp="1"/>
          </p:cNvSpPr>
          <p:nvPr>
            <p:ph type="title"/>
          </p:nvPr>
        </p:nvSpPr>
        <p:spPr>
          <a:xfrm>
            <a:off x="571500" y="470416"/>
            <a:ext cx="9244815" cy="369333"/>
          </a:xfrm>
        </p:spPr>
        <p:txBody>
          <a:bodyPr>
            <a:noAutofit/>
          </a:bodyPr>
          <a:lstStyle/>
          <a:p>
            <a:r>
              <a:rPr lang="en-US" sz="3500" dirty="0">
                <a:solidFill>
                  <a:schemeClr val="bg1"/>
                </a:solidFill>
              </a:rPr>
              <a:t>How do we help?</a:t>
            </a:r>
          </a:p>
        </p:txBody>
      </p:sp>
      <p:sp>
        <p:nvSpPr>
          <p:cNvPr id="4" name="TextBox 3">
            <a:extLst>
              <a:ext uri="{FF2B5EF4-FFF2-40B4-BE49-F238E27FC236}">
                <a16:creationId xmlns:a16="http://schemas.microsoft.com/office/drawing/2014/main" id="{B90817D2-5BF6-4FB5-8023-0DD4C42C03E4}"/>
              </a:ext>
            </a:extLst>
          </p:cNvPr>
          <p:cNvSpPr txBox="1"/>
          <p:nvPr/>
        </p:nvSpPr>
        <p:spPr>
          <a:xfrm>
            <a:off x="491855" y="1085850"/>
            <a:ext cx="8160290"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The U.S. Endangered Species Act, establishes protections for endangered and threatened species and identifies critical habitat important to their recovery.</a:t>
            </a:r>
          </a:p>
          <a:p>
            <a:pPr marL="285750" indent="-285750">
              <a:buFont typeface="Arial" panose="020B0604020202020204" pitchFamily="34" charset="0"/>
              <a:buChar char="•"/>
            </a:pP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Federal, state, and tribal wildlife managers develop recovery plans for listed species and then work together to prevent extinction. </a:t>
            </a:r>
          </a:p>
          <a:p>
            <a:pPr marL="285750" indent="-285750">
              <a:buFont typeface="Arial" panose="020B0604020202020204" pitchFamily="34" charset="0"/>
              <a:buChar char="•"/>
            </a:pP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It’s recovered many species including the bald eagle and Stellar sea lion.</a:t>
            </a:r>
          </a:p>
        </p:txBody>
      </p:sp>
      <p:pic>
        <p:nvPicPr>
          <p:cNvPr id="3" name="Picture 2">
            <a:extLst>
              <a:ext uri="{FF2B5EF4-FFF2-40B4-BE49-F238E27FC236}">
                <a16:creationId xmlns:a16="http://schemas.microsoft.com/office/drawing/2014/main" id="{1BFB59E3-6C3C-4969-A648-F5C1C7AF48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70" t="7168"/>
          <a:stretch/>
        </p:blipFill>
        <p:spPr>
          <a:xfrm>
            <a:off x="3416855" y="3086277"/>
            <a:ext cx="5725944" cy="3771723"/>
          </a:xfrm>
          <a:prstGeom prst="rect">
            <a:avLst/>
          </a:prstGeom>
        </p:spPr>
      </p:pic>
      <p:sp>
        <p:nvSpPr>
          <p:cNvPr id="9" name="TextBox 8">
            <a:extLst>
              <a:ext uri="{FF2B5EF4-FFF2-40B4-BE49-F238E27FC236}">
                <a16:creationId xmlns:a16="http://schemas.microsoft.com/office/drawing/2014/main" id="{271F5BC7-1453-495E-B60B-F3AE04522093}"/>
              </a:ext>
            </a:extLst>
          </p:cNvPr>
          <p:cNvSpPr txBox="1"/>
          <p:nvPr/>
        </p:nvSpPr>
        <p:spPr>
          <a:xfrm>
            <a:off x="457200" y="2956679"/>
            <a:ext cx="25146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The Oregon spotted frog is both a federally and state protected species. WDFW and U.S. Fish and Wildlife work with landowners to help protect critical habitat for the species. </a:t>
            </a:r>
            <a:r>
              <a:rPr lang="en-US" dirty="0">
                <a:solidFill>
                  <a:schemeClr val="accent1"/>
                </a:solidFill>
                <a:latin typeface="Ebrima" panose="02000000000000000000" pitchFamily="2" charset="0"/>
                <a:ea typeface="Ebrima" panose="02000000000000000000" pitchFamily="2" charset="0"/>
                <a:cs typeface="Ebrima" panose="02000000000000000000" pitchFamily="2" charset="0"/>
                <a:hlinkClick r:id="rId4">
                  <a:extLst>
                    <a:ext uri="{A12FA001-AC4F-418D-AE19-62706E023703}">
                      <ahyp:hlinkClr xmlns:ahyp="http://schemas.microsoft.com/office/drawing/2018/hyperlinkcolor" val="tx"/>
                    </a:ext>
                  </a:extLst>
                </a:hlinkClick>
              </a:rPr>
              <a:t>Let’s see how. </a:t>
            </a:r>
            <a:endParaRPr lang="en-US" dirty="0">
              <a:solidFill>
                <a:schemeClr val="accent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46529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2013" y="-655379"/>
            <a:ext cx="7543800" cy="138572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pPr>
            <a:r>
              <a:rPr lang="en-US" sz="3500" dirty="0">
                <a:solidFill>
                  <a:srgbClr val="FFFFFF"/>
                </a:solidFill>
                <a:ea typeface="+mj-ea"/>
              </a:rPr>
              <a:t>Case Study</a:t>
            </a:r>
          </a:p>
        </p:txBody>
      </p:sp>
      <p:grpSp>
        <p:nvGrpSpPr>
          <p:cNvPr id="10" name="Group 9"/>
          <p:cNvGrpSpPr/>
          <p:nvPr/>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latin typeface="Rockwell" panose="02060603020205020403" pitchFamily="18" charset="0"/>
                </a:rPr>
                <a:t>Department of Fish and Wildlife</a:t>
              </a:r>
            </a:p>
          </p:txBody>
        </p:sp>
      </p:grpSp>
      <p:sp>
        <p:nvSpPr>
          <p:cNvPr id="17" name="TextBox 16">
            <a:extLst>
              <a:ext uri="{FF2B5EF4-FFF2-40B4-BE49-F238E27FC236}">
                <a16:creationId xmlns:a16="http://schemas.microsoft.com/office/drawing/2014/main" id="{5C7C4220-B168-48E8-BB93-2F0A2832F63A}"/>
              </a:ext>
            </a:extLst>
          </p:cNvPr>
          <p:cNvSpPr txBox="1"/>
          <p:nvPr/>
        </p:nvSpPr>
        <p:spPr>
          <a:xfrm>
            <a:off x="609600" y="902027"/>
            <a:ext cx="8096250" cy="646331"/>
          </a:xfrm>
          <a:prstGeom prst="rect">
            <a:avLst/>
          </a:prstGeom>
          <a:noFill/>
        </p:spPr>
        <p:txBody>
          <a:bodyPr wrap="square" lIns="91440" tIns="45720" rIns="91440" bIns="45720" rtlCol="0" anchor="t">
            <a:spAutoFit/>
          </a:bodyPr>
          <a:lstStyle/>
          <a:p>
            <a:r>
              <a:rPr lang="en-US" dirty="0">
                <a:solidFill>
                  <a:schemeClr val="bg1"/>
                </a:solidFill>
                <a:latin typeface="Ebrima"/>
                <a:ea typeface="Ebrima"/>
                <a:cs typeface="Ebrima"/>
              </a:rPr>
              <a:t>Some species like the Island Marble Butterfly, are endemic to Washington. This means they are found no where else in the world. </a:t>
            </a:r>
            <a:r>
              <a:rPr lang="en-US" dirty="0">
                <a:solidFill>
                  <a:schemeClr val="accent1"/>
                </a:solidFill>
                <a:latin typeface="Ebrima"/>
                <a:ea typeface="Ebrima"/>
                <a:cs typeface="Ebrima"/>
                <a:hlinkClick r:id="rId4">
                  <a:extLst>
                    <a:ext uri="{A12FA001-AC4F-418D-AE19-62706E023703}">
                      <ahyp:hlinkClr xmlns:ahyp="http://schemas.microsoft.com/office/drawing/2018/hyperlinkcolor" val="tx"/>
                    </a:ext>
                  </a:extLst>
                </a:hlinkClick>
              </a:rPr>
              <a:t>Let’s find out their story</a:t>
            </a:r>
            <a:r>
              <a:rPr lang="en-US" dirty="0">
                <a:solidFill>
                  <a:schemeClr val="bg1"/>
                </a:solidFill>
                <a:latin typeface="Ebrima"/>
                <a:ea typeface="Ebrima"/>
                <a:cs typeface="Ebrima"/>
              </a:rPr>
              <a:t>. </a:t>
            </a:r>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5" name="Picture 4">
            <a:extLst>
              <a:ext uri="{FF2B5EF4-FFF2-40B4-BE49-F238E27FC236}">
                <a16:creationId xmlns:a16="http://schemas.microsoft.com/office/drawing/2014/main" id="{A56E5F44-F5D6-41BD-96DC-D35BA21004D0}"/>
              </a:ext>
            </a:extLst>
          </p:cNvPr>
          <p:cNvPicPr>
            <a:picLocks noChangeAspect="1"/>
          </p:cNvPicPr>
          <p:nvPr/>
        </p:nvPicPr>
        <p:blipFill rotWithShape="1">
          <a:blip r:embed="rId5">
            <a:extLst>
              <a:ext uri="{28A0092B-C50C-407E-A947-70E740481C1C}">
                <a14:useLocalDpi xmlns:a14="http://schemas.microsoft.com/office/drawing/2010/main" val="0"/>
              </a:ext>
            </a:extLst>
          </a:blip>
          <a:srcRect b="10135"/>
          <a:stretch/>
        </p:blipFill>
        <p:spPr>
          <a:xfrm>
            <a:off x="1209472" y="1768106"/>
            <a:ext cx="6572250" cy="4434247"/>
          </a:xfrm>
          <a:prstGeom prst="rect">
            <a:avLst/>
          </a:prstGeom>
        </p:spPr>
      </p:pic>
    </p:spTree>
    <p:extLst>
      <p:ext uri="{BB962C8B-B14F-4D97-AF65-F5344CB8AC3E}">
        <p14:creationId xmlns:p14="http://schemas.microsoft.com/office/powerpoint/2010/main" val="769258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281927"/>
            <a:ext cx="7543800" cy="1385728"/>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lnSpc>
                <a:spcPct val="90000"/>
              </a:lnSpc>
            </a:pPr>
            <a:r>
              <a:rPr lang="en-US" sz="3500" dirty="0">
                <a:solidFill>
                  <a:srgbClr val="FFFFFF"/>
                </a:solidFill>
                <a:ea typeface="+mj-ea"/>
              </a:rPr>
              <a:t>Why are some species more vulnerable to extinction than others?</a:t>
            </a:r>
          </a:p>
        </p:txBody>
      </p:sp>
      <p:grpSp>
        <p:nvGrpSpPr>
          <p:cNvPr id="10" name="Group 9"/>
          <p:cNvGrpSpPr/>
          <p:nvPr/>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latin typeface="Rockwell" panose="02060603020205020403" pitchFamily="18" charset="0"/>
                </a:rPr>
                <a:t>Department of Fish and Wildlife</a:t>
              </a:r>
            </a:p>
          </p:txBody>
        </p:sp>
      </p:grpSp>
      <p:sp>
        <p:nvSpPr>
          <p:cNvPr id="3" name="Rectangle 2">
            <a:extLst>
              <a:ext uri="{FF2B5EF4-FFF2-40B4-BE49-F238E27FC236}">
                <a16:creationId xmlns:a16="http://schemas.microsoft.com/office/drawing/2014/main" id="{6697D652-3717-47C2-99F1-BF554FF66BED}"/>
              </a:ext>
            </a:extLst>
          </p:cNvPr>
          <p:cNvSpPr/>
          <p:nvPr/>
        </p:nvSpPr>
        <p:spPr>
          <a:xfrm>
            <a:off x="4739303" y="1346593"/>
            <a:ext cx="4114800" cy="1169551"/>
          </a:xfrm>
          <a:prstGeom prst="rect">
            <a:avLst/>
          </a:prstGeom>
        </p:spPr>
        <p:txBody>
          <a:bodyPr wrap="square">
            <a:spAutoFit/>
          </a:bodyPr>
          <a:lstStyle/>
          <a:p>
            <a:pPr lvl="0"/>
            <a:r>
              <a:rPr lang="en-US" sz="1400" b="1" dirty="0">
                <a:solidFill>
                  <a:schemeClr val="bg1"/>
                </a:solidFill>
                <a:latin typeface="Ebrima" panose="02000000000000000000" pitchFamily="2" charset="0"/>
                <a:ea typeface="Ebrima" panose="02000000000000000000" pitchFamily="2" charset="0"/>
                <a:cs typeface="Ebrima" panose="02000000000000000000" pitchFamily="2" charset="0"/>
              </a:rPr>
              <a:t>Small population size: </a:t>
            </a:r>
            <a:r>
              <a:rPr lang="en-US" sz="1400" dirty="0">
                <a:solidFill>
                  <a:schemeClr val="bg1"/>
                </a:solidFill>
                <a:latin typeface="Ebrima" panose="02000000000000000000" pitchFamily="2" charset="0"/>
                <a:ea typeface="Ebrima" panose="02000000000000000000" pitchFamily="2" charset="0"/>
                <a:cs typeface="Ebrima" panose="02000000000000000000" pitchFamily="2" charset="0"/>
              </a:rPr>
              <a:t>Species with a small population have less individuals to recover if the population experiences disturbance. These populations don’t start off small but were already declining. </a:t>
            </a:r>
            <a:endParaRPr lang="en-US" sz="1400" dirty="0">
              <a:latin typeface="Ebrima" panose="02000000000000000000" pitchFamily="2" charset="0"/>
              <a:ea typeface="Ebrima" panose="02000000000000000000" pitchFamily="2" charset="0"/>
              <a:cs typeface="Ebrima" panose="02000000000000000000" pitchFamily="2" charset="0"/>
            </a:endParaRPr>
          </a:p>
        </p:txBody>
      </p:sp>
      <p:pic>
        <p:nvPicPr>
          <p:cNvPr id="6" name="Picture 5" descr="A picture containing owl, bird of prey, outdoor, bird&#10;&#10;Description automatically generated">
            <a:extLst>
              <a:ext uri="{FF2B5EF4-FFF2-40B4-BE49-F238E27FC236}">
                <a16:creationId xmlns:a16="http://schemas.microsoft.com/office/drawing/2014/main" id="{0B58694F-5891-418B-AF3F-995B2C4009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50" y="1724869"/>
            <a:ext cx="4114800" cy="2744540"/>
          </a:xfrm>
          <a:prstGeom prst="rect">
            <a:avLst/>
          </a:prstGeom>
        </p:spPr>
      </p:pic>
      <p:sp>
        <p:nvSpPr>
          <p:cNvPr id="7" name="Rectangle 6">
            <a:extLst>
              <a:ext uri="{FF2B5EF4-FFF2-40B4-BE49-F238E27FC236}">
                <a16:creationId xmlns:a16="http://schemas.microsoft.com/office/drawing/2014/main" id="{C52080BF-FD32-41C3-A6F8-20B5D717959D}"/>
              </a:ext>
            </a:extLst>
          </p:cNvPr>
          <p:cNvSpPr/>
          <p:nvPr/>
        </p:nvSpPr>
        <p:spPr>
          <a:xfrm>
            <a:off x="342900" y="4571047"/>
            <a:ext cx="4171950" cy="738664"/>
          </a:xfrm>
          <a:prstGeom prst="rect">
            <a:avLst/>
          </a:prstGeom>
        </p:spPr>
        <p:txBody>
          <a:bodyPr wrap="square">
            <a:spAutoFit/>
          </a:bodyPr>
          <a:lstStyle/>
          <a:p>
            <a:pPr lvl="0"/>
            <a:r>
              <a:rPr lang="en-US" sz="1400" b="1" dirty="0">
                <a:solidFill>
                  <a:schemeClr val="bg1"/>
                </a:solidFill>
                <a:latin typeface="Ebrima" panose="02000000000000000000" pitchFamily="2" charset="0"/>
                <a:ea typeface="Ebrima" panose="02000000000000000000" pitchFamily="2" charset="0"/>
                <a:cs typeface="Ebrima" panose="02000000000000000000" pitchFamily="2" charset="0"/>
              </a:rPr>
              <a:t>Specialist species:</a:t>
            </a:r>
            <a:r>
              <a:rPr lang="en-US" sz="1400" dirty="0">
                <a:solidFill>
                  <a:schemeClr val="bg1"/>
                </a:solidFill>
                <a:latin typeface="Ebrima" panose="02000000000000000000" pitchFamily="2" charset="0"/>
                <a:ea typeface="Ebrima" panose="02000000000000000000" pitchFamily="2" charset="0"/>
                <a:cs typeface="Ebrima" panose="02000000000000000000" pitchFamily="2" charset="0"/>
              </a:rPr>
              <a:t> Species who specialize in one type of environment or only eat specific types of food are more likely to be vulnerable to extinction. </a:t>
            </a:r>
          </a:p>
        </p:txBody>
      </p:sp>
      <p:pic>
        <p:nvPicPr>
          <p:cNvPr id="9" name="Picture 8">
            <a:extLst>
              <a:ext uri="{FF2B5EF4-FFF2-40B4-BE49-F238E27FC236}">
                <a16:creationId xmlns:a16="http://schemas.microsoft.com/office/drawing/2014/main" id="{93C84974-9419-468A-9638-B1C8A72F48BA}"/>
              </a:ext>
            </a:extLst>
          </p:cNvPr>
          <p:cNvPicPr>
            <a:picLocks noChangeAspect="1"/>
          </p:cNvPicPr>
          <p:nvPr/>
        </p:nvPicPr>
        <p:blipFill rotWithShape="1">
          <a:blip r:embed="rId5">
            <a:extLst>
              <a:ext uri="{28A0092B-C50C-407E-A947-70E740481C1C}">
                <a14:useLocalDpi xmlns:a14="http://schemas.microsoft.com/office/drawing/2010/main" val="0"/>
              </a:ext>
            </a:extLst>
          </a:blip>
          <a:srcRect l="16875" t="19500" r="31250" b="12268"/>
          <a:stretch/>
        </p:blipFill>
        <p:spPr>
          <a:xfrm>
            <a:off x="4743449" y="2481251"/>
            <a:ext cx="4114799" cy="3044412"/>
          </a:xfrm>
          <a:prstGeom prst="rect">
            <a:avLst/>
          </a:prstGeom>
        </p:spPr>
      </p:pic>
    </p:spTree>
    <p:extLst>
      <p:ext uri="{BB962C8B-B14F-4D97-AF65-F5344CB8AC3E}">
        <p14:creationId xmlns:p14="http://schemas.microsoft.com/office/powerpoint/2010/main" val="2450192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281927"/>
            <a:ext cx="7543800" cy="1385728"/>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lnSpc>
                <a:spcPct val="90000"/>
              </a:lnSpc>
            </a:pPr>
            <a:r>
              <a:rPr lang="en-US" sz="3500" dirty="0">
                <a:solidFill>
                  <a:srgbClr val="FFFFFF"/>
                </a:solidFill>
                <a:ea typeface="+mj-ea"/>
              </a:rPr>
              <a:t>Why are some species more vulnerable to extinction than others?</a:t>
            </a:r>
          </a:p>
        </p:txBody>
      </p:sp>
      <p:grpSp>
        <p:nvGrpSpPr>
          <p:cNvPr id="10" name="Group 9"/>
          <p:cNvGrpSpPr/>
          <p:nvPr/>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latin typeface="Rockwell" panose="02060603020205020403" pitchFamily="18" charset="0"/>
                </a:rPr>
                <a:t>Department of Fish and Wildlife</a:t>
              </a:r>
            </a:p>
          </p:txBody>
        </p:sp>
      </p:grpSp>
      <p:sp>
        <p:nvSpPr>
          <p:cNvPr id="3" name="TextBox 2">
            <a:extLst>
              <a:ext uri="{FF2B5EF4-FFF2-40B4-BE49-F238E27FC236}">
                <a16:creationId xmlns:a16="http://schemas.microsoft.com/office/drawing/2014/main" id="{71E83275-690E-4B38-8F5B-3577B7448B9A}"/>
              </a:ext>
            </a:extLst>
          </p:cNvPr>
          <p:cNvSpPr txBox="1"/>
          <p:nvPr/>
        </p:nvSpPr>
        <p:spPr>
          <a:xfrm>
            <a:off x="4064270" y="1884737"/>
            <a:ext cx="5029200" cy="923330"/>
          </a:xfrm>
          <a:prstGeom prst="rect">
            <a:avLst/>
          </a:prstGeom>
          <a:noFill/>
        </p:spPr>
        <p:txBody>
          <a:bodyPr wrap="square" lIns="91440" tIns="45720" rIns="91440" bIns="45720" rtlCol="0" anchor="t">
            <a:spAutoFit/>
          </a:bodyPr>
          <a:lstStyle/>
          <a:p>
            <a:r>
              <a:rPr lang="en-US" b="1" dirty="0">
                <a:solidFill>
                  <a:schemeClr val="bg1"/>
                </a:solidFill>
              </a:rPr>
              <a:t>Territory size</a:t>
            </a:r>
            <a:r>
              <a:rPr lang="en-US" dirty="0">
                <a:solidFill>
                  <a:schemeClr val="bg1"/>
                </a:solidFill>
              </a:rPr>
              <a:t>: animals with larger territories are can be more disturbed by habitat loss. </a:t>
            </a:r>
          </a:p>
          <a:p>
            <a:endParaRPr lang="en-US" dirty="0"/>
          </a:p>
        </p:txBody>
      </p:sp>
      <p:pic>
        <p:nvPicPr>
          <p:cNvPr id="5" name="Picture 4">
            <a:extLst>
              <a:ext uri="{FF2B5EF4-FFF2-40B4-BE49-F238E27FC236}">
                <a16:creationId xmlns:a16="http://schemas.microsoft.com/office/drawing/2014/main" id="{879CEECD-BD3F-48BF-A06C-A5876BA93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8" r="29063" b="11257"/>
          <a:stretch/>
        </p:blipFill>
        <p:spPr>
          <a:xfrm>
            <a:off x="228600" y="1271049"/>
            <a:ext cx="3429000" cy="3481174"/>
          </a:xfrm>
          <a:prstGeom prst="rect">
            <a:avLst/>
          </a:prstGeom>
        </p:spPr>
      </p:pic>
      <p:pic>
        <p:nvPicPr>
          <p:cNvPr id="9" name="Picture 8">
            <a:extLst>
              <a:ext uri="{FF2B5EF4-FFF2-40B4-BE49-F238E27FC236}">
                <a16:creationId xmlns:a16="http://schemas.microsoft.com/office/drawing/2014/main" id="{B7F18BFD-03B7-49E6-82D9-DE9D6D39E551}"/>
              </a:ext>
            </a:extLst>
          </p:cNvPr>
          <p:cNvPicPr>
            <a:picLocks noChangeAspect="1"/>
          </p:cNvPicPr>
          <p:nvPr/>
        </p:nvPicPr>
        <p:blipFill rotWithShape="1">
          <a:blip r:embed="rId5">
            <a:extLst>
              <a:ext uri="{28A0092B-C50C-407E-A947-70E740481C1C}">
                <a14:useLocalDpi xmlns:a14="http://schemas.microsoft.com/office/drawing/2010/main" val="0"/>
              </a:ext>
            </a:extLst>
          </a:blip>
          <a:srcRect b="14160"/>
          <a:stretch/>
        </p:blipFill>
        <p:spPr>
          <a:xfrm>
            <a:off x="4099461" y="2627924"/>
            <a:ext cx="4651937" cy="3268872"/>
          </a:xfrm>
          <a:prstGeom prst="rect">
            <a:avLst/>
          </a:prstGeom>
        </p:spPr>
      </p:pic>
      <p:sp>
        <p:nvSpPr>
          <p:cNvPr id="15" name="Rectangle 14">
            <a:extLst>
              <a:ext uri="{FF2B5EF4-FFF2-40B4-BE49-F238E27FC236}">
                <a16:creationId xmlns:a16="http://schemas.microsoft.com/office/drawing/2014/main" id="{2A84B747-00C7-46F7-8275-7D9A8CD45EF4}"/>
              </a:ext>
            </a:extLst>
          </p:cNvPr>
          <p:cNvSpPr/>
          <p:nvPr/>
        </p:nvSpPr>
        <p:spPr>
          <a:xfrm>
            <a:off x="166022" y="4829828"/>
            <a:ext cx="3519456" cy="1015663"/>
          </a:xfrm>
          <a:prstGeom prst="rect">
            <a:avLst/>
          </a:prstGeom>
        </p:spPr>
        <p:txBody>
          <a:bodyPr wrap="square">
            <a:spAutoFit/>
          </a:bodyPr>
          <a:lstStyle/>
          <a:p>
            <a:pPr lvl="0"/>
            <a:r>
              <a:rPr lang="en-US" sz="1500" b="1" dirty="0">
                <a:solidFill>
                  <a:schemeClr val="bg1"/>
                </a:solidFill>
                <a:latin typeface="Ebrima" panose="02000000000000000000" pitchFamily="2" charset="0"/>
                <a:ea typeface="Ebrima" panose="02000000000000000000" pitchFamily="2" charset="0"/>
                <a:cs typeface="Ebrima" panose="02000000000000000000" pitchFamily="2" charset="0"/>
              </a:rPr>
              <a:t>Body size</a:t>
            </a:r>
            <a:r>
              <a:rPr lang="en-US" sz="1500" dirty="0">
                <a:solidFill>
                  <a:schemeClr val="bg1"/>
                </a:solidFill>
                <a:latin typeface="Ebrima" panose="02000000000000000000" pitchFamily="2" charset="0"/>
                <a:ea typeface="Ebrima" panose="02000000000000000000" pitchFamily="2" charset="0"/>
                <a:cs typeface="Ebrima" panose="02000000000000000000" pitchFamily="2" charset="0"/>
              </a:rPr>
              <a:t>: larger animals typically  need more space and calories to survive and have a slower reproductive rate. </a:t>
            </a:r>
          </a:p>
        </p:txBody>
      </p:sp>
    </p:spTree>
    <p:extLst>
      <p:ext uri="{BB962C8B-B14F-4D97-AF65-F5344CB8AC3E}">
        <p14:creationId xmlns:p14="http://schemas.microsoft.com/office/powerpoint/2010/main" val="2032429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281927"/>
            <a:ext cx="7543800" cy="138572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pPr>
            <a:r>
              <a:rPr lang="en-US" sz="3500" dirty="0">
                <a:solidFill>
                  <a:srgbClr val="FFFFFF"/>
                </a:solidFill>
                <a:ea typeface="+mj-ea"/>
              </a:rPr>
              <a:t>Why do we care?</a:t>
            </a:r>
          </a:p>
        </p:txBody>
      </p:sp>
      <p:grpSp>
        <p:nvGrpSpPr>
          <p:cNvPr id="10" name="Group 9"/>
          <p:cNvGrpSpPr/>
          <p:nvPr/>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latin typeface="Rockwell" panose="02060603020205020403" pitchFamily="18" charset="0"/>
                </a:rPr>
                <a:t>Department of Fish and Wildlife</a:t>
              </a:r>
            </a:p>
          </p:txBody>
        </p:sp>
      </p:grpSp>
      <p:sp>
        <p:nvSpPr>
          <p:cNvPr id="3" name="TextBox 2">
            <a:extLst>
              <a:ext uri="{FF2B5EF4-FFF2-40B4-BE49-F238E27FC236}">
                <a16:creationId xmlns:a16="http://schemas.microsoft.com/office/drawing/2014/main" id="{71E83275-690E-4B38-8F5B-3577B7448B9A}"/>
              </a:ext>
            </a:extLst>
          </p:cNvPr>
          <p:cNvSpPr txBox="1"/>
          <p:nvPr/>
        </p:nvSpPr>
        <p:spPr>
          <a:xfrm>
            <a:off x="609600" y="1261419"/>
            <a:ext cx="8032210" cy="923330"/>
          </a:xfrm>
          <a:prstGeom prst="rect">
            <a:avLst/>
          </a:prstGeom>
          <a:noFill/>
        </p:spPr>
        <p:txBody>
          <a:bodyPr wrap="square" rtlCol="0">
            <a:spAutoFit/>
          </a:bodyPr>
          <a:lstStyle/>
          <a:p>
            <a:pPr lvl="0"/>
            <a:r>
              <a:rPr lang="en-US" dirty="0">
                <a:solidFill>
                  <a:schemeClr val="bg1"/>
                </a:solidFill>
                <a:latin typeface="Ebrima" panose="02000000000000000000" pitchFamily="2" charset="0"/>
                <a:ea typeface="Ebrima" panose="02000000000000000000" pitchFamily="2" charset="0"/>
                <a:cs typeface="Ebrima" panose="02000000000000000000" pitchFamily="2" charset="0"/>
              </a:rPr>
              <a:t>The more species, the more </a:t>
            </a: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biodiversity</a:t>
            </a: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 Biodiversity contributes to important ecosystem services like clean air, clean water, medicine, food, etc. </a:t>
            </a:r>
          </a:p>
          <a:p>
            <a:endParaRPr lang="en-US" dirty="0"/>
          </a:p>
        </p:txBody>
      </p:sp>
      <p:sp>
        <p:nvSpPr>
          <p:cNvPr id="16" name="TextBox 15">
            <a:extLst>
              <a:ext uri="{FF2B5EF4-FFF2-40B4-BE49-F238E27FC236}">
                <a16:creationId xmlns:a16="http://schemas.microsoft.com/office/drawing/2014/main" id="{14429CA6-53A2-47FD-BE69-3D0AAD9B6C5E}"/>
              </a:ext>
            </a:extLst>
          </p:cNvPr>
          <p:cNvSpPr txBox="1"/>
          <p:nvPr/>
        </p:nvSpPr>
        <p:spPr>
          <a:xfrm>
            <a:off x="554750" y="4993401"/>
            <a:ext cx="8032210"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Biodiversity is an interconnected web. </a:t>
            </a:r>
          </a:p>
          <a:p>
            <a:pPr marL="285750" indent="-285750">
              <a:buFont typeface="Arial" panose="020B0604020202020204" pitchFamily="34" charset="0"/>
              <a:buChar char="•"/>
            </a:pP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Loss of </a:t>
            </a: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ecosystem resilience</a:t>
            </a: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 </a:t>
            </a:r>
          </a:p>
          <a:p>
            <a:pPr marL="285750" indent="-285750">
              <a:buFont typeface="Arial" panose="020B0604020202020204" pitchFamily="34" charset="0"/>
              <a:buChar char="•"/>
            </a:pP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Weaker food webs and less ecosystem services. </a:t>
            </a:r>
          </a:p>
        </p:txBody>
      </p:sp>
      <p:pic>
        <p:nvPicPr>
          <p:cNvPr id="6" name="Picture 5">
            <a:extLst>
              <a:ext uri="{FF2B5EF4-FFF2-40B4-BE49-F238E27FC236}">
                <a16:creationId xmlns:a16="http://schemas.microsoft.com/office/drawing/2014/main" id="{CD629B1F-4BC2-4D02-BAC9-DCFA51D09D51}"/>
              </a:ext>
            </a:extLst>
          </p:cNvPr>
          <p:cNvPicPr>
            <a:picLocks noChangeAspect="1"/>
          </p:cNvPicPr>
          <p:nvPr/>
        </p:nvPicPr>
        <p:blipFill rotWithShape="1">
          <a:blip r:embed="rId4">
            <a:extLst>
              <a:ext uri="{28A0092B-C50C-407E-A947-70E740481C1C}">
                <a14:useLocalDpi xmlns:a14="http://schemas.microsoft.com/office/drawing/2010/main" val="0"/>
              </a:ext>
            </a:extLst>
          </a:blip>
          <a:srcRect l="10947" t="19351" r="15828" b="12117"/>
          <a:stretch/>
        </p:blipFill>
        <p:spPr>
          <a:xfrm>
            <a:off x="2384924" y="2072494"/>
            <a:ext cx="4371863" cy="2726166"/>
          </a:xfrm>
          <a:prstGeom prst="rect">
            <a:avLst/>
          </a:prstGeom>
        </p:spPr>
      </p:pic>
    </p:spTree>
    <p:extLst>
      <p:ext uri="{BB962C8B-B14F-4D97-AF65-F5344CB8AC3E}">
        <p14:creationId xmlns:p14="http://schemas.microsoft.com/office/powerpoint/2010/main" val="2384272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476179"/>
            <a:ext cx="7543800" cy="138572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pPr>
            <a:r>
              <a:rPr lang="en-US" sz="3500" dirty="0">
                <a:solidFill>
                  <a:srgbClr val="FFFFFF"/>
                </a:solidFill>
                <a:ea typeface="+mj-ea"/>
              </a:rPr>
              <a:t>Why do we care?</a:t>
            </a:r>
          </a:p>
        </p:txBody>
      </p:sp>
      <p:grpSp>
        <p:nvGrpSpPr>
          <p:cNvPr id="10" name="Group 9"/>
          <p:cNvGrpSpPr/>
          <p:nvPr/>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latin typeface="Rockwell" panose="02060603020205020403" pitchFamily="18" charset="0"/>
                </a:rPr>
                <a:t>Department of Fish and Wildlife</a:t>
              </a:r>
            </a:p>
          </p:txBody>
        </p:sp>
      </p:grpSp>
      <p:sp>
        <p:nvSpPr>
          <p:cNvPr id="3" name="TextBox 2">
            <a:extLst>
              <a:ext uri="{FF2B5EF4-FFF2-40B4-BE49-F238E27FC236}">
                <a16:creationId xmlns:a16="http://schemas.microsoft.com/office/drawing/2014/main" id="{71E83275-690E-4B38-8F5B-3577B7448B9A}"/>
              </a:ext>
            </a:extLst>
          </p:cNvPr>
          <p:cNvSpPr txBox="1"/>
          <p:nvPr/>
        </p:nvSpPr>
        <p:spPr>
          <a:xfrm>
            <a:off x="609600" y="962706"/>
            <a:ext cx="8032210" cy="2031325"/>
          </a:xfrm>
          <a:prstGeom prst="rect">
            <a:avLst/>
          </a:prstGeom>
          <a:noFill/>
        </p:spPr>
        <p:txBody>
          <a:bodyPr wrap="square" rtlCol="0">
            <a:spAutoFit/>
          </a:body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Think of it like a sports team. If you have multiple players who play the same position and one gets injured, it’s okay because your team has a backup. </a:t>
            </a:r>
          </a:p>
          <a:p>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But if all the players who play that position are injured, your team is now weakened and won’t </a:t>
            </a:r>
            <a:r>
              <a:rPr lang="en-US">
                <a:solidFill>
                  <a:schemeClr val="bg1"/>
                </a:solidFill>
                <a:latin typeface="Ebrima" panose="02000000000000000000" pitchFamily="2" charset="0"/>
                <a:ea typeface="Ebrima" panose="02000000000000000000" pitchFamily="2" charset="0"/>
                <a:cs typeface="Ebrima" panose="02000000000000000000" pitchFamily="2" charset="0"/>
              </a:rPr>
              <a:t>play well. </a:t>
            </a:r>
            <a:endParaRPr lang="en-US"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 </a:t>
            </a:r>
          </a:p>
          <a:p>
            <a:endParaRPr lang="en-US" dirty="0"/>
          </a:p>
        </p:txBody>
      </p:sp>
      <p:pic>
        <p:nvPicPr>
          <p:cNvPr id="1026" name="Picture 2" descr="Women's Soccer Team Practice">
            <a:extLst>
              <a:ext uri="{FF2B5EF4-FFF2-40B4-BE49-F238E27FC236}">
                <a16:creationId xmlns:a16="http://schemas.microsoft.com/office/drawing/2014/main" id="{F7CB62CC-BB3D-4846-9B65-E4B572C1E9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743" y="2512186"/>
            <a:ext cx="5661939" cy="37706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CAB0B3F-471A-469C-8640-BA145B65A21F}"/>
              </a:ext>
            </a:extLst>
          </p:cNvPr>
          <p:cNvSpPr/>
          <p:nvPr/>
        </p:nvSpPr>
        <p:spPr>
          <a:xfrm>
            <a:off x="4569713" y="6500095"/>
            <a:ext cx="4572000" cy="246221"/>
          </a:xfrm>
          <a:prstGeom prst="rect">
            <a:avLst/>
          </a:prstGeom>
        </p:spPr>
        <p:txBody>
          <a:bodyPr>
            <a:spAutoFit/>
          </a:bodyPr>
          <a:lstStyle/>
          <a:p>
            <a:r>
              <a:rPr lang="en-US" sz="1000" dirty="0">
                <a:solidFill>
                  <a:schemeClr val="bg1"/>
                </a:solidFill>
                <a:latin typeface="Ebrima" panose="02000000000000000000" pitchFamily="2" charset="0"/>
                <a:ea typeface="Ebrima" panose="02000000000000000000" pitchFamily="2" charset="0"/>
                <a:cs typeface="Ebrima" panose="02000000000000000000" pitchFamily="2" charset="0"/>
                <a:hlinkClick r:id="rId5">
                  <a:extLst>
                    <a:ext uri="{A12FA001-AC4F-418D-AE19-62706E023703}">
                      <ahyp:hlinkClr xmlns:ahyp="http://schemas.microsoft.com/office/drawing/2018/hyperlinkcolor" val="tx"/>
                    </a:ext>
                  </a:extLst>
                </a:hlinkClick>
              </a:rPr>
              <a:t>"Women's Soccer Team Practice"</a:t>
            </a:r>
            <a:r>
              <a:rPr lang="en-US" sz="1000" dirty="0">
                <a:solidFill>
                  <a:schemeClr val="bg1"/>
                </a:solidFill>
                <a:latin typeface="Ebrima" panose="02000000000000000000" pitchFamily="2" charset="0"/>
                <a:ea typeface="Ebrima" panose="02000000000000000000" pitchFamily="2" charset="0"/>
                <a:cs typeface="Ebrima" panose="02000000000000000000" pitchFamily="2" charset="0"/>
              </a:rPr>
              <a:t> by </a:t>
            </a:r>
            <a:r>
              <a:rPr lang="en-US" sz="1000" dirty="0" err="1">
                <a:solidFill>
                  <a:schemeClr val="bg1"/>
                </a:solidFill>
                <a:latin typeface="Ebrima" panose="02000000000000000000" pitchFamily="2" charset="0"/>
                <a:ea typeface="Ebrima" panose="02000000000000000000" pitchFamily="2" charset="0"/>
                <a:cs typeface="Ebrima" panose="02000000000000000000" pitchFamily="2" charset="0"/>
                <a:hlinkClick r:id="rId6">
                  <a:extLst>
                    <a:ext uri="{A12FA001-AC4F-418D-AE19-62706E023703}">
                      <ahyp:hlinkClr xmlns:ahyp="http://schemas.microsoft.com/office/drawing/2018/hyperlinkcolor" val="tx"/>
                    </a:ext>
                  </a:extLst>
                </a:hlinkClick>
              </a:rPr>
              <a:t>SupportPDX</a:t>
            </a:r>
            <a:r>
              <a:rPr lang="en-US" sz="1000" dirty="0">
                <a:solidFill>
                  <a:schemeClr val="bg1"/>
                </a:solidFill>
                <a:latin typeface="Ebrima" panose="02000000000000000000" pitchFamily="2" charset="0"/>
                <a:ea typeface="Ebrima" panose="02000000000000000000" pitchFamily="2" charset="0"/>
                <a:cs typeface="Ebrima" panose="02000000000000000000" pitchFamily="2" charset="0"/>
              </a:rPr>
              <a:t> is licensed under </a:t>
            </a:r>
            <a:r>
              <a:rPr lang="en-US" sz="1000" dirty="0">
                <a:solidFill>
                  <a:schemeClr val="bg1"/>
                </a:solidFill>
                <a:latin typeface="Ebrima" panose="02000000000000000000" pitchFamily="2" charset="0"/>
                <a:ea typeface="Ebrima" panose="02000000000000000000" pitchFamily="2" charset="0"/>
                <a:cs typeface="Ebrima" panose="02000000000000000000" pitchFamily="2" charset="0"/>
                <a:hlinkClick r:id="rId7">
                  <a:extLst>
                    <a:ext uri="{A12FA001-AC4F-418D-AE19-62706E023703}">
                      <ahyp:hlinkClr xmlns:ahyp="http://schemas.microsoft.com/office/drawing/2018/hyperlinkcolor" val="tx"/>
                    </a:ext>
                  </a:extLst>
                </a:hlinkClick>
              </a:rPr>
              <a:t>CC BY 2.0</a:t>
            </a:r>
            <a:endParaRPr lang="en-US" sz="1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431043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BF4A210-1723-41B8-830C-A7A7BC6E00A1}"/>
              </a:ext>
            </a:extLst>
          </p:cNvPr>
          <p:cNvPicPr>
            <a:picLocks noChangeAspect="1"/>
          </p:cNvPicPr>
          <p:nvPr/>
        </p:nvPicPr>
        <p:blipFill rotWithShape="1">
          <a:blip r:embed="rId3">
            <a:extLst>
              <a:ext uri="{28A0092B-C50C-407E-A947-70E740481C1C}">
                <a14:useLocalDpi xmlns:a14="http://schemas.microsoft.com/office/drawing/2010/main" val="0"/>
              </a:ext>
            </a:extLst>
          </a:blip>
          <a:srcRect t="16493" b="18220"/>
          <a:stretch/>
        </p:blipFill>
        <p:spPr>
          <a:xfrm>
            <a:off x="20" y="-1"/>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35" name="Group 34">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36" name="Freeform: Shape 35">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TextBox 8">
            <a:extLst>
              <a:ext uri="{FF2B5EF4-FFF2-40B4-BE49-F238E27FC236}">
                <a16:creationId xmlns:a16="http://schemas.microsoft.com/office/drawing/2014/main" id="{00784DFE-929D-44C2-BD5C-A62E095EDD70}"/>
              </a:ext>
            </a:extLst>
          </p:cNvPr>
          <p:cNvSpPr txBox="1"/>
          <p:nvPr/>
        </p:nvSpPr>
        <p:spPr>
          <a:xfrm>
            <a:off x="609600" y="4366302"/>
            <a:ext cx="8153400" cy="117370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500" dirty="0">
                <a:solidFill>
                  <a:schemeClr val="bg1">
                    <a:alpha val="80000"/>
                  </a:schemeClr>
                </a:solidFill>
                <a:latin typeface="Ebrima" panose="02000000000000000000" pitchFamily="2" charset="0"/>
                <a:ea typeface="Ebrima" panose="02000000000000000000" pitchFamily="2" charset="0"/>
                <a:cs typeface="Ebrima" panose="02000000000000000000" pitchFamily="2" charset="0"/>
              </a:rPr>
              <a:t>When we lose species, we also lose knowledge that we could gain by learning more about them. </a:t>
            </a:r>
          </a:p>
          <a:p>
            <a:pPr indent="-228600">
              <a:lnSpc>
                <a:spcPct val="90000"/>
              </a:lnSpc>
              <a:spcAft>
                <a:spcPts val="600"/>
              </a:spcAft>
              <a:buFont typeface="Arial" panose="020B0604020202020204" pitchFamily="34" charset="0"/>
              <a:buChar char="•"/>
            </a:pPr>
            <a:r>
              <a:rPr lang="en-US" sz="2500" dirty="0">
                <a:solidFill>
                  <a:schemeClr val="bg1">
                    <a:alpha val="80000"/>
                  </a:schemeClr>
                </a:solidFill>
                <a:latin typeface="Ebrima" panose="02000000000000000000" pitchFamily="2" charset="0"/>
                <a:ea typeface="Ebrima" panose="02000000000000000000" pitchFamily="2" charset="0"/>
                <a:cs typeface="Ebrima" panose="02000000000000000000" pitchFamily="2" charset="0"/>
              </a:rPr>
              <a:t>We can’t find a new medicine or ways of interacting with the world if a species goes extinct. </a:t>
            </a:r>
          </a:p>
        </p:txBody>
      </p:sp>
      <p:grpSp>
        <p:nvGrpSpPr>
          <p:cNvPr id="10" name="Group 9"/>
          <p:cNvGrpSpPr/>
          <p:nvPr/>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latin typeface="Rockwell" panose="02060603020205020403" pitchFamily="18" charset="0"/>
                </a:rPr>
                <a:t>Department of Fish and Wildlife</a:t>
              </a:r>
            </a:p>
          </p:txBody>
        </p:sp>
      </p:grpSp>
    </p:spTree>
    <p:extLst>
      <p:ext uri="{BB962C8B-B14F-4D97-AF65-F5344CB8AC3E}">
        <p14:creationId xmlns:p14="http://schemas.microsoft.com/office/powerpoint/2010/main" val="3776223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03729B-AFAF-4FDB-A93D-ABCD8A5C6CB8}"/>
              </a:ext>
            </a:extLst>
          </p:cNvPr>
          <p:cNvPicPr>
            <a:picLocks noChangeAspect="1"/>
          </p:cNvPicPr>
          <p:nvPr/>
        </p:nvPicPr>
        <p:blipFill rotWithShape="1">
          <a:blip r:embed="rId3">
            <a:extLst>
              <a:ext uri="{28A0092B-C50C-407E-A947-70E740481C1C}">
                <a14:useLocalDpi xmlns:a14="http://schemas.microsoft.com/office/drawing/2010/main" val="0"/>
              </a:ext>
            </a:extLst>
          </a:blip>
          <a:srcRect l="9000" r="1" b="1"/>
          <a:stretch/>
        </p:blipFill>
        <p:spPr>
          <a:xfrm>
            <a:off x="-2285" y="10"/>
            <a:ext cx="9143999" cy="6857990"/>
          </a:xfrm>
          <a:prstGeom prst="rect">
            <a:avLst/>
          </a:prstGeom>
        </p:spPr>
      </p:pic>
      <p:sp>
        <p:nvSpPr>
          <p:cNvPr id="21" name="Rectangle 2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6309" y="4348548"/>
            <a:ext cx="8766810" cy="1085850"/>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pPr>
            <a:r>
              <a:rPr lang="en-US" sz="4500" dirty="0">
                <a:solidFill>
                  <a:srgbClr val="FFFFFF"/>
                </a:solidFill>
                <a:ea typeface="+mj-ea"/>
              </a:rPr>
              <a:t>What are endangered species?</a:t>
            </a:r>
          </a:p>
        </p:txBody>
      </p:sp>
      <p:grpSp>
        <p:nvGrpSpPr>
          <p:cNvPr id="10" name="Group 9"/>
          <p:cNvGrpSpPr/>
          <p:nvPr/>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latin typeface="Rockwell" panose="02060603020205020403" pitchFamily="18" charset="0"/>
                </a:rPr>
                <a:t>Department of Fish and Wildlife</a:t>
              </a:r>
            </a:p>
          </p:txBody>
        </p:sp>
      </p:grpSp>
    </p:spTree>
    <p:extLst>
      <p:ext uri="{BB962C8B-B14F-4D97-AF65-F5344CB8AC3E}">
        <p14:creationId xmlns:p14="http://schemas.microsoft.com/office/powerpoint/2010/main" val="32603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outdoor, grouse, bird&#10;&#10;Description automatically generated">
            <a:extLst>
              <a:ext uri="{FF2B5EF4-FFF2-40B4-BE49-F238E27FC236}">
                <a16:creationId xmlns:a16="http://schemas.microsoft.com/office/drawing/2014/main" id="{71657D96-6A21-4F11-9EDD-78647256B8AA}"/>
              </a:ext>
            </a:extLst>
          </p:cNvPr>
          <p:cNvPicPr>
            <a:picLocks noChangeAspect="1"/>
          </p:cNvPicPr>
          <p:nvPr/>
        </p:nvPicPr>
        <p:blipFill rotWithShape="1">
          <a:blip r:embed="rId3">
            <a:extLst>
              <a:ext uri="{28A0092B-C50C-407E-A947-70E740481C1C}">
                <a14:useLocalDpi xmlns:a14="http://schemas.microsoft.com/office/drawing/2010/main" val="0"/>
              </a:ext>
            </a:extLst>
          </a:blip>
          <a:srcRect t="3537"/>
          <a:stretch/>
        </p:blipFill>
        <p:spPr>
          <a:xfrm>
            <a:off x="-2285" y="10"/>
            <a:ext cx="9143999" cy="6857990"/>
          </a:xfrm>
          <a:prstGeom prst="rect">
            <a:avLst/>
          </a:prstGeom>
        </p:spPr>
      </p:pic>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2950" y="4841216"/>
            <a:ext cx="7543800" cy="138572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pPr>
            <a:r>
              <a:rPr lang="en-US" sz="4500" dirty="0">
                <a:solidFill>
                  <a:srgbClr val="FFFFFF"/>
                </a:solidFill>
                <a:ea typeface="+mj-ea"/>
              </a:rPr>
              <a:t>Species that are threatened with extinction </a:t>
            </a:r>
          </a:p>
        </p:txBody>
      </p:sp>
      <p:grpSp>
        <p:nvGrpSpPr>
          <p:cNvPr id="10" name="Group 9"/>
          <p:cNvGrpSpPr/>
          <p:nvPr/>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latin typeface="Rockwell" panose="02060603020205020403" pitchFamily="18" charset="0"/>
                </a:rPr>
                <a:t>Department of Fish and Wildlife</a:t>
              </a:r>
            </a:p>
          </p:txBody>
        </p:sp>
      </p:grpSp>
    </p:spTree>
    <p:extLst>
      <p:ext uri="{BB962C8B-B14F-4D97-AF65-F5344CB8AC3E}">
        <p14:creationId xmlns:p14="http://schemas.microsoft.com/office/powerpoint/2010/main" val="30907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956" y="69032"/>
            <a:ext cx="7543800" cy="138572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pPr>
            <a:r>
              <a:rPr lang="en-US" sz="4500" dirty="0">
                <a:solidFill>
                  <a:srgbClr val="FFFFFF"/>
                </a:solidFill>
                <a:ea typeface="+mj-ea"/>
              </a:rPr>
              <a:t>What endangered species are found in Washington?</a:t>
            </a:r>
          </a:p>
        </p:txBody>
      </p:sp>
      <p:grpSp>
        <p:nvGrpSpPr>
          <p:cNvPr id="10" name="Group 9"/>
          <p:cNvGrpSpPr/>
          <p:nvPr/>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latin typeface="Rockwell" panose="02060603020205020403" pitchFamily="18" charset="0"/>
                </a:rPr>
                <a:t>Department of Fish and Wildlife</a:t>
              </a:r>
            </a:p>
          </p:txBody>
        </p:sp>
      </p:grpSp>
      <p:sp>
        <p:nvSpPr>
          <p:cNvPr id="3" name="TextBox 2">
            <a:extLst>
              <a:ext uri="{FF2B5EF4-FFF2-40B4-BE49-F238E27FC236}">
                <a16:creationId xmlns:a16="http://schemas.microsoft.com/office/drawing/2014/main" id="{284DD9CB-E91B-45E5-A708-FF8487D62004}"/>
              </a:ext>
            </a:extLst>
          </p:cNvPr>
          <p:cNvSpPr txBox="1"/>
          <p:nvPr/>
        </p:nvSpPr>
        <p:spPr>
          <a:xfrm>
            <a:off x="1200150" y="1612475"/>
            <a:ext cx="5029200" cy="369332"/>
          </a:xfrm>
          <a:prstGeom prst="rect">
            <a:avLst/>
          </a:prstGeom>
          <a:noFill/>
        </p:spPr>
        <p:txBody>
          <a:bodyPr wrap="square" rtlCol="0">
            <a:spAutoFit/>
          </a:body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You can type answers here or on a whiteboard. </a:t>
            </a:r>
          </a:p>
        </p:txBody>
      </p:sp>
      <p:pic>
        <p:nvPicPr>
          <p:cNvPr id="6" name="Picture 5" descr="A picture containing mammal, outdoor, tree, bear&#10;&#10;Description automatically generated">
            <a:extLst>
              <a:ext uri="{FF2B5EF4-FFF2-40B4-BE49-F238E27FC236}">
                <a16:creationId xmlns:a16="http://schemas.microsoft.com/office/drawing/2014/main" id="{F6D083EB-307F-43B5-9D40-03440841AE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640"/>
          <a:stretch/>
        </p:blipFill>
        <p:spPr>
          <a:xfrm>
            <a:off x="144627" y="2419303"/>
            <a:ext cx="2553082" cy="1904238"/>
          </a:xfrm>
          <a:prstGeom prst="rect">
            <a:avLst/>
          </a:prstGeom>
        </p:spPr>
      </p:pic>
      <p:sp>
        <p:nvSpPr>
          <p:cNvPr id="15" name="TextBox 14">
            <a:extLst>
              <a:ext uri="{FF2B5EF4-FFF2-40B4-BE49-F238E27FC236}">
                <a16:creationId xmlns:a16="http://schemas.microsoft.com/office/drawing/2014/main" id="{957255EE-96CC-4329-8841-11200DABF916}"/>
              </a:ext>
            </a:extLst>
          </p:cNvPr>
          <p:cNvSpPr txBox="1"/>
          <p:nvPr/>
        </p:nvSpPr>
        <p:spPr>
          <a:xfrm>
            <a:off x="87477" y="4338132"/>
            <a:ext cx="2667382" cy="492443"/>
          </a:xfrm>
          <a:prstGeom prst="rect">
            <a:avLst/>
          </a:prstGeom>
          <a:noFill/>
        </p:spPr>
        <p:txBody>
          <a:bodyPr wrap="square" rtlCol="0">
            <a:spAutoFit/>
          </a:bodyPr>
          <a:lstStyle/>
          <a:p>
            <a:r>
              <a:rPr lang="en-US" sz="1300" dirty="0">
                <a:solidFill>
                  <a:schemeClr val="bg1"/>
                </a:solidFill>
                <a:latin typeface="Ebrima" panose="02000000000000000000" pitchFamily="2" charset="0"/>
                <a:ea typeface="Ebrima" panose="02000000000000000000" pitchFamily="2" charset="0"/>
                <a:cs typeface="Ebrima" panose="02000000000000000000" pitchFamily="2" charset="0"/>
              </a:rPr>
              <a:t>Fishers are a state-listed endangered species. </a:t>
            </a:r>
          </a:p>
        </p:txBody>
      </p:sp>
      <p:pic>
        <p:nvPicPr>
          <p:cNvPr id="8" name="Picture 7" descr="A picture containing owl, bird of prey, outdoor, bird&#10;&#10;Description automatically generated">
            <a:extLst>
              <a:ext uri="{FF2B5EF4-FFF2-40B4-BE49-F238E27FC236}">
                <a16:creationId xmlns:a16="http://schemas.microsoft.com/office/drawing/2014/main" id="{8D837AFB-25B3-4B10-8F61-2223759BCB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60" b="1"/>
          <a:stretch/>
        </p:blipFill>
        <p:spPr>
          <a:xfrm>
            <a:off x="2917980" y="2419303"/>
            <a:ext cx="2939032" cy="1904239"/>
          </a:xfrm>
          <a:prstGeom prst="rect">
            <a:avLst/>
          </a:prstGeom>
        </p:spPr>
      </p:pic>
      <p:pic>
        <p:nvPicPr>
          <p:cNvPr id="16" name="Picture 15">
            <a:extLst>
              <a:ext uri="{FF2B5EF4-FFF2-40B4-BE49-F238E27FC236}">
                <a16:creationId xmlns:a16="http://schemas.microsoft.com/office/drawing/2014/main" id="{A5F9D5AE-A121-4D00-BC75-23AEC8DCDC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3016" y="2427815"/>
            <a:ext cx="2856357" cy="1904238"/>
          </a:xfrm>
          <a:prstGeom prst="rect">
            <a:avLst/>
          </a:prstGeom>
        </p:spPr>
      </p:pic>
      <p:sp>
        <p:nvSpPr>
          <p:cNvPr id="19" name="TextBox 18">
            <a:extLst>
              <a:ext uri="{FF2B5EF4-FFF2-40B4-BE49-F238E27FC236}">
                <a16:creationId xmlns:a16="http://schemas.microsoft.com/office/drawing/2014/main" id="{8F0CFE8A-55E0-403A-86AA-F5E82E12A055}"/>
              </a:ext>
            </a:extLst>
          </p:cNvPr>
          <p:cNvSpPr txBox="1"/>
          <p:nvPr/>
        </p:nvSpPr>
        <p:spPr>
          <a:xfrm>
            <a:off x="2863006" y="4338132"/>
            <a:ext cx="2994005" cy="492443"/>
          </a:xfrm>
          <a:prstGeom prst="rect">
            <a:avLst/>
          </a:prstGeom>
          <a:noFill/>
        </p:spPr>
        <p:txBody>
          <a:bodyPr wrap="square" rtlCol="0">
            <a:spAutoFit/>
          </a:bodyPr>
          <a:lstStyle/>
          <a:p>
            <a:r>
              <a:rPr lang="en-US" sz="1300" dirty="0">
                <a:solidFill>
                  <a:schemeClr val="bg1"/>
                </a:solidFill>
                <a:latin typeface="Ebrima" panose="02000000000000000000" pitchFamily="2" charset="0"/>
                <a:ea typeface="Ebrima" panose="02000000000000000000" pitchFamily="2" charset="0"/>
                <a:cs typeface="Ebrima" panose="02000000000000000000" pitchFamily="2" charset="0"/>
              </a:rPr>
              <a:t>Northern spotted owls are both federally and state-listed. </a:t>
            </a:r>
          </a:p>
        </p:txBody>
      </p:sp>
      <p:sp>
        <p:nvSpPr>
          <p:cNvPr id="20" name="TextBox 19">
            <a:extLst>
              <a:ext uri="{FF2B5EF4-FFF2-40B4-BE49-F238E27FC236}">
                <a16:creationId xmlns:a16="http://schemas.microsoft.com/office/drawing/2014/main" id="{FB226057-3D62-4F7F-AC86-FFDD6B09208A}"/>
              </a:ext>
            </a:extLst>
          </p:cNvPr>
          <p:cNvSpPr txBox="1"/>
          <p:nvPr/>
        </p:nvSpPr>
        <p:spPr>
          <a:xfrm>
            <a:off x="6077283" y="4323541"/>
            <a:ext cx="2922090" cy="692497"/>
          </a:xfrm>
          <a:prstGeom prst="rect">
            <a:avLst/>
          </a:prstGeom>
          <a:noFill/>
        </p:spPr>
        <p:txBody>
          <a:bodyPr wrap="square" rtlCol="0">
            <a:spAutoFit/>
          </a:bodyPr>
          <a:lstStyle/>
          <a:p>
            <a:r>
              <a:rPr lang="en-US" sz="1300" dirty="0">
                <a:solidFill>
                  <a:schemeClr val="bg1"/>
                </a:solidFill>
                <a:latin typeface="Ebrima" panose="02000000000000000000" pitchFamily="2" charset="0"/>
                <a:ea typeface="Ebrima" panose="02000000000000000000" pitchFamily="2" charset="0"/>
                <a:cs typeface="Ebrima" panose="02000000000000000000" pitchFamily="2" charset="0"/>
              </a:rPr>
              <a:t>North Pacific Right Whales are state, federally and internationally listed as endangered. </a:t>
            </a:r>
          </a:p>
        </p:txBody>
      </p:sp>
    </p:spTree>
    <p:extLst>
      <p:ext uri="{BB962C8B-B14F-4D97-AF65-F5344CB8AC3E}">
        <p14:creationId xmlns:p14="http://schemas.microsoft.com/office/powerpoint/2010/main" val="3895269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956" y="69032"/>
            <a:ext cx="7543800" cy="138572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pPr>
            <a:r>
              <a:rPr lang="en-US" sz="4500" dirty="0">
                <a:solidFill>
                  <a:srgbClr val="FFFFFF"/>
                </a:solidFill>
                <a:ea typeface="+mj-ea"/>
              </a:rPr>
              <a:t>What endangered species are found in Washington?</a:t>
            </a:r>
          </a:p>
        </p:txBody>
      </p:sp>
      <p:grpSp>
        <p:nvGrpSpPr>
          <p:cNvPr id="10" name="Group 9"/>
          <p:cNvGrpSpPr/>
          <p:nvPr/>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latin typeface="Rockwell" panose="02060603020205020403" pitchFamily="18" charset="0"/>
                </a:rPr>
                <a:t>Department of Fish and Wildlife</a:t>
              </a:r>
            </a:p>
          </p:txBody>
        </p:sp>
      </p:grpSp>
      <p:sp>
        <p:nvSpPr>
          <p:cNvPr id="17" name="TextBox 16">
            <a:extLst>
              <a:ext uri="{FF2B5EF4-FFF2-40B4-BE49-F238E27FC236}">
                <a16:creationId xmlns:a16="http://schemas.microsoft.com/office/drawing/2014/main" id="{E36C787C-CDAA-45B9-AD9B-AB5D707B394A}"/>
              </a:ext>
            </a:extLst>
          </p:cNvPr>
          <p:cNvSpPr txBox="1"/>
          <p:nvPr/>
        </p:nvSpPr>
        <p:spPr>
          <a:xfrm>
            <a:off x="587713" y="1486764"/>
            <a:ext cx="7658100" cy="646331"/>
          </a:xfrm>
          <a:prstGeom prst="rect">
            <a:avLst/>
          </a:prstGeom>
          <a:noFill/>
        </p:spPr>
        <p:txBody>
          <a:bodyPr wrap="square" rtlCol="0">
            <a:spAutoFit/>
          </a:body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Washington has 46 listed species including mammals, fish, birds, reptiles, amphibians, and invertebrates. </a:t>
            </a:r>
          </a:p>
        </p:txBody>
      </p:sp>
      <p:sp>
        <p:nvSpPr>
          <p:cNvPr id="18" name="TextBox 17">
            <a:extLst>
              <a:ext uri="{FF2B5EF4-FFF2-40B4-BE49-F238E27FC236}">
                <a16:creationId xmlns:a16="http://schemas.microsoft.com/office/drawing/2014/main" id="{DA3BAD1E-3E54-4C8C-A424-12375E166153}"/>
              </a:ext>
            </a:extLst>
          </p:cNvPr>
          <p:cNvSpPr txBox="1"/>
          <p:nvPr/>
        </p:nvSpPr>
        <p:spPr>
          <a:xfrm>
            <a:off x="1028700" y="2276954"/>
            <a:ext cx="6572250" cy="646331"/>
          </a:xfrm>
          <a:prstGeom prst="rect">
            <a:avLst/>
          </a:prstGeom>
          <a:noFill/>
        </p:spPr>
        <p:txBody>
          <a:bodyPr wrap="square" rtlCol="0">
            <a:spAutoFit/>
          </a:body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Let’s </a:t>
            </a:r>
            <a:r>
              <a:rPr lang="en-US" dirty="0">
                <a:solidFill>
                  <a:schemeClr val="accent1"/>
                </a:solidFill>
                <a:latin typeface="Ebrima" panose="02000000000000000000" pitchFamily="2" charset="0"/>
                <a:ea typeface="Ebrima" panose="02000000000000000000" pitchFamily="2" charset="0"/>
                <a:cs typeface="Ebrima" panose="02000000000000000000" pitchFamily="2" charset="0"/>
                <a:hlinkClick r:id="rId4">
                  <a:extLst>
                    <a:ext uri="{A12FA001-AC4F-418D-AE19-62706E023703}">
                      <ahyp:hlinkClr xmlns:ahyp="http://schemas.microsoft.com/office/drawing/2018/hyperlinkcolor" val="tx"/>
                    </a:ext>
                  </a:extLst>
                </a:hlinkClick>
              </a:rPr>
              <a:t>meet one species </a:t>
            </a:r>
            <a:r>
              <a:rPr lang="en-US" dirty="0">
                <a:solidFill>
                  <a:schemeClr val="bg1"/>
                </a:solidFill>
                <a:latin typeface="Ebrima" panose="02000000000000000000" pitchFamily="2" charset="0"/>
                <a:ea typeface="Ebrima" panose="02000000000000000000" pitchFamily="2" charset="0"/>
                <a:cs typeface="Ebrima" panose="02000000000000000000" pitchFamily="2" charset="0"/>
              </a:rPr>
              <a:t>and see what WDFW and partners are doing to help protect it. </a:t>
            </a:r>
          </a:p>
        </p:txBody>
      </p:sp>
      <p:pic>
        <p:nvPicPr>
          <p:cNvPr id="5" name="Picture 4">
            <a:extLst>
              <a:ext uri="{FF2B5EF4-FFF2-40B4-BE49-F238E27FC236}">
                <a16:creationId xmlns:a16="http://schemas.microsoft.com/office/drawing/2014/main" id="{7706B100-4A6C-4A28-AC6D-2A19A8730A97}"/>
              </a:ext>
            </a:extLst>
          </p:cNvPr>
          <p:cNvPicPr>
            <a:picLocks noChangeAspect="1"/>
          </p:cNvPicPr>
          <p:nvPr/>
        </p:nvPicPr>
        <p:blipFill rotWithShape="1">
          <a:blip r:embed="rId5">
            <a:extLst>
              <a:ext uri="{28A0092B-C50C-407E-A947-70E740481C1C}">
                <a14:useLocalDpi xmlns:a14="http://schemas.microsoft.com/office/drawing/2010/main" val="0"/>
              </a:ext>
            </a:extLst>
          </a:blip>
          <a:srcRect l="2236" b="12442"/>
          <a:stretch/>
        </p:blipFill>
        <p:spPr>
          <a:xfrm>
            <a:off x="1535932" y="3086733"/>
            <a:ext cx="6065018" cy="3211655"/>
          </a:xfrm>
          <a:prstGeom prst="rect">
            <a:avLst/>
          </a:prstGeom>
        </p:spPr>
      </p:pic>
    </p:spTree>
    <p:extLst>
      <p:ext uri="{BB962C8B-B14F-4D97-AF65-F5344CB8AC3E}">
        <p14:creationId xmlns:p14="http://schemas.microsoft.com/office/powerpoint/2010/main" val="3218453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6541" y="-238861"/>
            <a:ext cx="7543800" cy="138572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pPr>
            <a:r>
              <a:rPr lang="en-US" sz="3500" dirty="0">
                <a:solidFill>
                  <a:srgbClr val="FFFFFF"/>
                </a:solidFill>
                <a:ea typeface="+mj-ea"/>
              </a:rPr>
              <a:t>Why do species become endangered?</a:t>
            </a:r>
          </a:p>
        </p:txBody>
      </p:sp>
      <p:grpSp>
        <p:nvGrpSpPr>
          <p:cNvPr id="10" name="Group 9"/>
          <p:cNvGrpSpPr/>
          <p:nvPr/>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latin typeface="Rockwell" panose="02060603020205020403" pitchFamily="18" charset="0"/>
                </a:rPr>
                <a:t>Department of Fish and Wildlife</a:t>
              </a:r>
            </a:p>
          </p:txBody>
        </p:sp>
      </p:grpSp>
      <p:sp>
        <p:nvSpPr>
          <p:cNvPr id="15" name="TextBox 14">
            <a:extLst>
              <a:ext uri="{FF2B5EF4-FFF2-40B4-BE49-F238E27FC236}">
                <a16:creationId xmlns:a16="http://schemas.microsoft.com/office/drawing/2014/main" id="{1712BCA4-8415-4D8A-AAF6-6DA2A59EFA78}"/>
              </a:ext>
            </a:extLst>
          </p:cNvPr>
          <p:cNvSpPr txBox="1"/>
          <p:nvPr/>
        </p:nvSpPr>
        <p:spPr>
          <a:xfrm>
            <a:off x="921815" y="1438467"/>
            <a:ext cx="5029200" cy="369332"/>
          </a:xfrm>
          <a:prstGeom prst="rect">
            <a:avLst/>
          </a:prstGeom>
          <a:noFill/>
        </p:spPr>
        <p:txBody>
          <a:bodyPr wrap="square" rtlCol="0">
            <a:spAutoFit/>
          </a:bodyPr>
          <a:lstStyle/>
          <a:p>
            <a:r>
              <a:rPr lang="en-US" dirty="0">
                <a:solidFill>
                  <a:schemeClr val="bg1"/>
                </a:solidFill>
                <a:latin typeface="Ebrima" panose="02000000000000000000" pitchFamily="2" charset="0"/>
                <a:ea typeface="Ebrima" panose="02000000000000000000" pitchFamily="2" charset="0"/>
                <a:cs typeface="Ebrima" panose="02000000000000000000" pitchFamily="2" charset="0"/>
              </a:rPr>
              <a:t>You can type answers here or on a whiteboard. </a:t>
            </a:r>
          </a:p>
        </p:txBody>
      </p:sp>
    </p:spTree>
    <p:extLst>
      <p:ext uri="{BB962C8B-B14F-4D97-AF65-F5344CB8AC3E}">
        <p14:creationId xmlns:p14="http://schemas.microsoft.com/office/powerpoint/2010/main" val="562632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0E46A62-EA32-46B9-86B5-71B0F40579B8}"/>
              </a:ext>
            </a:extLst>
          </p:cNvPr>
          <p:cNvSpPr>
            <a:spLocks noGrp="1"/>
          </p:cNvSpPr>
          <p:nvPr>
            <p:ph idx="1"/>
          </p:nvPr>
        </p:nvSpPr>
        <p:spPr>
          <a:xfrm>
            <a:off x="228600" y="611267"/>
            <a:ext cx="8229600" cy="972445"/>
          </a:xfrm>
        </p:spPr>
        <p:txBody>
          <a:bodyPr>
            <a:normAutofit/>
          </a:bodyPr>
          <a:lstStyle/>
          <a:p>
            <a:r>
              <a:rPr lang="en-US" sz="2500" b="1" dirty="0">
                <a:solidFill>
                  <a:srgbClr val="067B54"/>
                </a:solidFill>
              </a:rPr>
              <a:t>The threats they face vary:</a:t>
            </a:r>
          </a:p>
        </p:txBody>
      </p:sp>
      <p:sp>
        <p:nvSpPr>
          <p:cNvPr id="8" name="Title 7">
            <a:extLst>
              <a:ext uri="{FF2B5EF4-FFF2-40B4-BE49-F238E27FC236}">
                <a16:creationId xmlns:a16="http://schemas.microsoft.com/office/drawing/2014/main" id="{439CC673-00A3-4B85-8D2B-8D4C0692EEB4}"/>
              </a:ext>
            </a:extLst>
          </p:cNvPr>
          <p:cNvSpPr>
            <a:spLocks noGrp="1"/>
          </p:cNvSpPr>
          <p:nvPr>
            <p:ph type="title"/>
          </p:nvPr>
        </p:nvSpPr>
        <p:spPr>
          <a:xfrm>
            <a:off x="228600" y="422839"/>
            <a:ext cx="9244815" cy="369333"/>
          </a:xfrm>
        </p:spPr>
        <p:txBody>
          <a:bodyPr>
            <a:noAutofit/>
          </a:bodyPr>
          <a:lstStyle/>
          <a:p>
            <a:r>
              <a:rPr lang="en-US" sz="3500" dirty="0">
                <a:solidFill>
                  <a:schemeClr val="bg1"/>
                </a:solidFill>
              </a:rPr>
              <a:t>Globally, species have declined 68%*</a:t>
            </a:r>
            <a:br>
              <a:rPr lang="en-US" sz="3500" dirty="0">
                <a:solidFill>
                  <a:schemeClr val="bg1"/>
                </a:solidFill>
              </a:rPr>
            </a:br>
            <a:endParaRPr lang="en-US" sz="3500" dirty="0">
              <a:solidFill>
                <a:schemeClr val="bg1"/>
              </a:solidFill>
            </a:endParaRPr>
          </a:p>
        </p:txBody>
      </p:sp>
      <p:pic>
        <p:nvPicPr>
          <p:cNvPr id="10" name="Picture 9">
            <a:extLst>
              <a:ext uri="{FF2B5EF4-FFF2-40B4-BE49-F238E27FC236}">
                <a16:creationId xmlns:a16="http://schemas.microsoft.com/office/drawing/2014/main" id="{58673433-E3AC-4F96-A738-F8A1E65043A4}"/>
              </a:ext>
            </a:extLst>
          </p:cNvPr>
          <p:cNvPicPr>
            <a:picLocks noChangeAspect="1"/>
          </p:cNvPicPr>
          <p:nvPr/>
        </p:nvPicPr>
        <p:blipFill rotWithShape="1">
          <a:blip r:embed="rId3">
            <a:extLst>
              <a:ext uri="{28A0092B-C50C-407E-A947-70E740481C1C}">
                <a14:useLocalDpi xmlns:a14="http://schemas.microsoft.com/office/drawing/2010/main" val="0"/>
              </a:ext>
            </a:extLst>
          </a:blip>
          <a:srcRect l="22587" t="30293" r="28036" b="23426"/>
          <a:stretch/>
        </p:blipFill>
        <p:spPr>
          <a:xfrm>
            <a:off x="6124682" y="1558357"/>
            <a:ext cx="2676418" cy="1880859"/>
          </a:xfrm>
          <a:prstGeom prst="rect">
            <a:avLst/>
          </a:prstGeom>
          <a:ln>
            <a:solidFill>
              <a:schemeClr val="tx1"/>
            </a:solidFill>
          </a:ln>
        </p:spPr>
      </p:pic>
      <p:pic>
        <p:nvPicPr>
          <p:cNvPr id="12" name="Picture 11">
            <a:extLst>
              <a:ext uri="{FF2B5EF4-FFF2-40B4-BE49-F238E27FC236}">
                <a16:creationId xmlns:a16="http://schemas.microsoft.com/office/drawing/2014/main" id="{5A934302-C1E5-446C-B78F-9DF9CCEA7E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04472" y="1592925"/>
            <a:ext cx="2304722" cy="1868064"/>
          </a:xfrm>
          <a:prstGeom prst="rect">
            <a:avLst/>
          </a:prstGeom>
          <a:ln>
            <a:solidFill>
              <a:schemeClr val="tx1"/>
            </a:solidFill>
          </a:ln>
        </p:spPr>
      </p:pic>
      <p:pic>
        <p:nvPicPr>
          <p:cNvPr id="14" name="Picture 13">
            <a:extLst>
              <a:ext uri="{FF2B5EF4-FFF2-40B4-BE49-F238E27FC236}">
                <a16:creationId xmlns:a16="http://schemas.microsoft.com/office/drawing/2014/main" id="{AD3A1DA8-7599-45D2-8482-9184D952B1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158" b="12035"/>
          <a:stretch/>
        </p:blipFill>
        <p:spPr>
          <a:xfrm>
            <a:off x="2957402" y="1580130"/>
            <a:ext cx="2857500" cy="1880859"/>
          </a:xfrm>
          <a:prstGeom prst="rect">
            <a:avLst/>
          </a:prstGeom>
          <a:ln>
            <a:solidFill>
              <a:schemeClr val="tx1"/>
            </a:solidFill>
          </a:ln>
        </p:spPr>
      </p:pic>
      <p:pic>
        <p:nvPicPr>
          <p:cNvPr id="16" name="Picture 15">
            <a:extLst>
              <a:ext uri="{FF2B5EF4-FFF2-40B4-BE49-F238E27FC236}">
                <a16:creationId xmlns:a16="http://schemas.microsoft.com/office/drawing/2014/main" id="{6AC88296-60A9-41D4-B49A-DBFFF9B1AB1B}"/>
              </a:ext>
            </a:extLst>
          </p:cNvPr>
          <p:cNvPicPr>
            <a:picLocks noChangeAspect="1"/>
          </p:cNvPicPr>
          <p:nvPr/>
        </p:nvPicPr>
        <p:blipFill rotWithShape="1">
          <a:blip r:embed="rId6">
            <a:extLst>
              <a:ext uri="{28A0092B-C50C-407E-A947-70E740481C1C}">
                <a14:useLocalDpi xmlns:a14="http://schemas.microsoft.com/office/drawing/2010/main" val="0"/>
              </a:ext>
            </a:extLst>
          </a:blip>
          <a:srcRect l="39943" t="47023" r="9057" b="9644"/>
          <a:stretch/>
        </p:blipFill>
        <p:spPr>
          <a:xfrm>
            <a:off x="1613388" y="3784299"/>
            <a:ext cx="2444262" cy="2118360"/>
          </a:xfrm>
          <a:prstGeom prst="rect">
            <a:avLst/>
          </a:prstGeom>
          <a:ln>
            <a:solidFill>
              <a:schemeClr val="tx1"/>
            </a:solidFill>
          </a:ln>
        </p:spPr>
      </p:pic>
      <p:pic>
        <p:nvPicPr>
          <p:cNvPr id="18" name="Picture 17">
            <a:extLst>
              <a:ext uri="{FF2B5EF4-FFF2-40B4-BE49-F238E27FC236}">
                <a16:creationId xmlns:a16="http://schemas.microsoft.com/office/drawing/2014/main" id="{8F060128-AA63-431E-A9B6-F960545F8525}"/>
              </a:ext>
            </a:extLst>
          </p:cNvPr>
          <p:cNvPicPr>
            <a:picLocks noChangeAspect="1"/>
          </p:cNvPicPr>
          <p:nvPr/>
        </p:nvPicPr>
        <p:blipFill rotWithShape="1">
          <a:blip r:embed="rId7">
            <a:extLst>
              <a:ext uri="{28A0092B-C50C-407E-A947-70E740481C1C}">
                <a14:useLocalDpi xmlns:a14="http://schemas.microsoft.com/office/drawing/2010/main" val="0"/>
              </a:ext>
            </a:extLst>
          </a:blip>
          <a:srcRect l="20303" r="40947" b="12432"/>
          <a:stretch/>
        </p:blipFill>
        <p:spPr>
          <a:xfrm>
            <a:off x="5344978" y="3784299"/>
            <a:ext cx="2743200" cy="2103278"/>
          </a:xfrm>
          <a:prstGeom prst="rect">
            <a:avLst/>
          </a:prstGeom>
          <a:ln>
            <a:solidFill>
              <a:schemeClr val="tx1"/>
            </a:solidFill>
          </a:ln>
        </p:spPr>
      </p:pic>
      <p:sp>
        <p:nvSpPr>
          <p:cNvPr id="19" name="TextBox 18">
            <a:extLst>
              <a:ext uri="{FF2B5EF4-FFF2-40B4-BE49-F238E27FC236}">
                <a16:creationId xmlns:a16="http://schemas.microsoft.com/office/drawing/2014/main" id="{737EDA78-00A4-4042-B947-C792A6F94278}"/>
              </a:ext>
            </a:extLst>
          </p:cNvPr>
          <p:cNvSpPr txBox="1"/>
          <p:nvPr/>
        </p:nvSpPr>
        <p:spPr>
          <a:xfrm>
            <a:off x="2171700" y="5925736"/>
            <a:ext cx="1771650" cy="323165"/>
          </a:xfrm>
          <a:prstGeom prst="rect">
            <a:avLst/>
          </a:prstGeom>
          <a:noFill/>
        </p:spPr>
        <p:txBody>
          <a:bodyPr wrap="square" rtlCol="0">
            <a:spAutoFit/>
          </a:bodyPr>
          <a:lstStyle/>
          <a:p>
            <a:r>
              <a:rPr lang="en-US" sz="1500" b="1" dirty="0">
                <a:solidFill>
                  <a:schemeClr val="bg1"/>
                </a:solidFill>
                <a:latin typeface="Ebrima" panose="02000000000000000000" pitchFamily="2" charset="0"/>
                <a:ea typeface="Ebrima" panose="02000000000000000000" pitchFamily="2" charset="0"/>
                <a:cs typeface="Ebrima" panose="02000000000000000000" pitchFamily="2" charset="0"/>
              </a:rPr>
              <a:t>Habitat loss</a:t>
            </a:r>
          </a:p>
        </p:txBody>
      </p:sp>
      <p:sp>
        <p:nvSpPr>
          <p:cNvPr id="20" name="Rectangle 19">
            <a:extLst>
              <a:ext uri="{FF2B5EF4-FFF2-40B4-BE49-F238E27FC236}">
                <a16:creationId xmlns:a16="http://schemas.microsoft.com/office/drawing/2014/main" id="{E18A97DA-415C-4FFE-9EB1-99EDDB282806}"/>
              </a:ext>
            </a:extLst>
          </p:cNvPr>
          <p:cNvSpPr/>
          <p:nvPr/>
        </p:nvSpPr>
        <p:spPr>
          <a:xfrm>
            <a:off x="5814902" y="5898336"/>
            <a:ext cx="1919115" cy="369332"/>
          </a:xfrm>
          <a:prstGeom prst="rect">
            <a:avLst/>
          </a:prstGeom>
        </p:spPr>
        <p:txBody>
          <a:bodyPr wrap="none">
            <a:spAutoFit/>
          </a:bodyPr>
          <a:lstStyle/>
          <a:p>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Climate change </a:t>
            </a:r>
          </a:p>
        </p:txBody>
      </p:sp>
      <p:sp>
        <p:nvSpPr>
          <p:cNvPr id="21" name="Rectangle 20">
            <a:extLst>
              <a:ext uri="{FF2B5EF4-FFF2-40B4-BE49-F238E27FC236}">
                <a16:creationId xmlns:a16="http://schemas.microsoft.com/office/drawing/2014/main" id="{3FFB25E1-FF64-4AFD-8A1F-2619CA906C71}"/>
              </a:ext>
            </a:extLst>
          </p:cNvPr>
          <p:cNvSpPr/>
          <p:nvPr/>
        </p:nvSpPr>
        <p:spPr>
          <a:xfrm>
            <a:off x="3353599" y="1141004"/>
            <a:ext cx="2018501" cy="369332"/>
          </a:xfrm>
          <a:prstGeom prst="rect">
            <a:avLst/>
          </a:prstGeom>
        </p:spPr>
        <p:txBody>
          <a:bodyPr wrap="none">
            <a:spAutoFit/>
          </a:bodyPr>
          <a:lstStyle/>
          <a:p>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Overexploitation</a:t>
            </a:r>
          </a:p>
        </p:txBody>
      </p:sp>
      <p:sp>
        <p:nvSpPr>
          <p:cNvPr id="22" name="Rectangle 21">
            <a:extLst>
              <a:ext uri="{FF2B5EF4-FFF2-40B4-BE49-F238E27FC236}">
                <a16:creationId xmlns:a16="http://schemas.microsoft.com/office/drawing/2014/main" id="{485B978A-0CD0-4A31-81E8-8B4D2868D0EB}"/>
              </a:ext>
            </a:extLst>
          </p:cNvPr>
          <p:cNvSpPr/>
          <p:nvPr/>
        </p:nvSpPr>
        <p:spPr>
          <a:xfrm>
            <a:off x="6914459" y="1087330"/>
            <a:ext cx="1173719" cy="369332"/>
          </a:xfrm>
          <a:prstGeom prst="rect">
            <a:avLst/>
          </a:prstGeom>
        </p:spPr>
        <p:txBody>
          <a:bodyPr wrap="none">
            <a:spAutoFit/>
          </a:bodyPr>
          <a:lstStyle/>
          <a:p>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Pollution</a:t>
            </a:r>
          </a:p>
        </p:txBody>
      </p:sp>
      <p:sp>
        <p:nvSpPr>
          <p:cNvPr id="23" name="Rectangle 22">
            <a:extLst>
              <a:ext uri="{FF2B5EF4-FFF2-40B4-BE49-F238E27FC236}">
                <a16:creationId xmlns:a16="http://schemas.microsoft.com/office/drawing/2014/main" id="{B0729D13-7AB1-414F-8533-0E93440CA9C5}"/>
              </a:ext>
            </a:extLst>
          </p:cNvPr>
          <p:cNvSpPr/>
          <p:nvPr/>
        </p:nvSpPr>
        <p:spPr>
          <a:xfrm>
            <a:off x="342900" y="1189025"/>
            <a:ext cx="1927131" cy="369332"/>
          </a:xfrm>
          <a:prstGeom prst="rect">
            <a:avLst/>
          </a:prstGeom>
        </p:spPr>
        <p:txBody>
          <a:bodyPr wrap="none">
            <a:spAutoFit/>
          </a:bodyPr>
          <a:lstStyle/>
          <a:p>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Invasive Species</a:t>
            </a:r>
          </a:p>
        </p:txBody>
      </p:sp>
      <p:sp>
        <p:nvSpPr>
          <p:cNvPr id="24" name="TextBox 23">
            <a:extLst>
              <a:ext uri="{FF2B5EF4-FFF2-40B4-BE49-F238E27FC236}">
                <a16:creationId xmlns:a16="http://schemas.microsoft.com/office/drawing/2014/main" id="{10057FF5-2167-4679-9CFC-2A034F9A2573}"/>
              </a:ext>
            </a:extLst>
          </p:cNvPr>
          <p:cNvSpPr txBox="1"/>
          <p:nvPr/>
        </p:nvSpPr>
        <p:spPr>
          <a:xfrm>
            <a:off x="5550613" y="6554629"/>
            <a:ext cx="3764837" cy="246221"/>
          </a:xfrm>
          <a:prstGeom prst="rect">
            <a:avLst/>
          </a:prstGeom>
          <a:noFill/>
        </p:spPr>
        <p:txBody>
          <a:bodyPr wrap="square" rtlCol="0">
            <a:spAutoFit/>
          </a:bodyPr>
          <a:lstStyle/>
          <a:p>
            <a:r>
              <a:rPr lang="en-US" sz="1000" i="1" dirty="0">
                <a:solidFill>
                  <a:schemeClr val="bg1"/>
                </a:solidFill>
              </a:rPr>
              <a:t>*According to World Wildlife Fund’s 2020 State of Wildlife Report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9CC673-00A3-4B85-8D2B-8D4C0692EEB4}"/>
              </a:ext>
            </a:extLst>
          </p:cNvPr>
          <p:cNvSpPr>
            <a:spLocks noGrp="1"/>
          </p:cNvSpPr>
          <p:nvPr>
            <p:ph type="title"/>
          </p:nvPr>
        </p:nvSpPr>
        <p:spPr>
          <a:xfrm>
            <a:off x="571500" y="470416"/>
            <a:ext cx="9244815" cy="369333"/>
          </a:xfrm>
        </p:spPr>
        <p:txBody>
          <a:bodyPr>
            <a:noAutofit/>
          </a:bodyPr>
          <a:lstStyle/>
          <a:p>
            <a:r>
              <a:rPr lang="en-US" sz="3000" dirty="0">
                <a:solidFill>
                  <a:schemeClr val="bg1"/>
                </a:solidFill>
              </a:rPr>
              <a:t>Habitat loss, the driving factor of extinction  </a:t>
            </a:r>
            <a:br>
              <a:rPr lang="en-US" sz="3000" dirty="0">
                <a:solidFill>
                  <a:schemeClr val="bg1"/>
                </a:solidFill>
              </a:rPr>
            </a:br>
            <a:endParaRPr lang="en-US" sz="3000" dirty="0">
              <a:solidFill>
                <a:schemeClr val="bg1"/>
              </a:solidFill>
            </a:endParaRPr>
          </a:p>
        </p:txBody>
      </p:sp>
      <p:pic>
        <p:nvPicPr>
          <p:cNvPr id="5" name="Picture 4" descr="A picture containing sky, outdoor, ground, nature&#10;&#10;Description automatically generated">
            <a:extLst>
              <a:ext uri="{FF2B5EF4-FFF2-40B4-BE49-F238E27FC236}">
                <a16:creationId xmlns:a16="http://schemas.microsoft.com/office/drawing/2014/main" id="{2C20D82A-5891-4FF9-AD2C-0CB13BCC0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28" y="800100"/>
            <a:ext cx="7563944" cy="5402817"/>
          </a:xfrm>
          <a:prstGeom prst="rect">
            <a:avLst/>
          </a:prstGeom>
        </p:spPr>
      </p:pic>
      <p:sp>
        <p:nvSpPr>
          <p:cNvPr id="2" name="TextBox 1">
            <a:extLst>
              <a:ext uri="{FF2B5EF4-FFF2-40B4-BE49-F238E27FC236}">
                <a16:creationId xmlns:a16="http://schemas.microsoft.com/office/drawing/2014/main" id="{BCA641CB-B37B-46EB-B63A-3015EAAE0E52}"/>
              </a:ext>
            </a:extLst>
          </p:cNvPr>
          <p:cNvSpPr txBox="1"/>
          <p:nvPr/>
        </p:nvSpPr>
        <p:spPr>
          <a:xfrm>
            <a:off x="914400" y="1272481"/>
            <a:ext cx="7439572" cy="2215991"/>
          </a:xfrm>
          <a:prstGeom prst="rect">
            <a:avLst/>
          </a:prstGeom>
          <a:noFill/>
        </p:spPr>
        <p:txBody>
          <a:bodyPr wrap="square" rtlCol="0">
            <a:spAutoFit/>
          </a:bodyPr>
          <a:lstStyle/>
          <a:p>
            <a:r>
              <a:rPr lang="en-US" sz="2000" dirty="0">
                <a:latin typeface="Ebrima" panose="02000000000000000000" pitchFamily="2" charset="0"/>
                <a:ea typeface="Ebrima" panose="02000000000000000000" pitchFamily="2" charset="0"/>
                <a:cs typeface="Ebrima" panose="02000000000000000000" pitchFamily="2" charset="0"/>
              </a:rPr>
              <a:t>Lack of disturbance may also impact ecosystems or species who have evolved to live with disturbance. </a:t>
            </a:r>
          </a:p>
          <a:p>
            <a:endParaRPr lang="en-US" sz="2000" dirty="0">
              <a:latin typeface="Ebrima" panose="02000000000000000000" pitchFamily="2" charset="0"/>
              <a:ea typeface="Ebrima" panose="02000000000000000000" pitchFamily="2" charset="0"/>
              <a:cs typeface="Ebrima" panose="02000000000000000000" pitchFamily="2" charset="0"/>
            </a:endParaRPr>
          </a:p>
          <a:p>
            <a:r>
              <a:rPr lang="en-US" sz="2000" dirty="0">
                <a:latin typeface="Ebrima" panose="02000000000000000000" pitchFamily="2" charset="0"/>
                <a:ea typeface="Ebrima" panose="02000000000000000000" pitchFamily="2" charset="0"/>
                <a:cs typeface="Ebrima" panose="02000000000000000000" pitchFamily="2" charset="0"/>
              </a:rPr>
              <a:t>For example, many Pacific Northwestern landscapes have evolved to need frequent, small fires. Fire suppression has led to larger, more intense fires than historically occurred. </a:t>
            </a:r>
          </a:p>
          <a:p>
            <a:endParaRPr lang="en-US" dirty="0"/>
          </a:p>
        </p:txBody>
      </p:sp>
    </p:spTree>
    <p:extLst>
      <p:ext uri="{BB962C8B-B14F-4D97-AF65-F5344CB8AC3E}">
        <p14:creationId xmlns:p14="http://schemas.microsoft.com/office/powerpoint/2010/main" val="78088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6AE887-AAA8-46E2-A782-534033D848D9}"/>
              </a:ext>
            </a:extLst>
          </p:cNvPr>
          <p:cNvSpPr txBox="1"/>
          <p:nvPr/>
        </p:nvSpPr>
        <p:spPr>
          <a:xfrm>
            <a:off x="306659" y="227882"/>
            <a:ext cx="8424941" cy="4324261"/>
          </a:xfrm>
          <a:prstGeom prst="rect">
            <a:avLst/>
          </a:prstGeom>
          <a:noFill/>
        </p:spPr>
        <p:txBody>
          <a:bodyPr wrap="square" rtlCol="0">
            <a:spAutoFit/>
          </a:bodyPr>
          <a:lstStyle/>
          <a:p>
            <a:endParaRPr lang="en-US" sz="2500"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sz="2500"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sz="2500"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sz="2500"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sz="2500"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sz="2500"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sz="2500"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sz="2500"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sz="2500"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sz="2500" dirty="0">
              <a:solidFill>
                <a:schemeClr val="bg1"/>
              </a:solidFill>
              <a:latin typeface="Ebrima" panose="02000000000000000000" pitchFamily="2" charset="0"/>
              <a:ea typeface="Ebrima" panose="02000000000000000000" pitchFamily="2" charset="0"/>
              <a:cs typeface="Ebrima" panose="02000000000000000000" pitchFamily="2" charset="0"/>
            </a:endParaRPr>
          </a:p>
          <a:p>
            <a:endParaRPr lang="en-US" sz="25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7" name="Rectangle 6">
            <a:extLst>
              <a:ext uri="{FF2B5EF4-FFF2-40B4-BE49-F238E27FC236}">
                <a16:creationId xmlns:a16="http://schemas.microsoft.com/office/drawing/2014/main" id="{747A2978-C7D9-4C48-95C2-B635770E608C}"/>
              </a:ext>
            </a:extLst>
          </p:cNvPr>
          <p:cNvSpPr/>
          <p:nvPr/>
        </p:nvSpPr>
        <p:spPr>
          <a:xfrm>
            <a:off x="306659" y="108382"/>
            <a:ext cx="8382000" cy="1938992"/>
          </a:xfrm>
          <a:prstGeom prst="rect">
            <a:avLst/>
          </a:prstGeom>
        </p:spPr>
        <p:txBody>
          <a:bodyPr wrap="square">
            <a:spAutoFit/>
          </a:bodyPr>
          <a:lstStyle/>
          <a:p>
            <a:endParaRPr lang="en-US" sz="2000"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sz="2500" dirty="0">
                <a:solidFill>
                  <a:schemeClr val="bg1"/>
                </a:solidFill>
                <a:latin typeface="Ebrima" panose="02000000000000000000" pitchFamily="2" charset="0"/>
                <a:ea typeface="Ebrima" panose="02000000000000000000" pitchFamily="2" charset="0"/>
                <a:cs typeface="Ebrima" panose="02000000000000000000" pitchFamily="2" charset="0"/>
              </a:rPr>
              <a:t>Additionally, loss of habitat may not directly harm species. </a:t>
            </a:r>
          </a:p>
          <a:p>
            <a:endParaRPr lang="en-US" sz="2500"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sz="2500" dirty="0">
                <a:solidFill>
                  <a:schemeClr val="bg1"/>
                </a:solidFill>
                <a:latin typeface="Ebrima" panose="02000000000000000000" pitchFamily="2" charset="0"/>
                <a:ea typeface="Ebrima" panose="02000000000000000000" pitchFamily="2" charset="0"/>
                <a:cs typeface="Ebrima" panose="02000000000000000000" pitchFamily="2" charset="0"/>
              </a:rPr>
              <a:t>For example, disease could be more prevalent due to warming as a result of tree loss or drier wetlands.</a:t>
            </a:r>
          </a:p>
        </p:txBody>
      </p:sp>
      <p:pic>
        <p:nvPicPr>
          <p:cNvPr id="12" name="Picture 11">
            <a:extLst>
              <a:ext uri="{FF2B5EF4-FFF2-40B4-BE49-F238E27FC236}">
                <a16:creationId xmlns:a16="http://schemas.microsoft.com/office/drawing/2014/main" id="{66CC5A79-2C9D-4DDE-8353-BF53D0F90B3F}"/>
              </a:ext>
            </a:extLst>
          </p:cNvPr>
          <p:cNvPicPr>
            <a:picLocks noChangeAspect="1"/>
          </p:cNvPicPr>
          <p:nvPr/>
        </p:nvPicPr>
        <p:blipFill rotWithShape="1">
          <a:blip r:embed="rId3">
            <a:extLst>
              <a:ext uri="{28A0092B-C50C-407E-A947-70E740481C1C}">
                <a14:useLocalDpi xmlns:a14="http://schemas.microsoft.com/office/drawing/2010/main" val="0"/>
              </a:ext>
            </a:extLst>
          </a:blip>
          <a:srcRect t="39998"/>
          <a:stretch/>
        </p:blipFill>
        <p:spPr>
          <a:xfrm>
            <a:off x="0" y="3201162"/>
            <a:ext cx="9144000" cy="3656838"/>
          </a:xfrm>
          <a:prstGeom prst="rect">
            <a:avLst/>
          </a:prstGeom>
        </p:spPr>
      </p:pic>
    </p:spTree>
    <p:extLst>
      <p:ext uri="{BB962C8B-B14F-4D97-AF65-F5344CB8AC3E}">
        <p14:creationId xmlns:p14="http://schemas.microsoft.com/office/powerpoint/2010/main" val="305789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BF822E5B-2B61-4CEA-A86B-20A890E1BC06}" vid="{3C345B05-C545-4D9F-9BFC-5D05067EFD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79833A0B4B04438C25ACF1E299B223" ma:contentTypeVersion="7" ma:contentTypeDescription="Create a new document." ma:contentTypeScope="" ma:versionID="6d12caa236200baa84309c5928fa5098">
  <xsd:schema xmlns:xsd="http://www.w3.org/2001/XMLSchema" xmlns:xs="http://www.w3.org/2001/XMLSchema" xmlns:p="http://schemas.microsoft.com/office/2006/metadata/properties" xmlns:ns2="866dbdf0-8bd1-4f93-ab72-906b2cedab70" targetNamespace="http://schemas.microsoft.com/office/2006/metadata/properties" ma:root="true" ma:fieldsID="15abced440da934380291db795da4f8c" ns2:_="">
    <xsd:import namespace="866dbdf0-8bd1-4f93-ab72-906b2cedab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dbdf0-8bd1-4f93-ab72-906b2ceda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2.xml><?xml version="1.0" encoding="utf-8"?>
<ds:datastoreItem xmlns:ds="http://schemas.openxmlformats.org/officeDocument/2006/customXml" ds:itemID="{72B02CE9-C842-4364-B4B7-D0E6570675C7}">
  <ds:schemaRefs>
    <ds:schemaRef ds:uri="http://purl.org/dc/terms/"/>
    <ds:schemaRef ds:uri="http://schemas.openxmlformats.org/package/2006/metadata/core-properties"/>
    <ds:schemaRef ds:uri="http://purl.org/dc/dcmitype/"/>
    <ds:schemaRef ds:uri="13ca7600-3bff-434a-a5d1-dfd04fb39ad7"/>
    <ds:schemaRef ds:uri="http://schemas.microsoft.com/office/2006/documentManagement/types"/>
    <ds:schemaRef ds:uri="http://purl.org/dc/elements/1.1/"/>
    <ds:schemaRef ds:uri="http://schemas.microsoft.com/office/2006/metadata/properties"/>
    <ds:schemaRef ds:uri="http://www.w3.org/XML/1998/namespace"/>
    <ds:schemaRef ds:uri="6697dfbd-1ba5-4f97-98d5-8152b8deaee0"/>
  </ds:schemaRefs>
</ds:datastoreItem>
</file>

<file path=customXml/itemProps3.xml><?xml version="1.0" encoding="utf-8"?>
<ds:datastoreItem xmlns:ds="http://schemas.openxmlformats.org/officeDocument/2006/customXml" ds:itemID="{1D15F43E-16DD-4F72-A48C-877F57BFE2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dbdf0-8bd1-4f93-ab72-906b2ceda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TotalTime>
  <Words>1178</Words>
  <Application>Microsoft Office PowerPoint</Application>
  <PresentationFormat>On-screen Show (4:3)</PresentationFormat>
  <Paragraphs>127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Ebrima</vt:lpstr>
      <vt:lpstr>Roboto Slab</vt:lpstr>
      <vt:lpstr>Rockwell</vt:lpstr>
      <vt:lpstr>Office Theme</vt:lpstr>
      <vt:lpstr>Endangered Species</vt:lpstr>
      <vt:lpstr>What are endangered species?</vt:lpstr>
      <vt:lpstr>Species that are threatened with extinction </vt:lpstr>
      <vt:lpstr>What endangered species are found in Washington?</vt:lpstr>
      <vt:lpstr>What endangered species are found in Washington?</vt:lpstr>
      <vt:lpstr>Why do species become endangered?</vt:lpstr>
      <vt:lpstr>Globally, species have declined 68%* </vt:lpstr>
      <vt:lpstr>Habitat loss, the driving factor of extinction   </vt:lpstr>
      <vt:lpstr>PowerPoint Presentation</vt:lpstr>
      <vt:lpstr>How do we help?</vt:lpstr>
      <vt:lpstr>Case Study</vt:lpstr>
      <vt:lpstr>Why are some species more vulnerable to extinction than others?</vt:lpstr>
      <vt:lpstr>Why are some species more vulnerable to extinction than others?</vt:lpstr>
      <vt:lpstr>Why do we care?</vt:lpstr>
      <vt:lpstr>Why do we 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Endangered Species</dc:title>
  <dc:creator>Althauser, Leia J (DFW)</dc:creator>
  <cp:lastModifiedBy>Althauser, Leia J (DFW)</cp:lastModifiedBy>
  <cp:revision>3</cp:revision>
  <dcterms:created xsi:type="dcterms:W3CDTF">2021-03-08T17:46:33Z</dcterms:created>
  <dcterms:modified xsi:type="dcterms:W3CDTF">2021-03-12T00:59:10Z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0x010100D179833A0B4B04438C25ACF1E299B223</vt:lpwstr>
  </property>
</Properties>
</file>