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96" r:id="rId5"/>
    <p:sldId id="338" r:id="rId6"/>
    <p:sldId id="292" r:id="rId7"/>
    <p:sldId id="349" r:id="rId8"/>
    <p:sldId id="346" r:id="rId9"/>
    <p:sldId id="347" r:id="rId10"/>
    <p:sldId id="348" r:id="rId11"/>
    <p:sldId id="263" r:id="rId12"/>
    <p:sldId id="337" r:id="rId13"/>
    <p:sldId id="345" r:id="rId14"/>
    <p:sldId id="293" r:id="rId15"/>
    <p:sldId id="295" r:id="rId16"/>
    <p:sldId id="326" r:id="rId17"/>
    <p:sldId id="336" r:id="rId18"/>
    <p:sldId id="339" r:id="rId19"/>
    <p:sldId id="340" r:id="rId20"/>
    <p:sldId id="341" r:id="rId21"/>
    <p:sldId id="342" r:id="rId22"/>
    <p:sldId id="343" r:id="rId23"/>
    <p:sldId id="344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t, Alison L (DFW)" initials="HAL(" lastIdx="10" clrIdx="0">
    <p:extLst>
      <p:ext uri="{19B8F6BF-5375-455C-9EA6-DF929625EA0E}">
        <p15:presenceInfo xmlns:p15="http://schemas.microsoft.com/office/powerpoint/2012/main" userId="S::Alison.Hart@dfw.wa.gov::13cae9fd-d4dd-4661-bc65-ce0ebe796eb5" providerId="AD"/>
      </p:ext>
    </p:extLst>
  </p:cmAuthor>
  <p:cmAuthor id="2" name="Althauser, Leia J (DFW)" initials="A(" lastIdx="1" clrIdx="1">
    <p:extLst>
      <p:ext uri="{19B8F6BF-5375-455C-9EA6-DF929625EA0E}">
        <p15:presenceInfo xmlns:p15="http://schemas.microsoft.com/office/powerpoint/2012/main" userId="S::leia.althauser@dfw.wa.gov::2503323c-6ace-4802-b9cc-5c9d65b327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C1DA"/>
    <a:srgbClr val="3AB54A"/>
    <a:srgbClr val="169B7E"/>
    <a:srgbClr val="067B54"/>
    <a:srgbClr val="0F7BAA"/>
    <a:srgbClr val="FFD046"/>
    <a:srgbClr val="4FBEB7"/>
    <a:srgbClr val="579FD1"/>
    <a:srgbClr val="FFFFFF"/>
    <a:srgbClr val="B8C5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03238B-2467-4BB0-94DA-6DBBF2CE9CB0}" v="2" dt="2021-03-04T20:44:54.166"/>
    <p1510:client id="{6FC681A8-ADE2-421E-87FA-8B00C6A9F630}" v="6" dt="2021-03-04T18:29:00.9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33"/>
    <p:restoredTop sz="94648"/>
  </p:normalViewPr>
  <p:slideViewPr>
    <p:cSldViewPr snapToGrid="0">
      <p:cViewPr varScale="1">
        <p:scale>
          <a:sx n="108" d="100"/>
          <a:sy n="108" d="100"/>
        </p:scale>
        <p:origin x="42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omker, Rachel A (DFW)" userId="S::rachel.blomker@dfw.wa.gov::817ef989-4f04-4ea5-8348-0b4562561095" providerId="AD" clId="Web-{04B18453-AD55-448A-9957-B89196195929}"/>
    <pc:docChg chg="modSld">
      <pc:chgData name="Blomker, Rachel A (DFW)" userId="S::rachel.blomker@dfw.wa.gov::817ef989-4f04-4ea5-8348-0b4562561095" providerId="AD" clId="Web-{04B18453-AD55-448A-9957-B89196195929}" dt="2021-02-27T00:21:45.695" v="22" actId="1076"/>
      <pc:docMkLst>
        <pc:docMk/>
      </pc:docMkLst>
      <pc:sldChg chg="modSp">
        <pc:chgData name="Blomker, Rachel A (DFW)" userId="S::rachel.blomker@dfw.wa.gov::817ef989-4f04-4ea5-8348-0b4562561095" providerId="AD" clId="Web-{04B18453-AD55-448A-9957-B89196195929}" dt="2021-02-27T00:19:59.934" v="0" actId="20577"/>
        <pc:sldMkLst>
          <pc:docMk/>
          <pc:sldMk cId="0" sldId="292"/>
        </pc:sldMkLst>
        <pc:spChg chg="mod">
          <ac:chgData name="Blomker, Rachel A (DFW)" userId="S::rachel.blomker@dfw.wa.gov::817ef989-4f04-4ea5-8348-0b4562561095" providerId="AD" clId="Web-{04B18453-AD55-448A-9957-B89196195929}" dt="2021-02-27T00:19:59.934" v="0" actId="20577"/>
          <ac:spMkLst>
            <pc:docMk/>
            <pc:sldMk cId="0" sldId="292"/>
            <ac:spMk id="11" creationId="{443C3BEF-E2E4-1642-B31D-A1638CE55D0F}"/>
          </ac:spMkLst>
        </pc:spChg>
      </pc:sldChg>
      <pc:sldChg chg="modSp">
        <pc:chgData name="Blomker, Rachel A (DFW)" userId="S::rachel.blomker@dfw.wa.gov::817ef989-4f04-4ea5-8348-0b4562561095" providerId="AD" clId="Web-{04B18453-AD55-448A-9957-B89196195929}" dt="2021-02-27T00:20:58.565" v="7" actId="20577"/>
        <pc:sldMkLst>
          <pc:docMk/>
          <pc:sldMk cId="3920960028" sldId="337"/>
        </pc:sldMkLst>
        <pc:spChg chg="mod">
          <ac:chgData name="Blomker, Rachel A (DFW)" userId="S::rachel.blomker@dfw.wa.gov::817ef989-4f04-4ea5-8348-0b4562561095" providerId="AD" clId="Web-{04B18453-AD55-448A-9957-B89196195929}" dt="2021-02-27T00:20:58.565" v="7" actId="20577"/>
          <ac:spMkLst>
            <pc:docMk/>
            <pc:sldMk cId="3920960028" sldId="337"/>
            <ac:spMk id="11" creationId="{44A81562-82E4-A841-8198-0397A9D4ADD6}"/>
          </ac:spMkLst>
        </pc:spChg>
      </pc:sldChg>
      <pc:sldChg chg="modSp">
        <pc:chgData name="Blomker, Rachel A (DFW)" userId="S::rachel.blomker@dfw.wa.gov::817ef989-4f04-4ea5-8348-0b4562561095" providerId="AD" clId="Web-{04B18453-AD55-448A-9957-B89196195929}" dt="2021-02-27T00:21:45.695" v="22" actId="1076"/>
        <pc:sldMkLst>
          <pc:docMk/>
          <pc:sldMk cId="1279911328" sldId="345"/>
        </pc:sldMkLst>
        <pc:spChg chg="mod">
          <ac:chgData name="Blomker, Rachel A (DFW)" userId="S::rachel.blomker@dfw.wa.gov::817ef989-4f04-4ea5-8348-0b4562561095" providerId="AD" clId="Web-{04B18453-AD55-448A-9957-B89196195929}" dt="2021-02-27T00:21:13.379" v="11" actId="20577"/>
          <ac:spMkLst>
            <pc:docMk/>
            <pc:sldMk cId="1279911328" sldId="345"/>
            <ac:spMk id="2" creationId="{18504326-A018-9049-8035-438831038C10}"/>
          </ac:spMkLst>
        </pc:spChg>
        <pc:spChg chg="mod">
          <ac:chgData name="Blomker, Rachel A (DFW)" userId="S::rachel.blomker@dfw.wa.gov::817ef989-4f04-4ea5-8348-0b4562561095" providerId="AD" clId="Web-{04B18453-AD55-448A-9957-B89196195929}" dt="2021-02-27T00:21:45.695" v="22" actId="1076"/>
          <ac:spMkLst>
            <pc:docMk/>
            <pc:sldMk cId="1279911328" sldId="345"/>
            <ac:spMk id="22" creationId="{BB0158E3-84D6-8647-88DD-6639D80514D0}"/>
          </ac:spMkLst>
        </pc:spChg>
        <pc:spChg chg="mod">
          <ac:chgData name="Blomker, Rachel A (DFW)" userId="S::rachel.blomker@dfw.wa.gov::817ef989-4f04-4ea5-8348-0b4562561095" providerId="AD" clId="Web-{04B18453-AD55-448A-9957-B89196195929}" dt="2021-02-27T00:21:30.568" v="14" actId="20577"/>
          <ac:spMkLst>
            <pc:docMk/>
            <pc:sldMk cId="1279911328" sldId="345"/>
            <ac:spMk id="24" creationId="{038F2651-2B5E-6E46-B386-A4A1482DBAB5}"/>
          </ac:spMkLst>
        </pc:spChg>
      </pc:sldChg>
      <pc:sldChg chg="modSp">
        <pc:chgData name="Blomker, Rachel A (DFW)" userId="S::rachel.blomker@dfw.wa.gov::817ef989-4f04-4ea5-8348-0b4562561095" providerId="AD" clId="Web-{04B18453-AD55-448A-9957-B89196195929}" dt="2021-02-27T00:20:17.873" v="1" actId="20577"/>
        <pc:sldMkLst>
          <pc:docMk/>
          <pc:sldMk cId="1104055970" sldId="346"/>
        </pc:sldMkLst>
        <pc:spChg chg="mod">
          <ac:chgData name="Blomker, Rachel A (DFW)" userId="S::rachel.blomker@dfw.wa.gov::817ef989-4f04-4ea5-8348-0b4562561095" providerId="AD" clId="Web-{04B18453-AD55-448A-9957-B89196195929}" dt="2021-02-27T00:20:17.873" v="1" actId="20577"/>
          <ac:spMkLst>
            <pc:docMk/>
            <pc:sldMk cId="1104055970" sldId="346"/>
            <ac:spMk id="8" creationId="{5093AA55-7688-E849-837C-6C08E4A5BEED}"/>
          </ac:spMkLst>
        </pc:spChg>
      </pc:sldChg>
    </pc:docChg>
  </pc:docChgLst>
  <pc:docChgLst>
    <pc:chgData name="Althauser, Leia J (DFW)" userId="S::leia.althauser@dfw.wa.gov::2503323c-6ace-4802-b9cc-5c9d65b327be" providerId="AD" clId="Web-{310374EA-277B-4F6F-BE9C-45E3BCF010E1}"/>
    <pc:docChg chg="modSld">
      <pc:chgData name="Althauser, Leia J (DFW)" userId="S::leia.althauser@dfw.wa.gov::2503323c-6ace-4802-b9cc-5c9d65b327be" providerId="AD" clId="Web-{310374EA-277B-4F6F-BE9C-45E3BCF010E1}" dt="2021-03-01T15:58:08.566" v="33"/>
      <pc:docMkLst>
        <pc:docMk/>
      </pc:docMkLst>
      <pc:sldChg chg="addSp delSp modSp">
        <pc:chgData name="Althauser, Leia J (DFW)" userId="S::leia.althauser@dfw.wa.gov::2503323c-6ace-4802-b9cc-5c9d65b327be" providerId="AD" clId="Web-{310374EA-277B-4F6F-BE9C-45E3BCF010E1}" dt="2021-03-01T15:58:08.566" v="33"/>
        <pc:sldMkLst>
          <pc:docMk/>
          <pc:sldMk cId="4088460949" sldId="339"/>
        </pc:sldMkLst>
        <pc:spChg chg="add del mod">
          <ac:chgData name="Althauser, Leia J (DFW)" userId="S::leia.althauser@dfw.wa.gov::2503323c-6ace-4802-b9cc-5c9d65b327be" providerId="AD" clId="Web-{310374EA-277B-4F6F-BE9C-45E3BCF010E1}" dt="2021-03-01T15:58:05.831" v="32" actId="20577"/>
          <ac:spMkLst>
            <pc:docMk/>
            <pc:sldMk cId="4088460949" sldId="339"/>
            <ac:spMk id="11" creationId="{B1EE5F31-08CA-A941-AA7D-73F97D4DEA9D}"/>
          </ac:spMkLst>
        </pc:spChg>
        <pc:picChg chg="add del mod">
          <ac:chgData name="Althauser, Leia J (DFW)" userId="S::leia.althauser@dfw.wa.gov::2503323c-6ace-4802-b9cc-5c9d65b327be" providerId="AD" clId="Web-{310374EA-277B-4F6F-BE9C-45E3BCF010E1}" dt="2021-03-01T15:57:59.331" v="28"/>
          <ac:picMkLst>
            <pc:docMk/>
            <pc:sldMk cId="4088460949" sldId="339"/>
            <ac:picMk id="3" creationId="{776625FC-045F-4CBE-B044-81595755E205}"/>
          </ac:picMkLst>
        </pc:picChg>
        <pc:picChg chg="add del mod ord">
          <ac:chgData name="Althauser, Leia J (DFW)" userId="S::leia.althauser@dfw.wa.gov::2503323c-6ace-4802-b9cc-5c9d65b327be" providerId="AD" clId="Web-{310374EA-277B-4F6F-BE9C-45E3BCF010E1}" dt="2021-03-01T15:57:52.206" v="25"/>
          <ac:picMkLst>
            <pc:docMk/>
            <pc:sldMk cId="4088460949" sldId="339"/>
            <ac:picMk id="4" creationId="{CB637345-1589-41F2-8AED-B937F8D1474E}"/>
          </ac:picMkLst>
        </pc:picChg>
        <pc:picChg chg="add del">
          <ac:chgData name="Althauser, Leia J (DFW)" userId="S::leia.althauser@dfw.wa.gov::2503323c-6ace-4802-b9cc-5c9d65b327be" providerId="AD" clId="Web-{310374EA-277B-4F6F-BE9C-45E3BCF010E1}" dt="2021-03-01T15:58:08.566" v="33"/>
          <ac:picMkLst>
            <pc:docMk/>
            <pc:sldMk cId="4088460949" sldId="339"/>
            <ac:picMk id="7" creationId="{CA61906F-F08C-174C-B5F8-4B5D05CCB317}"/>
          </ac:picMkLst>
        </pc:picChg>
      </pc:sldChg>
    </pc:docChg>
  </pc:docChgLst>
  <pc:docChgLst>
    <pc:chgData name="Hart, Alison L (DFW)" userId="13cae9fd-d4dd-4661-bc65-ce0ebe796eb5" providerId="ADAL" clId="{6FC681A8-ADE2-421E-87FA-8B00C6A9F630}"/>
    <pc:docChg chg="custSel modSld">
      <pc:chgData name="Hart, Alison L (DFW)" userId="13cae9fd-d4dd-4661-bc65-ce0ebe796eb5" providerId="ADAL" clId="{6FC681A8-ADE2-421E-87FA-8B00C6A9F630}" dt="2021-03-04T18:29:00.992" v="11"/>
      <pc:docMkLst>
        <pc:docMk/>
      </pc:docMkLst>
      <pc:sldChg chg="addCm modCm">
        <pc:chgData name="Hart, Alison L (DFW)" userId="13cae9fd-d4dd-4661-bc65-ce0ebe796eb5" providerId="ADAL" clId="{6FC681A8-ADE2-421E-87FA-8B00C6A9F630}" dt="2021-03-04T18:18:52.982" v="7"/>
        <pc:sldMkLst>
          <pc:docMk/>
          <pc:sldMk cId="0" sldId="295"/>
        </pc:sldMkLst>
      </pc:sldChg>
      <pc:sldChg chg="modSp mod addCm modCm">
        <pc:chgData name="Hart, Alison L (DFW)" userId="13cae9fd-d4dd-4661-bc65-ce0ebe796eb5" providerId="ADAL" clId="{6FC681A8-ADE2-421E-87FA-8B00C6A9F630}" dt="2021-03-04T18:29:00.992" v="11"/>
        <pc:sldMkLst>
          <pc:docMk/>
          <pc:sldMk cId="2134565715" sldId="336"/>
        </pc:sldMkLst>
        <pc:spChg chg="mod">
          <ac:chgData name="Hart, Alison L (DFW)" userId="13cae9fd-d4dd-4661-bc65-ce0ebe796eb5" providerId="ADAL" clId="{6FC681A8-ADE2-421E-87FA-8B00C6A9F630}" dt="2021-03-04T18:19:49.605" v="8" actId="20577"/>
          <ac:spMkLst>
            <pc:docMk/>
            <pc:sldMk cId="2134565715" sldId="336"/>
            <ac:spMk id="10" creationId="{5A34EB30-EE5C-6441-83B6-AE563F9D68DC}"/>
          </ac:spMkLst>
        </pc:spChg>
      </pc:sldChg>
      <pc:sldChg chg="addCm modCm">
        <pc:chgData name="Hart, Alison L (DFW)" userId="13cae9fd-d4dd-4661-bc65-ce0ebe796eb5" providerId="ADAL" clId="{6FC681A8-ADE2-421E-87FA-8B00C6A9F630}" dt="2021-03-04T18:17:31.169" v="4" actId="1589"/>
        <pc:sldMkLst>
          <pc:docMk/>
          <pc:sldMk cId="1279911328" sldId="345"/>
        </pc:sldMkLst>
      </pc:sldChg>
      <pc:sldChg chg="addCm modCm">
        <pc:chgData name="Hart, Alison L (DFW)" userId="13cae9fd-d4dd-4661-bc65-ce0ebe796eb5" providerId="ADAL" clId="{6FC681A8-ADE2-421E-87FA-8B00C6A9F630}" dt="2021-03-04T18:12:40.621" v="1"/>
        <pc:sldMkLst>
          <pc:docMk/>
          <pc:sldMk cId="734366866" sldId="348"/>
        </pc:sldMkLst>
      </pc:sldChg>
    </pc:docChg>
  </pc:docChgLst>
  <pc:docChgLst>
    <pc:chgData name="Althauser, Leia J (DFW)" userId="S::leia.althauser@dfw.wa.gov::2503323c-6ace-4802-b9cc-5c9d65b327be" providerId="AD" clId="Web-{2003238B-2467-4BB0-94DA-6DBBF2CE9CB0}"/>
    <pc:docChg chg="">
      <pc:chgData name="Althauser, Leia J (DFW)" userId="S::leia.althauser@dfw.wa.gov::2503323c-6ace-4802-b9cc-5c9d65b327be" providerId="AD" clId="Web-{2003238B-2467-4BB0-94DA-6DBBF2CE9CB0}" dt="2021-03-04T20:44:54.166" v="1"/>
      <pc:docMkLst>
        <pc:docMk/>
      </pc:docMkLst>
      <pc:sldChg chg="delCm">
        <pc:chgData name="Althauser, Leia J (DFW)" userId="S::leia.althauser@dfw.wa.gov::2503323c-6ace-4802-b9cc-5c9d65b327be" providerId="AD" clId="Web-{2003238B-2467-4BB0-94DA-6DBBF2CE9CB0}" dt="2021-03-04T20:44:54.166" v="1"/>
        <pc:sldMkLst>
          <pc:docMk/>
          <pc:sldMk cId="0" sldId="295"/>
        </pc:sldMkLst>
      </pc:sldChg>
      <pc:sldChg chg="delCm">
        <pc:chgData name="Althauser, Leia J (DFW)" userId="S::leia.althauser@dfw.wa.gov::2503323c-6ace-4802-b9cc-5c9d65b327be" providerId="AD" clId="Web-{2003238B-2467-4BB0-94DA-6DBBF2CE9CB0}" dt="2021-03-04T20:44:40.556" v="0"/>
        <pc:sldMkLst>
          <pc:docMk/>
          <pc:sldMk cId="734366866" sldId="348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4T10:17:13.368" idx="7">
    <p:pos x="10" y="10"/>
    <p:text>I love this slide!</p:text>
    <p:extLst>
      <p:ext uri="{C676402C-5697-4E1C-873F-D02D1690AC5C}">
        <p15:threadingInfo xmlns:p15="http://schemas.microsoft.com/office/powerpoint/2012/main" timeZoneBias="480"/>
      </p:ext>
    </p:extLst>
  </p:cm>
  <p:cm authorId="1" dt="2021-03-04T10:17:31.114" idx="8">
    <p:pos x="106" y="106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4T10:19:53.398" idx="10">
    <p:pos x="4188" y="738"/>
    <p:text>fixed a typo in "nursery". The video is great! I loved how real the presentor got around 6 minutes.</p:text>
    <p:extLst>
      <p:ext uri="{C676402C-5697-4E1C-873F-D02D1690AC5C}">
        <p15:threadingInfo xmlns:p15="http://schemas.microsoft.com/office/powerpoint/2012/main" timeZoneBias="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98022D-315E-4DCD-83AA-FDE09CA1E5F4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18A62F8-8ED1-4F04-A5B0-86B70496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791021A-CA97-4BFD-87B6-2FBD359036F0}" type="datetimeFigureOut">
              <a:rPr lang="en-US" smtClean="0"/>
              <a:pPr/>
              <a:t>3/4/2021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628E4F-335F-45F5-A2FC-FE9487D090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each category of what comes to mind when students think of the word rainforest.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283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the linked video to further explain what a nurse log is and how it supports the temperate rainforest.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65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Forests have three layers, the canopy, the understory and the forest floor.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guess why a tree would want to be the tallest.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98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78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if students can recall the banana slug before playing the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451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think-pair-share.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03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temperate and then rainforest.</a:t>
            </a:r>
          </a:p>
          <a:p>
            <a:r>
              <a:rPr lang="en-US" dirty="0"/>
              <a:t> Have students think-pair-share and describe what a temperate rainforest looks like. Have them describe the trees, plants, animals,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15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03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 students guess some of the characteristics.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76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Allow for students to answer questions with graph.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480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725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96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28E4F-335F-45F5-A2FC-FE9487D0909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16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007A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A5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143000"/>
          </a:xfrm>
        </p:spPr>
        <p:txBody>
          <a:bodyPr>
            <a:normAutofit/>
          </a:bodyPr>
          <a:lstStyle>
            <a:lvl1pPr>
              <a:defRPr sz="4200" b="1" baseline="0">
                <a:solidFill>
                  <a:schemeClr val="bg1"/>
                </a:solidFill>
                <a:latin typeface="Rockwell" panose="020606030202050204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8557A"/>
                </a:solidFill>
              </a:defRPr>
            </a:lvl1pPr>
          </a:lstStyle>
          <a:p>
            <a:fld id="{82765077-33CD-41D0-80AC-47D3807B673C}" type="datetime1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11" y="5485865"/>
            <a:ext cx="1620377" cy="109017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429000"/>
            <a:ext cx="9144000" cy="76200"/>
          </a:xfrm>
          <a:prstGeom prst="rect">
            <a:avLst/>
          </a:prstGeom>
          <a:solidFill>
            <a:srgbClr val="92D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057400"/>
            <a:ext cx="9144000" cy="2743200"/>
          </a:xfrm>
          <a:prstGeom prst="rect">
            <a:avLst/>
          </a:prstGeom>
          <a:solidFill>
            <a:srgbClr val="067B54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667000"/>
            <a:ext cx="6400800" cy="13716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F6A5E-8619-44AD-8680-5D858FB0EE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543175"/>
            <a:ext cx="1303111" cy="1619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67B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38" y="4406900"/>
            <a:ext cx="8221362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bg1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38" y="2906713"/>
            <a:ext cx="8221362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bg1">
                    <a:lumMod val="8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D922B-BF29-4915-98DA-916F1ADF4C66}" type="datetime1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44910" y="274638"/>
            <a:ext cx="8241890" cy="868362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44910" y="1582257"/>
            <a:ext cx="8241890" cy="4647093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27432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64008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100584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18872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Footer Placeholder 3"/>
          <p:cNvSpPr>
            <a:spLocks noGrp="1"/>
          </p:cNvSpPr>
          <p:nvPr userDrawn="1">
            <p:ph type="ftr" sz="quarter" idx="4294967295"/>
          </p:nvPr>
        </p:nvSpPr>
        <p:spPr>
          <a:xfrm>
            <a:off x="898712" y="6508791"/>
            <a:ext cx="2895600" cy="271054"/>
          </a:xfrm>
        </p:spPr>
        <p:txBody>
          <a:bodyPr/>
          <a:lstStyle>
            <a:lvl1pPr algn="l">
              <a:defRPr sz="10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Department of Fish and Wildlife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22" name="Rectangle 21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25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754563"/>
          </a:xfrm>
        </p:spPr>
        <p:txBody>
          <a:bodyPr/>
          <a:lstStyle>
            <a:lvl1pPr marL="0" indent="0">
              <a:buNone/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53200" y="6538476"/>
            <a:ext cx="2133600" cy="243324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6FD19E62-BC16-499C-BCF6-4003BBF36118}" type="datetime1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28700" y="6510746"/>
            <a:ext cx="2895600" cy="27105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Department of Fish and Wildlife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16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43451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365760" indent="-182880">
              <a:defRPr sz="32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 marL="548640" indent="-182880">
              <a:defRPr sz="28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 marL="82296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 marL="1005840" indent="-182880">
              <a:defRPr sz="2400">
                <a:solidFill>
                  <a:srgbClr val="28557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5151A-E2C5-4ED2-9BAB-00060720DC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11" name="Rectangle 10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14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2BBE2-5F6F-4D5C-8A50-5303070F8DA4}" type="datetime1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9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>
            <a:lvl1pPr algn="l">
              <a:defRPr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0" y="6452574"/>
            <a:ext cx="21336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89B539B5-AD2A-4CAB-A137-2BA90BE6C7D9}" type="datetime1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6800" y="6507501"/>
            <a:ext cx="2895600" cy="2742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" panose="02000000000000000000" pitchFamily="2" charset="0"/>
              </a:defRPr>
            </a:lvl1pPr>
          </a:lstStyle>
          <a:p>
            <a:pPr algn="l"/>
            <a:r>
              <a:rPr lang="en-US"/>
              <a:t>Department of Fish and Wildlife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067B5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23843"/>
            <a:ext cx="9144000" cy="53157"/>
          </a:xfrm>
          <a:prstGeom prst="rect">
            <a:avLst/>
          </a:prstGeom>
          <a:solidFill>
            <a:srgbClr val="8ACC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6126163"/>
            <a:ext cx="533400" cy="662805"/>
          </a:xfrm>
          <a:prstGeom prst="rect">
            <a:avLst/>
          </a:prstGeom>
        </p:spPr>
      </p:pic>
      <p:sp>
        <p:nvSpPr>
          <p:cNvPr id="12" name="Footer Placeholder 3"/>
          <p:cNvSpPr txBox="1">
            <a:spLocks/>
          </p:cNvSpPr>
          <p:nvPr userDrawn="1"/>
        </p:nvSpPr>
        <p:spPr>
          <a:xfrm>
            <a:off x="898712" y="6508791"/>
            <a:ext cx="2895600" cy="2710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Rockwell" panose="02060603020205020403" pitchFamily="18" charset="0"/>
              </a:rPr>
              <a:t>Department of Fish and Wildlife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E3422-9406-4CD4-B40A-16DCF7B2BFBB}" type="datetime1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Fish and Wildlife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6126163"/>
            <a:ext cx="9144000" cy="731837"/>
            <a:chOff x="0" y="6126163"/>
            <a:chExt cx="9144000" cy="731837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6477000"/>
              <a:ext cx="9144000" cy="381000"/>
            </a:xfrm>
            <a:prstGeom prst="rect">
              <a:avLst/>
            </a:prstGeom>
            <a:solidFill>
              <a:srgbClr val="067B5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0" y="6423843"/>
              <a:ext cx="9144000" cy="53157"/>
            </a:xfrm>
            <a:prstGeom prst="rect">
              <a:avLst/>
            </a:prstGeom>
            <a:solidFill>
              <a:srgbClr val="8ACC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900" y="6126163"/>
              <a:ext cx="533400" cy="662805"/>
            </a:xfrm>
            <a:prstGeom prst="rect">
              <a:avLst/>
            </a:prstGeom>
          </p:spPr>
        </p:pic>
        <p:sp>
          <p:nvSpPr>
            <p:cNvPr id="8" name="Footer Placeholder 3"/>
            <p:cNvSpPr txBox="1">
              <a:spLocks/>
            </p:cNvSpPr>
            <p:nvPr userDrawn="1"/>
          </p:nvSpPr>
          <p:spPr>
            <a:xfrm>
              <a:off x="898712" y="6508791"/>
              <a:ext cx="2895600" cy="2710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000" kern="1200">
                  <a:solidFill>
                    <a:schemeClr val="bg1"/>
                  </a:solidFill>
                  <a:latin typeface="Roboto Slab" pitchFamily="2" charset="0"/>
                  <a:ea typeface="Roboto Slab" pitchFamily="2" charset="0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latin typeface="Rockwell" panose="02060603020205020403" pitchFamily="18" charset="0"/>
                </a:rPr>
                <a:t>Department of Fish and Wildlife</a:t>
              </a: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890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8229600" cy="4708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1666E-D208-4C7F-B43B-32840E55BEDD}" type="datetime1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Department of Fish and Wildlife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3201E-BAD4-4887-93F2-D695096208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5" r:id="rId2"/>
    <p:sldLayoutId id="2147483651" r:id="rId3"/>
    <p:sldLayoutId id="2147483666" r:id="rId4"/>
    <p:sldLayoutId id="2147483667" r:id="rId5"/>
    <p:sldLayoutId id="2147483668" r:id="rId6"/>
    <p:sldLayoutId id="2147483661" r:id="rId7"/>
    <p:sldLayoutId id="2147483654" r:id="rId8"/>
    <p:sldLayoutId id="2147483655" r:id="rId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200" b="0" kern="1200">
          <a:solidFill>
            <a:srgbClr val="0070C0"/>
          </a:solidFill>
          <a:latin typeface="Rockwell" panose="02060603020205020403" pitchFamily="18" charset="0"/>
          <a:ea typeface="Roboto Slab" pitchFamily="2" charset="0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  <a:lvl2pPr marL="365760" indent="-18288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2pPr>
      <a:lvl3pPr marL="54864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3pPr>
      <a:lvl4pPr marL="73152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4pPr>
      <a:lvl5pPr marL="914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Bwb6--iG18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4.tif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tiff"/><Relationship Id="rId5" Type="http://schemas.openxmlformats.org/officeDocument/2006/relationships/image" Target="../media/image13.svg"/><Relationship Id="rId10" Type="http://schemas.openxmlformats.org/officeDocument/2006/relationships/image" Target="../media/image19.jpeg"/><Relationship Id="rId4" Type="http://schemas.openxmlformats.org/officeDocument/2006/relationships/image" Target="../media/image12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11" y="93409"/>
            <a:ext cx="875277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Rockwell" panose="02060603020205020403" pitchFamily="18" charset="0"/>
              </a:rPr>
              <a:t>Temperate Rainforests of Washington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76D115-742D-4DE9-8750-A755373FE3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9" b="24114"/>
          <a:stretch/>
        </p:blipFill>
        <p:spPr>
          <a:xfrm>
            <a:off x="2215315" y="1397520"/>
            <a:ext cx="4713370" cy="3920095"/>
          </a:xfrm>
          <a:prstGeom prst="rect">
            <a:avLst/>
          </a:prstGeom>
        </p:spPr>
      </p:pic>
      <p:pic>
        <p:nvPicPr>
          <p:cNvPr id="8" name="Picture 7" descr="A picture containing text, gear, metalware&#10;&#10;Description automatically generated">
            <a:extLst>
              <a:ext uri="{FF2B5EF4-FFF2-40B4-BE49-F238E27FC236}">
                <a16:creationId xmlns:a16="http://schemas.microsoft.com/office/drawing/2014/main" id="{1754AEC4-F665-48EA-9186-2DCD250DC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96" y="5528620"/>
            <a:ext cx="2672613" cy="1067862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5523017F-79BB-4845-8635-00370BE0D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55" y="5209973"/>
            <a:ext cx="1159946" cy="155461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&#10;&#10;Description automatically generated with low confidence">
            <a:extLst>
              <a:ext uri="{FF2B5EF4-FFF2-40B4-BE49-F238E27FC236}">
                <a16:creationId xmlns:a16="http://schemas.microsoft.com/office/drawing/2014/main" id="{DB6DDD15-E25D-4A4C-9F37-758BCCA56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93" y="2950029"/>
            <a:ext cx="4447415" cy="33895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3449E7-7E6C-7341-9422-CB71D3A557D4}"/>
              </a:ext>
            </a:extLst>
          </p:cNvPr>
          <p:cNvSpPr txBox="1"/>
          <p:nvPr/>
        </p:nvSpPr>
        <p:spPr>
          <a:xfrm>
            <a:off x="1579097" y="34101"/>
            <a:ext cx="7075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77"/>
              </a:rPr>
              <a:t>How much rainfall do temperate rainforests receive?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EADB16B-6D18-C145-B8F7-02837000E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600" y="3428999"/>
            <a:ext cx="1203116" cy="28308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85FC87-8A0D-1246-B4ED-153AD034C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79" y="347113"/>
            <a:ext cx="944347" cy="105395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B0158E3-84D6-8647-88DD-6639D80514D0}"/>
              </a:ext>
            </a:extLst>
          </p:cNvPr>
          <p:cNvSpPr txBox="1"/>
          <p:nvPr/>
        </p:nvSpPr>
        <p:spPr>
          <a:xfrm>
            <a:off x="381690" y="3906412"/>
            <a:ext cx="3966567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If the person on the graph is 4 feet tall, how many people do we need to stack to add up to 16 feet?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43F8120-C560-E242-BDA7-BD4E7B7C6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252" y="3465762"/>
            <a:ext cx="223664" cy="6617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38F2651-2B5E-6E46-B386-A4A1482DBAB5}"/>
              </a:ext>
            </a:extLst>
          </p:cNvPr>
          <p:cNvSpPr txBox="1"/>
          <p:nvPr/>
        </p:nvSpPr>
        <p:spPr>
          <a:xfrm>
            <a:off x="383679" y="2413336"/>
            <a:ext cx="401366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Let’s look at how tall 16 feet of rain really is. For example, a full-grown giraffe is 16 feet!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504326-A018-9049-8035-438831038C10}"/>
              </a:ext>
            </a:extLst>
          </p:cNvPr>
          <p:cNvSpPr/>
          <p:nvPr/>
        </p:nvSpPr>
        <p:spPr>
          <a:xfrm>
            <a:off x="383679" y="1526099"/>
            <a:ext cx="8089265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Temperate rainforests receive anywhere from 55 to 200 inches of rain every year. That’s over 16 feet of rain!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891E9B8-C7B4-4F44-898A-0595116EA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252" y="4150340"/>
            <a:ext cx="223664" cy="6617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55F4645-A8CE-1F4F-8542-7AAF0D61B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252" y="4825537"/>
            <a:ext cx="223664" cy="6617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D5DB3FB-0EA5-4B4D-A0A7-9396ED728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1252" y="5532973"/>
            <a:ext cx="223664" cy="66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1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AA4976-A7DE-7944-9515-0E9A2D9030EA}"/>
              </a:ext>
            </a:extLst>
          </p:cNvPr>
          <p:cNvSpPr txBox="1"/>
          <p:nvPr/>
        </p:nvSpPr>
        <p:spPr>
          <a:xfrm>
            <a:off x="1954457" y="170752"/>
            <a:ext cx="5178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Rockwell" panose="02060603020205020403" pitchFamily="18" charset="77"/>
              </a:rPr>
              <a:t>Moderate temperatures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78123FF1-6853-9D4B-920F-62B6605B6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84" y="2448271"/>
            <a:ext cx="5041429" cy="3529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50EE0F-95D5-C942-B2D3-B38B8F7C9F8C}"/>
              </a:ext>
            </a:extLst>
          </p:cNvPr>
          <p:cNvSpPr txBox="1"/>
          <p:nvPr/>
        </p:nvSpPr>
        <p:spPr>
          <a:xfrm>
            <a:off x="421240" y="1278734"/>
            <a:ext cx="8466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moderate temperatures of this habitat rarely dip below freezing at 32°F or above 80°F.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11F128-D949-144F-9146-7EB52125637A}"/>
              </a:ext>
            </a:extLst>
          </p:cNvPr>
          <p:cNvSpPr txBox="1"/>
          <p:nvPr/>
        </p:nvSpPr>
        <p:spPr>
          <a:xfrm>
            <a:off x="5636515" y="2594596"/>
            <a:ext cx="3251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How hot does it get where you live? How cold does it get?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78302D-B1E1-F547-AAAE-00AEB55676FE}"/>
              </a:ext>
            </a:extLst>
          </p:cNvPr>
          <p:cNvSpPr txBox="1"/>
          <p:nvPr/>
        </p:nvSpPr>
        <p:spPr>
          <a:xfrm>
            <a:off x="5636515" y="4012716"/>
            <a:ext cx="3507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How does the climate where you live compare to the temperate rainforest climate?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818C25-9DB5-7C42-9DD9-5601BAA72B8A}"/>
              </a:ext>
            </a:extLst>
          </p:cNvPr>
          <p:cNvSpPr txBox="1"/>
          <p:nvPr/>
        </p:nvSpPr>
        <p:spPr>
          <a:xfrm>
            <a:off x="808033" y="5977271"/>
            <a:ext cx="14798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Graph Credit: Weather Atlas</a:t>
            </a:r>
            <a:r>
              <a:rPr lang="en-US" sz="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D9E741-118D-364B-A9B5-7F7D418B2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36713"/>
            <a:ext cx="2567217" cy="3821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3048" y="-122418"/>
            <a:ext cx="4521200" cy="9144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Evergreen trees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BF26C4-ABF8-4B46-89A5-CD23335D8B9A}"/>
              </a:ext>
            </a:extLst>
          </p:cNvPr>
          <p:cNvSpPr txBox="1"/>
          <p:nvPr/>
        </p:nvSpPr>
        <p:spPr>
          <a:xfrm>
            <a:off x="394757" y="2621297"/>
            <a:ext cx="147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Sitka spruce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F619EE-9B9F-1C47-B39C-2B6003503E46}"/>
              </a:ext>
            </a:extLst>
          </p:cNvPr>
          <p:cNvSpPr txBox="1"/>
          <p:nvPr/>
        </p:nvSpPr>
        <p:spPr>
          <a:xfrm>
            <a:off x="2864032" y="2621297"/>
            <a:ext cx="1403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Douglas fir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72C92F-37C5-7E4D-B2EA-CDDAB3693339}"/>
              </a:ext>
            </a:extLst>
          </p:cNvPr>
          <p:cNvSpPr txBox="1"/>
          <p:nvPr/>
        </p:nvSpPr>
        <p:spPr>
          <a:xfrm>
            <a:off x="7032664" y="2621297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Western hemlock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D0BCE8-894A-CB47-82A0-E56AAE4D5FDD}"/>
              </a:ext>
            </a:extLst>
          </p:cNvPr>
          <p:cNvSpPr txBox="1"/>
          <p:nvPr/>
        </p:nvSpPr>
        <p:spPr>
          <a:xfrm>
            <a:off x="4685302" y="2623324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Western red cedar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D2BE0F-0057-FF4B-AE68-FA718B437664}"/>
              </a:ext>
            </a:extLst>
          </p:cNvPr>
          <p:cNvSpPr txBox="1"/>
          <p:nvPr/>
        </p:nvSpPr>
        <p:spPr>
          <a:xfrm>
            <a:off x="394757" y="719806"/>
            <a:ext cx="859068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Evergreen trees keep their leaves, also known as needles, year-round and are always green!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BFC96B-70A6-F24C-8670-52998A9BC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0863" y="3036712"/>
            <a:ext cx="2173138" cy="38212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31AA7C-0140-B04A-AA9D-5CC27413E5A3}"/>
              </a:ext>
            </a:extLst>
          </p:cNvPr>
          <p:cNvSpPr/>
          <p:nvPr/>
        </p:nvSpPr>
        <p:spPr>
          <a:xfrm>
            <a:off x="375295" y="1746034"/>
            <a:ext cx="85906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Some of the most common evergreen trees in the temperate rainforests of Washington include:</a:t>
            </a:r>
            <a:endParaRPr lang="en-US" sz="22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CA0B6-1CE5-9C41-A183-A7CC2BC3B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438" y="3036713"/>
            <a:ext cx="2406424" cy="382128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AABC886-FD8D-F84E-8C31-B662B532AD4C}"/>
              </a:ext>
            </a:extLst>
          </p:cNvPr>
          <p:cNvSpPr/>
          <p:nvPr/>
        </p:nvSpPr>
        <p:spPr>
          <a:xfrm>
            <a:off x="5344662" y="6642555"/>
            <a:ext cx="152958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Photo Credit: </a:t>
            </a:r>
            <a:r>
              <a:rPr lang="en-US" sz="800" i="1" dirty="0" err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Keele</a:t>
            </a:r>
            <a:r>
              <a:rPr lang="en-US" sz="800" i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University</a:t>
            </a:r>
            <a:endParaRPr lang="en-US" sz="8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8220781-F1F9-5B43-952E-7CF7360CC872}"/>
              </a:ext>
            </a:extLst>
          </p:cNvPr>
          <p:cNvSpPr/>
          <p:nvPr/>
        </p:nvSpPr>
        <p:spPr>
          <a:xfrm>
            <a:off x="7034409" y="6642556"/>
            <a:ext cx="145424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Photo Credit: Canada Plants</a:t>
            </a:r>
            <a:endParaRPr lang="en-US" sz="8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FFB9E4-DBB9-4246-A06B-5DE63255B2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5" t="5385" r="16993" b="38894"/>
          <a:stretch/>
        </p:blipFill>
        <p:spPr>
          <a:xfrm>
            <a:off x="2572222" y="3036713"/>
            <a:ext cx="2113080" cy="3821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73398" y="51844"/>
            <a:ext cx="2997200" cy="914400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Epiphytes</a:t>
            </a:r>
            <a:endParaRPr lang="en-US" dirty="0">
              <a:solidFill>
                <a:srgbClr val="0070C0"/>
              </a:solidFill>
              <a:latin typeface="Rockwell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D0834D-9541-1A4A-9AFD-7A715DE7C052}"/>
              </a:ext>
            </a:extLst>
          </p:cNvPr>
          <p:cNvSpPr txBox="1"/>
          <p:nvPr/>
        </p:nvSpPr>
        <p:spPr>
          <a:xfrm>
            <a:off x="1253368" y="1044630"/>
            <a:ext cx="6637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Epiphytes are plants that grow on other plants without hurting them, such as moss on a tree branch.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4D241D-4A19-AE49-A1E1-361DB594055F}"/>
              </a:ext>
            </a:extLst>
          </p:cNvPr>
          <p:cNvSpPr/>
          <p:nvPr/>
        </p:nvSpPr>
        <p:spPr>
          <a:xfrm>
            <a:off x="205556" y="2495992"/>
            <a:ext cx="13015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Small red peat moss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77C617-E3BC-4348-B88A-FEDB3BD59169}"/>
              </a:ext>
            </a:extLst>
          </p:cNvPr>
          <p:cNvSpPr/>
          <p:nvPr/>
        </p:nvSpPr>
        <p:spPr>
          <a:xfrm>
            <a:off x="7969792" y="2074491"/>
            <a:ext cx="12588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Devil’s matchstick lichen </a:t>
            </a:r>
            <a:endParaRPr lang="en-US" sz="16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9BD3A4-EA7C-4742-B7AA-9BBBC73F6850}"/>
              </a:ext>
            </a:extLst>
          </p:cNvPr>
          <p:cNvSpPr/>
          <p:nvPr/>
        </p:nvSpPr>
        <p:spPr>
          <a:xfrm>
            <a:off x="279319" y="4593687"/>
            <a:ext cx="1227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Lungwort lichen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9A01FC-687F-4E4F-99C1-14F84CE226C4}"/>
              </a:ext>
            </a:extLst>
          </p:cNvPr>
          <p:cNvSpPr/>
          <p:nvPr/>
        </p:nvSpPr>
        <p:spPr>
          <a:xfrm>
            <a:off x="7974248" y="4480168"/>
            <a:ext cx="10483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Licorice fern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9" name="Picture 18" descr="A picture containing fungus, plant&#10;&#10;Description automatically generated">
            <a:extLst>
              <a:ext uri="{FF2B5EF4-FFF2-40B4-BE49-F238E27FC236}">
                <a16:creationId xmlns:a16="http://schemas.microsoft.com/office/drawing/2014/main" id="{F14B1E0A-99A8-4CE9-8DBE-5BCAF73620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7" t="32742" r="43605" b="33299"/>
          <a:stretch/>
        </p:blipFill>
        <p:spPr>
          <a:xfrm>
            <a:off x="4715146" y="1870437"/>
            <a:ext cx="3111500" cy="2070102"/>
          </a:xfrm>
          <a:prstGeom prst="rect">
            <a:avLst/>
          </a:prstGeom>
        </p:spPr>
      </p:pic>
      <p:pic>
        <p:nvPicPr>
          <p:cNvPr id="22" name="Picture 21" descr="A picture containing green, plant, close, several&#10;&#10;Description automatically generated">
            <a:extLst>
              <a:ext uri="{FF2B5EF4-FFF2-40B4-BE49-F238E27FC236}">
                <a16:creationId xmlns:a16="http://schemas.microsoft.com/office/drawing/2014/main" id="{0B8B39A5-7770-49E0-8D60-2DB9FA1054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" t="30195" r="29853" b="-41"/>
          <a:stretch/>
        </p:blipFill>
        <p:spPr>
          <a:xfrm>
            <a:off x="1509361" y="4120016"/>
            <a:ext cx="3060410" cy="2037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E580DC3-1593-4E4B-B892-04718BBC0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82" y="1907417"/>
            <a:ext cx="3055689" cy="20371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AB77BC-1123-4A39-943B-61116C01FB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1" b="37289"/>
          <a:stretch/>
        </p:blipFill>
        <p:spPr>
          <a:xfrm>
            <a:off x="4715146" y="4080057"/>
            <a:ext cx="3111500" cy="20701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7D44C-50E4-5C42-8AF0-726C82D36394}"/>
              </a:ext>
            </a:extLst>
          </p:cNvPr>
          <p:cNvSpPr txBox="1"/>
          <p:nvPr/>
        </p:nvSpPr>
        <p:spPr>
          <a:xfrm>
            <a:off x="3123143" y="264672"/>
            <a:ext cx="2897714" cy="707886"/>
          </a:xfrm>
          <a:prstGeom prst="rect">
            <a:avLst/>
          </a:prstGeom>
          <a:solidFill>
            <a:schemeClr val="tx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ockwell" panose="02060603020205020403" pitchFamily="18" charset="77"/>
              </a:rPr>
              <a:t>Nurse logs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34EB30-EE5C-6441-83B6-AE563F9D68DC}"/>
              </a:ext>
            </a:extLst>
          </p:cNvPr>
          <p:cNvSpPr txBox="1"/>
          <p:nvPr/>
        </p:nvSpPr>
        <p:spPr>
          <a:xfrm>
            <a:off x="1109609" y="1136697"/>
            <a:ext cx="7530956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Nurse logs are fallen trees that provide a nursery for seedlings, another name for young plants, as the tree decomposes.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6F23A2-2CDA-4540-9121-4C210DF4CE26}"/>
              </a:ext>
            </a:extLst>
          </p:cNvPr>
          <p:cNvCxnSpPr>
            <a:cxnSpLocks/>
          </p:cNvCxnSpPr>
          <p:nvPr/>
        </p:nvCxnSpPr>
        <p:spPr>
          <a:xfrm flipV="1">
            <a:off x="7488668" y="5672832"/>
            <a:ext cx="577450" cy="300583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6C3ACF8-C945-0A47-A0A1-75179FED018E}"/>
              </a:ext>
            </a:extLst>
          </p:cNvPr>
          <p:cNvSpPr txBox="1"/>
          <p:nvPr/>
        </p:nvSpPr>
        <p:spPr>
          <a:xfrm>
            <a:off x="2478297" y="5964638"/>
            <a:ext cx="4187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FC1D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helpful video will explain more!</a:t>
            </a:r>
            <a:endParaRPr lang="en-US" dirty="0">
              <a:solidFill>
                <a:srgbClr val="2FC1DA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6B9744-5B70-44B7-A162-9C4254788F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4" b="12396"/>
          <a:stretch/>
        </p:blipFill>
        <p:spPr>
          <a:xfrm>
            <a:off x="303086" y="1844583"/>
            <a:ext cx="8537825" cy="405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65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61906F-F08C-174C-B5F8-4B5D05CCB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56253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DB8B4-9B6C-FF40-94F0-63C21A0F9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63" y="244658"/>
            <a:ext cx="3812297" cy="868362"/>
          </a:xfrm>
          <a:solidFill>
            <a:schemeClr val="bg1">
              <a:alpha val="79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Decomposers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4E3C3F-326B-8B4F-ADB4-7E25A36D3FC5}"/>
              </a:ext>
            </a:extLst>
          </p:cNvPr>
          <p:cNvSpPr txBox="1"/>
          <p:nvPr/>
        </p:nvSpPr>
        <p:spPr>
          <a:xfrm>
            <a:off x="1194357" y="4243474"/>
            <a:ext cx="1790875" cy="40011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Banana slugs!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9D970-6FCA-BC4E-92F9-EF1063431306}"/>
              </a:ext>
            </a:extLst>
          </p:cNvPr>
          <p:cNvSpPr txBox="1"/>
          <p:nvPr/>
        </p:nvSpPr>
        <p:spPr>
          <a:xfrm>
            <a:off x="440363" y="1357678"/>
            <a:ext cx="8898509" cy="707886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Temperate rainforests rely on these </a:t>
            </a:r>
            <a:r>
              <a:rPr lang="en-US" sz="2000" b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organisms</a:t>
            </a: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to break down natural materials such as fallen trees, dead plants, and other products of the forest.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F5D1D-1D25-284C-B27F-EE6364BE3B86}"/>
              </a:ext>
            </a:extLst>
          </p:cNvPr>
          <p:cNvSpPr txBox="1"/>
          <p:nvPr/>
        </p:nvSpPr>
        <p:spPr>
          <a:xfrm>
            <a:off x="6237112" y="4213626"/>
            <a:ext cx="3101760" cy="1631216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 Washington’s temperate rainforests, one decomposer is very important… can you guess who?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E095D0-42FA-534B-93F3-33E59DAAD963}"/>
              </a:ext>
            </a:extLst>
          </p:cNvPr>
          <p:cNvSpPr txBox="1"/>
          <p:nvPr/>
        </p:nvSpPr>
        <p:spPr>
          <a:xfrm>
            <a:off x="440363" y="2244265"/>
            <a:ext cx="6027612" cy="40011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Decomposers can be fungus, bacteria, insects, slugs.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5D69C5-E73E-7944-B13F-F7A646384055}"/>
              </a:ext>
            </a:extLst>
          </p:cNvPr>
          <p:cNvSpPr txBox="1"/>
          <p:nvPr/>
        </p:nvSpPr>
        <p:spPr>
          <a:xfrm>
            <a:off x="6237112" y="5951311"/>
            <a:ext cx="3067571" cy="40011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Hint: who’s in this photo?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EE5F31-08CA-A941-AA7D-73F97D4DEA9D}"/>
              </a:ext>
            </a:extLst>
          </p:cNvPr>
          <p:cNvSpPr txBox="1"/>
          <p:nvPr/>
        </p:nvSpPr>
        <p:spPr>
          <a:xfrm>
            <a:off x="123918" y="6505620"/>
            <a:ext cx="11785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Photo by Matt Gunter</a:t>
            </a:r>
            <a:endParaRPr lang="en-US" sz="800" dirty="0" err="1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46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BB531-2C68-9E4E-9285-B66D65116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4531"/>
            <a:ext cx="8784405" cy="2383839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Layers of the Temperate Rainforest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9057B1-D562-492D-9BE1-D56672C0D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32" y="1109609"/>
            <a:ext cx="7767263" cy="517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66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ree, outdoor, sky, plant&#10;&#10;Description automatically generated">
            <a:extLst>
              <a:ext uri="{FF2B5EF4-FFF2-40B4-BE49-F238E27FC236}">
                <a16:creationId xmlns:a16="http://schemas.microsoft.com/office/drawing/2014/main" id="{14EA2CE5-1CA9-4C99-8A99-5AD4898104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9" b="15827"/>
          <a:stretch/>
        </p:blipFill>
        <p:spPr>
          <a:xfrm>
            <a:off x="3729519" y="0"/>
            <a:ext cx="5414481" cy="33583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07F93C-358E-174D-9E2C-666EC0F48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62" y="504717"/>
            <a:ext cx="3122750" cy="111944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1. Canopy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0C92E5-5EC3-5449-9F07-4E58EBFBB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844894" y="3320049"/>
            <a:ext cx="3299106" cy="317261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D73C29-7E6B-5B40-B9AC-CBAA87806DD3}"/>
              </a:ext>
            </a:extLst>
          </p:cNvPr>
          <p:cNvSpPr/>
          <p:nvPr/>
        </p:nvSpPr>
        <p:spPr>
          <a:xfrm>
            <a:off x="430413" y="1797784"/>
            <a:ext cx="43121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canopy is the top layer.</a:t>
            </a:r>
          </a:p>
          <a:p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It is dominated by trees competing for sunlight.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Many birds, like the bald eagle, utilize this layer.</a:t>
            </a: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97D671-439E-ED43-8D51-2EC5A72705F5}"/>
              </a:ext>
            </a:extLst>
          </p:cNvPr>
          <p:cNvSpPr txBox="1"/>
          <p:nvPr/>
        </p:nvSpPr>
        <p:spPr>
          <a:xfrm>
            <a:off x="984558" y="4400666"/>
            <a:ext cx="43121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This image shows some of the tree species  and how tall they can get!</a:t>
            </a:r>
          </a:p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Why would a tree want to be the tallest?</a:t>
            </a:r>
            <a:endParaRPr lang="en-US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26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F538-ACAA-D349-980E-190A73AE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4566" y="150888"/>
            <a:ext cx="3629466" cy="868362"/>
          </a:xfrm>
          <a:solidFill>
            <a:schemeClr val="tx1">
              <a:alpha val="7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2. Understory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3EA70B-972B-E74E-9283-B8B7C695A450}"/>
              </a:ext>
            </a:extLst>
          </p:cNvPr>
          <p:cNvSpPr txBox="1">
            <a:spLocks/>
          </p:cNvSpPr>
          <p:nvPr/>
        </p:nvSpPr>
        <p:spPr>
          <a:xfrm>
            <a:off x="4798032" y="1252321"/>
            <a:ext cx="3524035" cy="4860059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understory is the middle layer.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understory is home to many shrubs, vines, mosses, and smaller trees.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Birds, mammals, and  insects can be found here.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4" name="Picture 3" descr="A picture containing tree, outdoor, grass, forest&#10;&#10;Description automatically generated">
            <a:extLst>
              <a:ext uri="{FF2B5EF4-FFF2-40B4-BE49-F238E27FC236}">
                <a16:creationId xmlns:a16="http://schemas.microsoft.com/office/drawing/2014/main" id="{DC2AD91D-5D43-4FEF-A18A-C4D1E19DE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95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F77471E-02C2-4469-A8CA-887F8480E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6222" y="857250"/>
            <a:ext cx="6858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6F4CEC-584B-D942-BC89-ED476D49E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324" y="145363"/>
            <a:ext cx="3749719" cy="868362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3. Forest floor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29B5F2-59C0-FF41-9AB1-6B23756DE859}"/>
              </a:ext>
            </a:extLst>
          </p:cNvPr>
          <p:cNvSpPr/>
          <p:nvPr/>
        </p:nvSpPr>
        <p:spPr>
          <a:xfrm>
            <a:off x="279502" y="1383381"/>
            <a:ext cx="349136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forest floor is the bottom layer.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floor is covered in lichens, mosses, and small plants.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Many decomposers live in this layer.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65BB80-7997-1646-8FBD-11D39D3F87A8}"/>
              </a:ext>
            </a:extLst>
          </p:cNvPr>
          <p:cNvSpPr txBox="1"/>
          <p:nvPr/>
        </p:nvSpPr>
        <p:spPr>
          <a:xfrm>
            <a:off x="285253" y="4793925"/>
            <a:ext cx="3738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Do you remember which decomposer lives here?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889C08-3243-454D-A609-2878D19BD5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9741" y="2568320"/>
            <a:ext cx="659006" cy="40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6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C09AA-03D1-9047-9E9C-1D937ECF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11125"/>
            <a:ext cx="8229600" cy="2021114"/>
          </a:xfrm>
          <a:noFill/>
        </p:spPr>
        <p:txBody>
          <a:bodyPr>
            <a:normAutofit/>
          </a:bodyPr>
          <a:lstStyle/>
          <a:p>
            <a:r>
              <a:rPr lang="en-US" sz="4000" b="1" dirty="0"/>
              <a:t>What comes to mind when you think of a rainforest?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DDC9ED-6002-5E4B-9BA9-C4731B84BAE4}"/>
              </a:ext>
            </a:extLst>
          </p:cNvPr>
          <p:cNvSpPr txBox="1">
            <a:spLocks/>
          </p:cNvSpPr>
          <p:nvPr/>
        </p:nvSpPr>
        <p:spPr>
          <a:xfrm>
            <a:off x="457200" y="2123619"/>
            <a:ext cx="3127829" cy="8880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 animals?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830E5B6-BC76-C84B-9BCF-158761A76F99}"/>
              </a:ext>
            </a:extLst>
          </p:cNvPr>
          <p:cNvSpPr txBox="1">
            <a:spLocks/>
          </p:cNvSpPr>
          <p:nvPr/>
        </p:nvSpPr>
        <p:spPr>
          <a:xfrm>
            <a:off x="3008085" y="3239370"/>
            <a:ext cx="3127829" cy="8880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What plants?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1C4DC3-F8F4-CA47-9210-B4785646C53D}"/>
              </a:ext>
            </a:extLst>
          </p:cNvPr>
          <p:cNvSpPr txBox="1">
            <a:spLocks/>
          </p:cNvSpPr>
          <p:nvPr/>
        </p:nvSpPr>
        <p:spPr>
          <a:xfrm>
            <a:off x="5418069" y="4568751"/>
            <a:ext cx="3127829" cy="8880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kern="1200">
                <a:solidFill>
                  <a:srgbClr val="067B54"/>
                </a:solidFill>
                <a:latin typeface="Rockwell" panose="02060603020205020403" pitchFamily="18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latin typeface=""/>
              </a:rPr>
              <a:t>What </a:t>
            </a:r>
            <a:r>
              <a:rPr lang="en-US" sz="32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weather</a:t>
            </a:r>
            <a:r>
              <a:rPr lang="en-US" sz="3200" dirty="0">
                <a:solidFill>
                  <a:schemeClr val="bg1"/>
                </a:solidFill>
                <a:latin typeface="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494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77F297D-CBA1-F14F-9E2E-B424EDB533B9}"/>
              </a:ext>
            </a:extLst>
          </p:cNvPr>
          <p:cNvSpPr txBox="1"/>
          <p:nvPr/>
        </p:nvSpPr>
        <p:spPr>
          <a:xfrm>
            <a:off x="693792" y="343297"/>
            <a:ext cx="79560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Now that you know this habitat, what do you think plants and animals who live here need to survive?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9D298-E5E0-4821-A77C-53A55A619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05" y="1900524"/>
            <a:ext cx="5343714" cy="421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97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033" y="206063"/>
            <a:ext cx="8336253" cy="1371600"/>
          </a:xfrm>
        </p:spPr>
        <p:txBody>
          <a:bodyPr>
            <a:normAutofit/>
          </a:bodyPr>
          <a:lstStyle/>
          <a:p>
            <a:r>
              <a:rPr lang="en-US" sz="4000" dirty="0"/>
              <a:t>What is a temperate rainforest?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B0C9D5-496E-7343-AC41-10FE0D0DB0F7}"/>
              </a:ext>
            </a:extLst>
          </p:cNvPr>
          <p:cNvSpPr txBox="1"/>
          <p:nvPr/>
        </p:nvSpPr>
        <p:spPr>
          <a:xfrm>
            <a:off x="1702311" y="2400171"/>
            <a:ext cx="73546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An area with a temperate climate means it has mild temperatures (no extreme heat or cold).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C3BEF-E2E4-1642-B31D-A1638CE55D0F}"/>
              </a:ext>
            </a:extLst>
          </p:cNvPr>
          <p:cNvSpPr txBox="1"/>
          <p:nvPr/>
        </p:nvSpPr>
        <p:spPr>
          <a:xfrm>
            <a:off x="1615225" y="3596056"/>
            <a:ext cx="7441689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Rainforests are an area of tall, mostly evergreen trees with large amounts of precipitation. </a:t>
            </a:r>
            <a:endParaRPr lang="en-US" sz="25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D8D991-8E6A-8A41-81C1-BA40398BE7F3}"/>
              </a:ext>
            </a:extLst>
          </p:cNvPr>
          <p:cNvSpPr txBox="1"/>
          <p:nvPr/>
        </p:nvSpPr>
        <p:spPr>
          <a:xfrm>
            <a:off x="3000777" y="3915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F6DFA4-893D-364A-B366-F753993A33AC}"/>
              </a:ext>
            </a:extLst>
          </p:cNvPr>
          <p:cNvSpPr txBox="1"/>
          <p:nvPr/>
        </p:nvSpPr>
        <p:spPr>
          <a:xfrm>
            <a:off x="528033" y="5174844"/>
            <a:ext cx="87495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Using these definitions, what do you think a temperate rainforest looks like?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8FEA751-E79C-4690-8A44-AADECE605E58}"/>
              </a:ext>
            </a:extLst>
          </p:cNvPr>
          <p:cNvSpPr txBox="1"/>
          <p:nvPr/>
        </p:nvSpPr>
        <p:spPr>
          <a:xfrm>
            <a:off x="2424702" y="287676"/>
            <a:ext cx="547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Rockwell" panose="02060603020205020403" pitchFamily="18" charset="0"/>
              </a:rPr>
              <a:t>Did you think of this?</a:t>
            </a:r>
          </a:p>
        </p:txBody>
      </p:sp>
      <p:pic>
        <p:nvPicPr>
          <p:cNvPr id="18" name="Picture 17" descr="A picture containing grass, outdoor, plant, rock&#10;&#10;Description automatically generated">
            <a:extLst>
              <a:ext uri="{FF2B5EF4-FFF2-40B4-BE49-F238E27FC236}">
                <a16:creationId xmlns:a16="http://schemas.microsoft.com/office/drawing/2014/main" id="{43214AB5-0052-44E3-B4E9-2E1BA34D4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7"/>
          <a:stretch/>
        </p:blipFill>
        <p:spPr>
          <a:xfrm>
            <a:off x="0" y="1306621"/>
            <a:ext cx="9144000" cy="55780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6E6B0C-E1BF-4150-8FE7-5A5B56D92F3F}"/>
              </a:ext>
            </a:extLst>
          </p:cNvPr>
          <p:cNvSpPr txBox="1"/>
          <p:nvPr/>
        </p:nvSpPr>
        <p:spPr>
          <a:xfrm>
            <a:off x="2214081" y="4387064"/>
            <a:ext cx="93494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9C08B1-AD4A-439C-AA21-69F0BBEB6F43}"/>
              </a:ext>
            </a:extLst>
          </p:cNvPr>
          <p:cNvSpPr txBox="1"/>
          <p:nvPr/>
        </p:nvSpPr>
        <p:spPr>
          <a:xfrm>
            <a:off x="7335750" y="3198167"/>
            <a:ext cx="93494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ferns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714A7E-6022-442D-9FF3-B8E6900EDB02}"/>
              </a:ext>
            </a:extLst>
          </p:cNvPr>
          <p:cNvSpPr txBox="1"/>
          <p:nvPr/>
        </p:nvSpPr>
        <p:spPr>
          <a:xfrm>
            <a:off x="6868276" y="5238107"/>
            <a:ext cx="93494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creek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E596CE-2F10-4886-9AB7-EB3389A82543}"/>
              </a:ext>
            </a:extLst>
          </p:cNvPr>
          <p:cNvSpPr txBox="1"/>
          <p:nvPr/>
        </p:nvSpPr>
        <p:spPr>
          <a:xfrm>
            <a:off x="647271" y="1441805"/>
            <a:ext cx="228086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evergreen trees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D85C55-BB6E-4FC4-97BA-D6F5775B3B44}"/>
              </a:ext>
            </a:extLst>
          </p:cNvPr>
          <p:cNvSpPr txBox="1"/>
          <p:nvPr/>
        </p:nvSpPr>
        <p:spPr>
          <a:xfrm>
            <a:off x="4572000" y="1435263"/>
            <a:ext cx="1053118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lichen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D5A275-9F29-4FBC-B81D-DD7E53786B84}"/>
              </a:ext>
            </a:extLst>
          </p:cNvPr>
          <p:cNvSpPr txBox="1"/>
          <p:nvPr/>
        </p:nvSpPr>
        <p:spPr>
          <a:xfrm>
            <a:off x="155941" y="3758229"/>
            <a:ext cx="180602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mushrooms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6160FF-3D8D-4680-93DD-1146A7B1219E}"/>
              </a:ext>
            </a:extLst>
          </p:cNvPr>
          <p:cNvSpPr txBox="1"/>
          <p:nvPr/>
        </p:nvSpPr>
        <p:spPr>
          <a:xfrm>
            <a:off x="3318553" y="2331098"/>
            <a:ext cx="153084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dead logs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1BC357-DF92-4D40-AD26-71D15BBBB42D}"/>
              </a:ext>
            </a:extLst>
          </p:cNvPr>
          <p:cNvSpPr txBox="1"/>
          <p:nvPr/>
        </p:nvSpPr>
        <p:spPr>
          <a:xfrm>
            <a:off x="6131961" y="1565340"/>
            <a:ext cx="1203789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shrubs</a:t>
            </a:r>
          </a:p>
        </p:txBody>
      </p:sp>
    </p:spTree>
    <p:extLst>
      <p:ext uri="{BB962C8B-B14F-4D97-AF65-F5344CB8AC3E}">
        <p14:creationId xmlns:p14="http://schemas.microsoft.com/office/powerpoint/2010/main" val="1559023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E2D051-9C31-8A4F-866A-393915346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5" r="4281"/>
          <a:stretch/>
        </p:blipFill>
        <p:spPr>
          <a:xfrm>
            <a:off x="2987933" y="1728165"/>
            <a:ext cx="5836334" cy="4240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62128-B120-A64F-9E82-3B2927950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727" y="67469"/>
            <a:ext cx="7803259" cy="8683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Where are Temperate Rainforests?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15A1B9-0769-A24F-B507-75AE4363F7A0}"/>
              </a:ext>
            </a:extLst>
          </p:cNvPr>
          <p:cNvSpPr txBox="1"/>
          <p:nvPr/>
        </p:nvSpPr>
        <p:spPr>
          <a:xfrm>
            <a:off x="1224833" y="1176655"/>
            <a:ext cx="80265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Temperate rainforests are on 6 out of the 7 continents!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93AA55-7688-E849-837C-6C08E4A5BEED}"/>
              </a:ext>
            </a:extLst>
          </p:cNvPr>
          <p:cNvSpPr txBox="1"/>
          <p:nvPr/>
        </p:nvSpPr>
        <p:spPr>
          <a:xfrm>
            <a:off x="147154" y="1957610"/>
            <a:ext cx="2709061" cy="24006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Of the world's temperate rainforests, let's look at the one in our neck of the woods! </a:t>
            </a:r>
            <a:endParaRPr lang="en-US" sz="25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1" name="Graphic 10" descr="Star outline">
            <a:extLst>
              <a:ext uri="{FF2B5EF4-FFF2-40B4-BE49-F238E27FC236}">
                <a16:creationId xmlns:a16="http://schemas.microsoft.com/office/drawing/2014/main" id="{E5B4F664-88BE-FA42-B1FF-07EB3A0DB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45386" y="2949081"/>
            <a:ext cx="595269" cy="595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E8E61F-84AA-F641-B206-E435E0D740CC}"/>
              </a:ext>
            </a:extLst>
          </p:cNvPr>
          <p:cNvSpPr txBox="1"/>
          <p:nvPr/>
        </p:nvSpPr>
        <p:spPr>
          <a:xfrm>
            <a:off x="6860268" y="5681345"/>
            <a:ext cx="196399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Map Credit: </a:t>
            </a:r>
            <a:r>
              <a:rPr lang="en-US" sz="800" i="1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Maphobbyist</a:t>
            </a:r>
            <a:r>
              <a:rPr lang="en-US" sz="800" i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/ Wikimedia*</a:t>
            </a:r>
          </a:p>
        </p:txBody>
      </p:sp>
    </p:spTree>
    <p:extLst>
      <p:ext uri="{BB962C8B-B14F-4D97-AF65-F5344CB8AC3E}">
        <p14:creationId xmlns:p14="http://schemas.microsoft.com/office/powerpoint/2010/main" val="110405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D1E756-80CD-1D4B-A782-3734ADC77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4050" y="0"/>
            <a:ext cx="4679950" cy="6411686"/>
          </a:xfrm>
          <a:prstGeom prst="rect">
            <a:avLst/>
          </a:prstGeom>
        </p:spPr>
      </p:pic>
      <p:pic>
        <p:nvPicPr>
          <p:cNvPr id="8" name="Graphic 7" descr="Star with solid fill">
            <a:extLst>
              <a:ext uri="{FF2B5EF4-FFF2-40B4-BE49-F238E27FC236}">
                <a16:creationId xmlns:a16="http://schemas.microsoft.com/office/drawing/2014/main" id="{26C21EE7-1BEB-4F4E-BA01-F0D2E66EC6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0284" y="3794403"/>
            <a:ext cx="296676" cy="296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6627E2-B82D-6048-A21A-8AA613FBB52A}"/>
              </a:ext>
            </a:extLst>
          </p:cNvPr>
          <p:cNvSpPr txBox="1"/>
          <p:nvPr/>
        </p:nvSpPr>
        <p:spPr>
          <a:xfrm>
            <a:off x="203400" y="363201"/>
            <a:ext cx="4054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This map shows the Pacific Temperate Rainforest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8D82BB-CCBC-524A-8361-C7A2FC11DC58}"/>
              </a:ext>
            </a:extLst>
          </p:cNvPr>
          <p:cNvSpPr txBox="1"/>
          <p:nvPr/>
        </p:nvSpPr>
        <p:spPr>
          <a:xfrm>
            <a:off x="203400" y="4719729"/>
            <a:ext cx="4054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Let’s take an even closer look at the temperate rainforests of Washington State.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9366BB-0BB6-2447-A34B-C64DB61EC514}"/>
              </a:ext>
            </a:extLst>
          </p:cNvPr>
          <p:cNvSpPr txBox="1"/>
          <p:nvPr/>
        </p:nvSpPr>
        <p:spPr>
          <a:xfrm>
            <a:off x="4412615" y="6196242"/>
            <a:ext cx="185178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Map Credit: Analisa Fenix @ </a:t>
            </a:r>
            <a:r>
              <a:rPr lang="en-US" sz="800" i="1" dirty="0" err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Ecotrust</a:t>
            </a:r>
            <a:endParaRPr lang="en-US" sz="8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136B15-EC52-4096-8BAB-2770BE347A7D}"/>
              </a:ext>
            </a:extLst>
          </p:cNvPr>
          <p:cNvSpPr/>
          <p:nvPr/>
        </p:nvSpPr>
        <p:spPr>
          <a:xfrm>
            <a:off x="203400" y="1996126"/>
            <a:ext cx="3906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It’s also the largest temperate rainforest in the world!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803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A8017B-16F0-EA47-BC25-00BE6CECF430}"/>
              </a:ext>
            </a:extLst>
          </p:cNvPr>
          <p:cNvSpPr txBox="1"/>
          <p:nvPr/>
        </p:nvSpPr>
        <p:spPr>
          <a:xfrm>
            <a:off x="765810" y="245746"/>
            <a:ext cx="6997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Rockwell" panose="02060603020205020403" pitchFamily="18" charset="77"/>
              </a:rPr>
              <a:t>Here are some of the temperate rainforests of Washington!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5F7D19-C51F-E447-9B80-8FADD425C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312" y="2761037"/>
            <a:ext cx="5349688" cy="3651162"/>
          </a:xfrm>
          <a:prstGeom prst="rect">
            <a:avLst/>
          </a:prstGeom>
        </p:spPr>
      </p:pic>
      <p:pic>
        <p:nvPicPr>
          <p:cNvPr id="10" name="Graphic 9" descr="Star with solid fill">
            <a:extLst>
              <a:ext uri="{FF2B5EF4-FFF2-40B4-BE49-F238E27FC236}">
                <a16:creationId xmlns:a16="http://schemas.microsoft.com/office/drawing/2014/main" id="{302F4AEB-F46D-7149-9CEC-B44BCCFCB6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95071" y="3293473"/>
            <a:ext cx="271054" cy="271054"/>
          </a:xfrm>
          <a:prstGeom prst="rect">
            <a:avLst/>
          </a:prstGeom>
        </p:spPr>
      </p:pic>
      <p:pic>
        <p:nvPicPr>
          <p:cNvPr id="11" name="Graphic 10" descr="Star with solid fill">
            <a:extLst>
              <a:ext uri="{FF2B5EF4-FFF2-40B4-BE49-F238E27FC236}">
                <a16:creationId xmlns:a16="http://schemas.microsoft.com/office/drawing/2014/main" id="{A780F51E-9F00-3F4A-9B71-9DB6C3D7C7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24017" y="3429000"/>
            <a:ext cx="271054" cy="271054"/>
          </a:xfrm>
          <a:prstGeom prst="rect">
            <a:avLst/>
          </a:prstGeom>
        </p:spPr>
      </p:pic>
      <p:pic>
        <p:nvPicPr>
          <p:cNvPr id="12" name="Graphic 11" descr="Star with solid fill">
            <a:extLst>
              <a:ext uri="{FF2B5EF4-FFF2-40B4-BE49-F238E27FC236}">
                <a16:creationId xmlns:a16="http://schemas.microsoft.com/office/drawing/2014/main" id="{A2477B49-619A-164E-8380-2345EA4514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44859" y="4186205"/>
            <a:ext cx="271054" cy="2710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B3F46F-D9BF-E345-A107-B61F45B249B5}"/>
              </a:ext>
            </a:extLst>
          </p:cNvPr>
          <p:cNvSpPr txBox="1"/>
          <p:nvPr/>
        </p:nvSpPr>
        <p:spPr>
          <a:xfrm>
            <a:off x="516437" y="3209985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Hoh Rainforest, Olympic National Park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C4254B9-61B7-7A49-9AA0-E28B82677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140" y="717032"/>
            <a:ext cx="2918467" cy="19474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B93A4C-43BF-B54B-B0FA-EBC9BB7A8D3C}"/>
              </a:ext>
            </a:extLst>
          </p:cNvPr>
          <p:cNvSpPr txBox="1"/>
          <p:nvPr/>
        </p:nvSpPr>
        <p:spPr>
          <a:xfrm>
            <a:off x="10391" y="1082265"/>
            <a:ext cx="1525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Moran State Park, San Juan Islands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8CFF15-40F3-8B46-A784-FD9DC1E8D04F}"/>
              </a:ext>
            </a:extLst>
          </p:cNvPr>
          <p:cNvSpPr txBox="1"/>
          <p:nvPr/>
        </p:nvSpPr>
        <p:spPr>
          <a:xfrm>
            <a:off x="4580671" y="1058363"/>
            <a:ext cx="1545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Larrabee State Park, </a:t>
            </a:r>
          </a:p>
          <a:p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Bellingham</a:t>
            </a:r>
          </a:p>
        </p:txBody>
      </p:sp>
      <p:pic>
        <p:nvPicPr>
          <p:cNvPr id="24" name="Graphic 23" descr="Line arrow: Slight curve with solid fill">
            <a:extLst>
              <a:ext uri="{FF2B5EF4-FFF2-40B4-BE49-F238E27FC236}">
                <a16:creationId xmlns:a16="http://schemas.microsoft.com/office/drawing/2014/main" id="{10773C9E-4041-A54B-BCB8-8C1C207315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1180929">
            <a:off x="3271689" y="3879230"/>
            <a:ext cx="1636023" cy="1156057"/>
          </a:xfrm>
          <a:prstGeom prst="rect">
            <a:avLst/>
          </a:prstGeom>
        </p:spPr>
      </p:pic>
      <p:pic>
        <p:nvPicPr>
          <p:cNvPr id="26" name="Graphic 25" descr="Line arrow: Slight curve with solid fill">
            <a:extLst>
              <a:ext uri="{FF2B5EF4-FFF2-40B4-BE49-F238E27FC236}">
                <a16:creationId xmlns:a16="http://schemas.microsoft.com/office/drawing/2014/main" id="{89304BA8-3E4C-0A48-9C04-4F0F1E1A3B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02178">
            <a:off x="3593719" y="2701685"/>
            <a:ext cx="1895069" cy="914400"/>
          </a:xfrm>
          <a:prstGeom prst="rect">
            <a:avLst/>
          </a:prstGeom>
        </p:spPr>
      </p:pic>
      <p:pic>
        <p:nvPicPr>
          <p:cNvPr id="28" name="Graphic 27" descr="Line arrow: Slight curve with solid fill">
            <a:extLst>
              <a:ext uri="{FF2B5EF4-FFF2-40B4-BE49-F238E27FC236}">
                <a16:creationId xmlns:a16="http://schemas.microsoft.com/office/drawing/2014/main" id="{746D5EB3-3F8B-264E-A620-0723CB96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7289898">
            <a:off x="5512323" y="2437292"/>
            <a:ext cx="1132489" cy="914400"/>
          </a:xfrm>
          <a:prstGeom prst="rect">
            <a:avLst/>
          </a:prstGeom>
        </p:spPr>
      </p:pic>
      <p:pic>
        <p:nvPicPr>
          <p:cNvPr id="3" name="Picture 2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A955275A-06DB-49D2-BBA1-FC6BD076C28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5" t="5825" r="21048" b="15873"/>
          <a:stretch/>
        </p:blipFill>
        <p:spPr>
          <a:xfrm rot="5400000">
            <a:off x="1704775" y="528193"/>
            <a:ext cx="2288478" cy="2623050"/>
          </a:xfrm>
          <a:prstGeom prst="rect">
            <a:avLst/>
          </a:prstGeom>
        </p:spPr>
      </p:pic>
      <p:pic>
        <p:nvPicPr>
          <p:cNvPr id="7" name="Picture 6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3AB4EE5C-8775-4983-9969-44F56E1F227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9" b="11114"/>
          <a:stretch/>
        </p:blipFill>
        <p:spPr>
          <a:xfrm>
            <a:off x="308626" y="4034882"/>
            <a:ext cx="3020202" cy="202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6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97F6DB-EF46-4784-A86C-ECF51AA35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3625"/>
            <a:ext cx="6825912" cy="44276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3B3374-6941-8846-AE34-5354528798B2}"/>
              </a:ext>
            </a:extLst>
          </p:cNvPr>
          <p:cNvSpPr txBox="1"/>
          <p:nvPr/>
        </p:nvSpPr>
        <p:spPr>
          <a:xfrm>
            <a:off x="466665" y="416180"/>
            <a:ext cx="8220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Rockwell" panose="02060603020205020403" pitchFamily="18" charset="0"/>
                <a:ea typeface="Ebrima" panose="02000000000000000000" pitchFamily="2" charset="0"/>
                <a:cs typeface="Ebrima" panose="02000000000000000000" pitchFamily="2" charset="0"/>
              </a:rPr>
              <a:t>What are the key characteristics of temperate rainforest?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B6655C2-CD33-4192-9A44-9FEDEB692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6052" y="2062398"/>
            <a:ext cx="3163858" cy="3092263"/>
          </a:xfrm>
          <a:solidFill>
            <a:schemeClr val="bg1">
              <a:alpha val="82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2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Ingredients for a temperate rainforest:</a:t>
            </a:r>
            <a:b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b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1.</a:t>
            </a:r>
            <a:b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2. </a:t>
            </a:r>
            <a:b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3. </a:t>
            </a:r>
            <a:b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4. </a:t>
            </a:r>
            <a:b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5. </a:t>
            </a:r>
            <a:b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6. </a:t>
            </a:r>
            <a:br>
              <a:rPr lang="en-US" sz="2000" dirty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</a:br>
            <a:endParaRPr lang="en-US" sz="2000" dirty="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2E959-6EAE-6948-8A15-4F497F65E3D0}"/>
              </a:ext>
            </a:extLst>
          </p:cNvPr>
          <p:cNvSpPr txBox="1"/>
          <p:nvPr/>
        </p:nvSpPr>
        <p:spPr>
          <a:xfrm>
            <a:off x="6298736" y="2998516"/>
            <a:ext cx="699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67B54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Rain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2A62A4-7E59-E742-BEE0-3CD6F447C834}"/>
              </a:ext>
            </a:extLst>
          </p:cNvPr>
          <p:cNvSpPr txBox="1"/>
          <p:nvPr/>
        </p:nvSpPr>
        <p:spPr>
          <a:xfrm>
            <a:off x="6298736" y="3567434"/>
            <a:ext cx="1943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67B54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Evergreen trees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7A22C5-5614-2240-A2FF-0171F0DD73F6}"/>
              </a:ext>
            </a:extLst>
          </p:cNvPr>
          <p:cNvSpPr txBox="1"/>
          <p:nvPr/>
        </p:nvSpPr>
        <p:spPr>
          <a:xfrm>
            <a:off x="6300615" y="3857460"/>
            <a:ext cx="1277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67B54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Epiphytes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DAB7E6-4F18-E449-ABB8-EE7DDF2E99BF}"/>
              </a:ext>
            </a:extLst>
          </p:cNvPr>
          <p:cNvSpPr txBox="1"/>
          <p:nvPr/>
        </p:nvSpPr>
        <p:spPr>
          <a:xfrm>
            <a:off x="6298736" y="4132999"/>
            <a:ext cx="14494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67B54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Nurse logs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8417DF-9C1D-5F4F-940A-6AA7CB1A2F05}"/>
              </a:ext>
            </a:extLst>
          </p:cNvPr>
          <p:cNvSpPr txBox="1"/>
          <p:nvPr/>
        </p:nvSpPr>
        <p:spPr>
          <a:xfrm>
            <a:off x="6217237" y="4411774"/>
            <a:ext cx="1803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67B54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Decomposers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D8ED3E-24CB-BE4A-BDCC-BCB97318396B}"/>
              </a:ext>
            </a:extLst>
          </p:cNvPr>
          <p:cNvSpPr txBox="1"/>
          <p:nvPr/>
        </p:nvSpPr>
        <p:spPr>
          <a:xfrm>
            <a:off x="6298736" y="3297214"/>
            <a:ext cx="3025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67B54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Moderate temperatures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CE52A-2DB3-B544-BBF3-19E288E2E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878" y="328462"/>
            <a:ext cx="1814165" cy="83207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Rockwell" panose="02060603020205020403" pitchFamily="18" charset="77"/>
              </a:rPr>
              <a:t>Rainfall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E9709B77-225A-F945-8688-905801973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482" y="3053692"/>
            <a:ext cx="4357775" cy="31591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F9237F-A825-EC41-8583-5050796BF660}"/>
              </a:ext>
            </a:extLst>
          </p:cNvPr>
          <p:cNvSpPr txBox="1"/>
          <p:nvPr/>
        </p:nvSpPr>
        <p:spPr>
          <a:xfrm>
            <a:off x="4702686" y="1301387"/>
            <a:ext cx="4194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The amount of rain a forest receives is the difference between a temperate forest and a temperate </a:t>
            </a:r>
            <a:r>
              <a:rPr lang="en-US" sz="2000" b="1" u="sng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rain</a:t>
            </a:r>
            <a:r>
              <a:rPr lang="en-US" sz="20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forest.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81562-82E4-A841-8198-0397A9D4ADD6}"/>
              </a:ext>
            </a:extLst>
          </p:cNvPr>
          <p:cNvSpPr txBox="1"/>
          <p:nvPr/>
        </p:nvSpPr>
        <p:spPr>
          <a:xfrm>
            <a:off x="246744" y="4158055"/>
            <a:ext cx="4020596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1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Which months do you think receive the most rainfall? </a:t>
            </a:r>
            <a:endParaRPr lang="en-US" sz="21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US" sz="21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US" sz="2100" dirty="0">
                <a:solidFill>
                  <a:schemeClr val="bg1"/>
                </a:solidFill>
                <a:latin typeface="Ebrima"/>
                <a:ea typeface="Ebrima"/>
                <a:cs typeface="Ebrima"/>
              </a:rPr>
              <a:t>Which months receive the least?  </a:t>
            </a:r>
            <a:endParaRPr lang="en-US" sz="21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6" name="Picture 15" descr="A stream in a forest&#10;&#10;Description automatically generated with low confidence">
            <a:extLst>
              <a:ext uri="{FF2B5EF4-FFF2-40B4-BE49-F238E27FC236}">
                <a16:creationId xmlns:a16="http://schemas.microsoft.com/office/drawing/2014/main" id="{6DF25CA0-7B1D-1B4C-8774-094FC9DCAD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3" y="115659"/>
            <a:ext cx="4224003" cy="32947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2DECC1-F118-C34C-B67F-FE1D8512A5AA}"/>
              </a:ext>
            </a:extLst>
          </p:cNvPr>
          <p:cNvSpPr txBox="1"/>
          <p:nvPr/>
        </p:nvSpPr>
        <p:spPr>
          <a:xfrm>
            <a:off x="7295919" y="6212875"/>
            <a:ext cx="14221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Graph from: Weather Atlas</a:t>
            </a:r>
            <a:r>
              <a:rPr lang="en-US" sz="800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096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avers, Nature's Engineers.potx" id="{5074A0F9-DE2F-4D98-BC4E-A420B221E306}" vid="{B76BBE90-3E6A-4FC8-8E34-8BE8FDED91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79833A0B4B04438C25ACF1E299B223" ma:contentTypeVersion="7" ma:contentTypeDescription="Create a new document." ma:contentTypeScope="" ma:versionID="6d12caa236200baa84309c5928fa5098">
  <xsd:schema xmlns:xsd="http://www.w3.org/2001/XMLSchema" xmlns:xs="http://www.w3.org/2001/XMLSchema" xmlns:p="http://schemas.microsoft.com/office/2006/metadata/properties" xmlns:ns2="866dbdf0-8bd1-4f93-ab72-906b2cedab70" targetNamespace="http://schemas.microsoft.com/office/2006/metadata/properties" ma:root="true" ma:fieldsID="15abced440da934380291db795da4f8c" ns2:_="">
    <xsd:import namespace="866dbdf0-8bd1-4f93-ab72-906b2cedab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6dbdf0-8bd1-4f93-ab72-906b2cedab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6B29703-B5A2-4E86-9180-646C5BBF5D7A}">
  <ds:schemaRefs>
    <ds:schemaRef ds:uri="866dbdf0-8bd1-4f93-ab72-906b2cedab7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2B02CE9-C842-4364-B4B7-D0E6570675C7}">
  <ds:schemaRefs>
    <ds:schemaRef ds:uri="http://schemas.microsoft.com/office/2006/documentManagement/types"/>
    <ds:schemaRef ds:uri="866dbdf0-8bd1-4f93-ab72-906b2cedab70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E647F1A-BF02-4520-96E2-512853620FD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6284</TotalTime>
  <Words>911</Words>
  <Application>Microsoft Office PowerPoint</Application>
  <PresentationFormat>On-screen Show (4:3)</PresentationFormat>
  <Paragraphs>129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Ebrima</vt:lpstr>
      <vt:lpstr>Roboto Slab</vt:lpstr>
      <vt:lpstr>Rockwell</vt:lpstr>
      <vt:lpstr>Office Theme</vt:lpstr>
      <vt:lpstr>Temperate Rainforests of Washington</vt:lpstr>
      <vt:lpstr>What comes to mind when you think of a rainforest?</vt:lpstr>
      <vt:lpstr>What is a temperate rainforest?</vt:lpstr>
      <vt:lpstr>PowerPoint Presentation</vt:lpstr>
      <vt:lpstr>Where are Temperate Rainforests?</vt:lpstr>
      <vt:lpstr>PowerPoint Presentation</vt:lpstr>
      <vt:lpstr>PowerPoint Presentation</vt:lpstr>
      <vt:lpstr>Ingredients for a temperate rainforest:  1. 2.  3.  4.  5.  6.  </vt:lpstr>
      <vt:lpstr>PowerPoint Presentation</vt:lpstr>
      <vt:lpstr>PowerPoint Presentation</vt:lpstr>
      <vt:lpstr>PowerPoint Presentation</vt:lpstr>
      <vt:lpstr>Evergreen trees</vt:lpstr>
      <vt:lpstr>Epiphytes</vt:lpstr>
      <vt:lpstr>PowerPoint Presentation</vt:lpstr>
      <vt:lpstr>Decomposers </vt:lpstr>
      <vt:lpstr>Layers of the Temperate Rainforest</vt:lpstr>
      <vt:lpstr>1. Canopy</vt:lpstr>
      <vt:lpstr>2. Understory</vt:lpstr>
      <vt:lpstr>3. Forest floor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Beavers, Nature’s Engineers</dc:title>
  <dc:creator>Althauser, Leia J (DFW)</dc:creator>
  <cp:lastModifiedBy>Althauser, Leia J (DFW)</cp:lastModifiedBy>
  <cp:revision>192</cp:revision>
  <dcterms:created xsi:type="dcterms:W3CDTF">2021-01-25T22:12:40Z</dcterms:created>
  <dcterms:modified xsi:type="dcterms:W3CDTF">2021-03-04T20:55:14Z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0x010100D179833A0B4B04438C25ACF1E299B223</vt:lpwstr>
  </property>
</Properties>
</file>