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handoutMasterIdLst>
    <p:handoutMasterId r:id="rId39"/>
  </p:handoutMasterIdLst>
  <p:sldIdLst>
    <p:sldId id="296" r:id="rId5"/>
    <p:sldId id="292" r:id="rId6"/>
    <p:sldId id="263" r:id="rId7"/>
    <p:sldId id="331" r:id="rId8"/>
    <p:sldId id="335" r:id="rId9"/>
    <p:sldId id="332" r:id="rId10"/>
    <p:sldId id="339" r:id="rId11"/>
    <p:sldId id="338" r:id="rId12"/>
    <p:sldId id="333" r:id="rId13"/>
    <p:sldId id="334" r:id="rId14"/>
    <p:sldId id="336" r:id="rId15"/>
    <p:sldId id="337" r:id="rId16"/>
    <p:sldId id="295" r:id="rId17"/>
    <p:sldId id="341" r:id="rId18"/>
    <p:sldId id="370" r:id="rId19"/>
    <p:sldId id="369" r:id="rId20"/>
    <p:sldId id="376" r:id="rId21"/>
    <p:sldId id="365" r:id="rId22"/>
    <p:sldId id="340" r:id="rId23"/>
    <p:sldId id="378" r:id="rId24"/>
    <p:sldId id="375" r:id="rId25"/>
    <p:sldId id="377" r:id="rId26"/>
    <p:sldId id="379" r:id="rId27"/>
    <p:sldId id="380" r:id="rId28"/>
    <p:sldId id="381" r:id="rId29"/>
    <p:sldId id="366" r:id="rId30"/>
    <p:sldId id="367" r:id="rId31"/>
    <p:sldId id="368" r:id="rId32"/>
    <p:sldId id="371" r:id="rId33"/>
    <p:sldId id="372" r:id="rId34"/>
    <p:sldId id="373" r:id="rId35"/>
    <p:sldId id="374" r:id="rId36"/>
    <p:sldId id="293" r:id="rId3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hat makes a forest healthy?" id="{F84405DC-10DC-455F-B010-C93B770294F6}">
          <p14:sldIdLst>
            <p14:sldId id="296"/>
            <p14:sldId id="292"/>
            <p14:sldId id="263"/>
            <p14:sldId id="331"/>
            <p14:sldId id="335"/>
            <p14:sldId id="332"/>
            <p14:sldId id="339"/>
            <p14:sldId id="338"/>
            <p14:sldId id="333"/>
            <p14:sldId id="334"/>
            <p14:sldId id="336"/>
            <p14:sldId id="337"/>
            <p14:sldId id="295"/>
            <p14:sldId id="341"/>
            <p14:sldId id="370"/>
            <p14:sldId id="369"/>
            <p14:sldId id="376"/>
            <p14:sldId id="365"/>
          </p14:sldIdLst>
        </p14:section>
        <p14:section name="Wildlife Habitat and Forest Restoration." id="{EC6D51EC-0F81-4B35-BFD7-AB79D8621884}">
          <p14:sldIdLst>
            <p14:sldId id="340"/>
            <p14:sldId id="378"/>
            <p14:sldId id="375"/>
            <p14:sldId id="377"/>
            <p14:sldId id="379"/>
            <p14:sldId id="380"/>
            <p14:sldId id="381"/>
            <p14:sldId id="366"/>
            <p14:sldId id="367"/>
            <p14:sldId id="368"/>
            <p14:sldId id="371"/>
            <p14:sldId id="372"/>
            <p14:sldId id="373"/>
            <p14:sldId id="374"/>
            <p14:sldId id="29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Blomker" initials="RB" lastIdx="6" clrIdx="0">
    <p:extLst>
      <p:ext uri="{19B8F6BF-5375-455C-9EA6-DF929625EA0E}">
        <p15:presenceInfo xmlns:p15="http://schemas.microsoft.com/office/powerpoint/2012/main" userId="S::Rachel.Blomker@dfw.wa.gov::817ef989-4f04-4ea5-8348-0b4562561095" providerId="AD"/>
      </p:ext>
    </p:extLst>
  </p:cmAuthor>
  <p:cmAuthor id="2" name="Althauser, Leia J (DFW)" initials="ALJ(" lastIdx="1" clrIdx="1">
    <p:extLst>
      <p:ext uri="{19B8F6BF-5375-455C-9EA6-DF929625EA0E}">
        <p15:presenceInfo xmlns:p15="http://schemas.microsoft.com/office/powerpoint/2012/main" userId="S::Leia.Althauser@dfw.wa.gov::2503323c-6ace-4802-b9cc-5c9d65b327b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7B54"/>
    <a:srgbClr val="169B7E"/>
    <a:srgbClr val="2FC1DA"/>
    <a:srgbClr val="0F7BAA"/>
    <a:srgbClr val="FFD046"/>
    <a:srgbClr val="4FBEB7"/>
    <a:srgbClr val="579FD1"/>
    <a:srgbClr val="3AB54A"/>
    <a:srgbClr val="FFFFFF"/>
    <a:srgbClr val="B8C5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019" autoAdjust="0"/>
  </p:normalViewPr>
  <p:slideViewPr>
    <p:cSldViewPr>
      <p:cViewPr varScale="1">
        <p:scale>
          <a:sx n="96" d="100"/>
          <a:sy n="96" d="100"/>
        </p:scale>
        <p:origin x="2034"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5" d="100"/>
          <a:sy n="85" d="100"/>
        </p:scale>
        <p:origin x="-3834" y="-84"/>
      </p:cViewPr>
      <p:guideLst>
        <p:guide orient="horz" pos="2928"/>
        <p:guide pos="2208"/>
      </p:guideLst>
    </p:cSldViewPr>
  </p:notesViewPr>
  <p:gridSpacing cx="57150" cy="5715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a:t>Current Ratio of Stages  </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Current Conditions </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8ECD-4678-AE8E-4A98367D958E}"/>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8ECD-4678-AE8E-4A98367D958E}"/>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8ECD-4678-AE8E-4A98367D958E}"/>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8ECD-4678-AE8E-4A98367D958E}"/>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8ECD-4678-AE8E-4A98367D958E}"/>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Early</c:v>
                </c:pt>
                <c:pt idx="1">
                  <c:v>Mid-open</c:v>
                </c:pt>
                <c:pt idx="2">
                  <c:v>Mid-closed</c:v>
                </c:pt>
                <c:pt idx="3">
                  <c:v>Late-open</c:v>
                </c:pt>
                <c:pt idx="4">
                  <c:v>Late-closed </c:v>
                </c:pt>
              </c:strCache>
            </c:strRef>
          </c:cat>
          <c:val>
            <c:numRef>
              <c:f>Sheet1!$B$2:$B$6</c:f>
              <c:numCache>
                <c:formatCode>General</c:formatCode>
                <c:ptCount val="5"/>
                <c:pt idx="0">
                  <c:v>15</c:v>
                </c:pt>
                <c:pt idx="1">
                  <c:v>19</c:v>
                </c:pt>
                <c:pt idx="2">
                  <c:v>35</c:v>
                </c:pt>
                <c:pt idx="3">
                  <c:v>16</c:v>
                </c:pt>
                <c:pt idx="4">
                  <c:v>35</c:v>
                </c:pt>
              </c:numCache>
            </c:numRef>
          </c:val>
          <c:extLst>
            <c:ext xmlns:c16="http://schemas.microsoft.com/office/drawing/2014/chart" uri="{C3380CC4-5D6E-409C-BE32-E72D297353CC}">
              <c16:uniqueId val="{0000000A-8ECD-4678-AE8E-4A98367D958E}"/>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a:t>Desired Ratio of Stages</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Desired Conditions </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1EEF-46BF-A75D-FC48DEC743CD}"/>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1EEF-46BF-A75D-FC48DEC743CD}"/>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1EEF-46BF-A75D-FC48DEC743CD}"/>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1EEF-46BF-A75D-FC48DEC743CD}"/>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1EEF-46BF-A75D-FC48DEC743CD}"/>
              </c:ext>
            </c:extLst>
          </c:dPt>
          <c:dLbls>
            <c:dLbl>
              <c:idx val="0"/>
              <c:layout>
                <c:manualLayout>
                  <c:x val="-6.2406429609921127E-2"/>
                  <c:y val="0.1367049487711779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EEF-46BF-A75D-FC48DEC743CD}"/>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Early</c:v>
                </c:pt>
                <c:pt idx="1">
                  <c:v>Mid-open</c:v>
                </c:pt>
                <c:pt idx="2">
                  <c:v>Mid-closed</c:v>
                </c:pt>
                <c:pt idx="3">
                  <c:v>Late-open</c:v>
                </c:pt>
                <c:pt idx="4">
                  <c:v>late-closed </c:v>
                </c:pt>
              </c:strCache>
            </c:strRef>
          </c:cat>
          <c:val>
            <c:numRef>
              <c:f>Sheet1!$B$2:$B$6</c:f>
              <c:numCache>
                <c:formatCode>General</c:formatCode>
                <c:ptCount val="5"/>
                <c:pt idx="0">
                  <c:v>10</c:v>
                </c:pt>
                <c:pt idx="1">
                  <c:v>35</c:v>
                </c:pt>
                <c:pt idx="2">
                  <c:v>5</c:v>
                </c:pt>
                <c:pt idx="3">
                  <c:v>45</c:v>
                </c:pt>
                <c:pt idx="4">
                  <c:v>5</c:v>
                </c:pt>
              </c:numCache>
            </c:numRef>
          </c:val>
          <c:extLst>
            <c:ext xmlns:c16="http://schemas.microsoft.com/office/drawing/2014/chart" uri="{C3380CC4-5D6E-409C-BE32-E72D297353CC}">
              <c16:uniqueId val="{0000000A-1EEF-46BF-A75D-FC48DEC743CD}"/>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498022D-315E-4DCD-83AA-FDE09CA1E5F4}" type="datetimeFigureOut">
              <a:rPr lang="en-US" smtClean="0"/>
              <a:pPr/>
              <a:t>4/6/2021</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C18A62F8-8ED1-4F04-A5B0-86B704968269}"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791021A-CA97-4BFD-87B6-2FBD359036F0}" type="datetimeFigureOut">
              <a:rPr lang="en-US" smtClean="0"/>
              <a:pPr/>
              <a:t>4/6/2021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A628E4F-335F-45F5-A2FC-FE9487D0909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students think-pair-share with a partner. You can write answers down on a empty slide, use a whiteboard or virtual whiteboard. </a:t>
            </a:r>
          </a:p>
        </p:txBody>
      </p:sp>
      <p:sp>
        <p:nvSpPr>
          <p:cNvPr id="4" name="Slide Number Placeholder 3"/>
          <p:cNvSpPr>
            <a:spLocks noGrp="1"/>
          </p:cNvSpPr>
          <p:nvPr>
            <p:ph type="sldNum" sz="quarter" idx="5"/>
          </p:nvPr>
        </p:nvSpPr>
        <p:spPr/>
        <p:txBody>
          <a:bodyPr/>
          <a:lstStyle/>
          <a:p>
            <a:fld id="{9A628E4F-335F-45F5-A2FC-FE9487D09098}" type="slidenum">
              <a:rPr lang="en-US" smtClean="0"/>
              <a:pPr/>
              <a:t>2</a:t>
            </a:fld>
            <a:endParaRPr lang="en-US"/>
          </a:p>
        </p:txBody>
      </p:sp>
    </p:spTree>
    <p:extLst>
      <p:ext uri="{BB962C8B-B14F-4D97-AF65-F5344CB8AC3E}">
        <p14:creationId xmlns:p14="http://schemas.microsoft.com/office/powerpoint/2010/main" val="4263764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Text to go with the photo (third click): Fire suppression (lack of disturbance), compounded with anthropogenic climate change has led to more frequent, and severe wildfires than historically occurred. </a:t>
            </a:r>
          </a:p>
          <a:p>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11</a:t>
            </a:fld>
            <a:endParaRPr lang="en-US"/>
          </a:p>
        </p:txBody>
      </p:sp>
    </p:spTree>
    <p:extLst>
      <p:ext uri="{BB962C8B-B14F-4D97-AF65-F5344CB8AC3E}">
        <p14:creationId xmlns:p14="http://schemas.microsoft.com/office/powerpoint/2010/main" val="3282119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It’s important to note that Indigenous peoples of Washington, and across the West had been burning landscapes for thousands of years before European settlement.   </a:t>
            </a:r>
            <a:endParaRPr lang="en-US" dirty="0"/>
          </a:p>
          <a:p>
            <a:pPr marL="171450" indent="-171450">
              <a:buFont typeface="Arial" panose="020B0604020202020204" pitchFamily="34" charset="0"/>
              <a:buChar char="•"/>
            </a:pPr>
            <a:r>
              <a:rPr lang="en-US" sz="1200" dirty="0"/>
              <a:t>This created meadows and prairies and different kinds of habitat for wildlife.</a:t>
            </a:r>
          </a:p>
          <a:p>
            <a:pPr marL="171450" indent="-171450">
              <a:buFont typeface="Arial" panose="020B0604020202020204" pitchFamily="34" charset="0"/>
              <a:buChar char="•"/>
            </a:pPr>
            <a:r>
              <a:rPr lang="en-US" sz="1200" dirty="0"/>
              <a:t>Without fires weeding out undergrowth and smaller trees, conifers grow too thick or encroach on meadowed areas. </a:t>
            </a:r>
          </a:p>
          <a:p>
            <a:endParaRPr lang="en-US" sz="1200"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12</a:t>
            </a:fld>
            <a:endParaRPr lang="en-US"/>
          </a:p>
        </p:txBody>
      </p:sp>
    </p:spTree>
    <p:extLst>
      <p:ext uri="{BB962C8B-B14F-4D97-AF65-F5344CB8AC3E}">
        <p14:creationId xmlns:p14="http://schemas.microsoft.com/office/powerpoint/2010/main" val="2726518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link will take you to a 5:30 video. Have students take notes. After the video ask (alternatively, you could hand out these questions beforehand):</a:t>
            </a:r>
          </a:p>
          <a:p>
            <a:endParaRPr lang="en-US" dirty="0"/>
          </a:p>
          <a:p>
            <a:pPr marL="228600" indent="-228600">
              <a:buAutoNum type="arabicParenR"/>
            </a:pPr>
            <a:r>
              <a:rPr lang="en-US" dirty="0"/>
              <a:t>Why do you think an overcrowded stand in the forest is more susceptible to insect damage and disease? </a:t>
            </a:r>
          </a:p>
          <a:p>
            <a:pPr marL="228600" indent="-228600">
              <a:buAutoNum type="arabicParenR"/>
            </a:pPr>
            <a:r>
              <a:rPr lang="en-US" dirty="0"/>
              <a:t>What three factors are important in creating healthy forests (individuals, clumps and openings). </a:t>
            </a:r>
          </a:p>
          <a:p>
            <a:pPr marL="228600" indent="-228600">
              <a:buAutoNum type="arabicParenR"/>
            </a:pPr>
            <a:r>
              <a:rPr lang="en-US" dirty="0"/>
              <a:t>Hypothesize what do you think would happen to the forests if fires, thinning and the ICO management system was not introduced to this forest? </a:t>
            </a:r>
          </a:p>
        </p:txBody>
      </p:sp>
      <p:sp>
        <p:nvSpPr>
          <p:cNvPr id="4" name="Slide Number Placeholder 3"/>
          <p:cNvSpPr>
            <a:spLocks noGrp="1"/>
          </p:cNvSpPr>
          <p:nvPr>
            <p:ph type="sldNum" sz="quarter" idx="5"/>
          </p:nvPr>
        </p:nvSpPr>
        <p:spPr/>
        <p:txBody>
          <a:bodyPr/>
          <a:lstStyle/>
          <a:p>
            <a:fld id="{9A628E4F-335F-45F5-A2FC-FE9487D09098}" type="slidenum">
              <a:rPr lang="en-US" smtClean="0"/>
              <a:pPr/>
              <a:t>13</a:t>
            </a:fld>
            <a:endParaRPr lang="en-US"/>
          </a:p>
        </p:txBody>
      </p:sp>
    </p:spTree>
    <p:extLst>
      <p:ext uri="{BB962C8B-B14F-4D97-AF65-F5344CB8AC3E}">
        <p14:creationId xmlns:p14="http://schemas.microsoft.com/office/powerpoint/2010/main" val="3757478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as animals have lifecycles, so do forests. This can be called forest succession. Forests begin in the grass/forb (think wildflowers) phase and then may steadily grow trees if conditions allow. Forests have evolved with disturbance as a natural part of their lifecycles. However due to mismanagement of forests, we now have to manage forests so they cycle through these phases. </a:t>
            </a:r>
          </a:p>
        </p:txBody>
      </p:sp>
      <p:sp>
        <p:nvSpPr>
          <p:cNvPr id="4" name="Slide Number Placeholder 3"/>
          <p:cNvSpPr>
            <a:spLocks noGrp="1"/>
          </p:cNvSpPr>
          <p:nvPr>
            <p:ph type="sldNum" sz="quarter" idx="5"/>
          </p:nvPr>
        </p:nvSpPr>
        <p:spPr/>
        <p:txBody>
          <a:bodyPr/>
          <a:lstStyle/>
          <a:p>
            <a:fld id="{9A628E4F-335F-45F5-A2FC-FE9487D09098}" type="slidenum">
              <a:rPr lang="en-US" smtClean="0"/>
              <a:pPr/>
              <a:t>14</a:t>
            </a:fld>
            <a:endParaRPr lang="en-US"/>
          </a:p>
        </p:txBody>
      </p:sp>
    </p:spTree>
    <p:extLst>
      <p:ext uri="{BB962C8B-B14F-4D97-AF65-F5344CB8AC3E}">
        <p14:creationId xmlns:p14="http://schemas.microsoft.com/office/powerpoint/2010/main" val="4114805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might be some effects of having 30% more densely populated stands? </a:t>
            </a:r>
          </a:p>
        </p:txBody>
      </p:sp>
      <p:sp>
        <p:nvSpPr>
          <p:cNvPr id="4" name="Slide Number Placeholder 3"/>
          <p:cNvSpPr>
            <a:spLocks noGrp="1"/>
          </p:cNvSpPr>
          <p:nvPr>
            <p:ph type="sldNum" sz="quarter" idx="5"/>
          </p:nvPr>
        </p:nvSpPr>
        <p:spPr/>
        <p:txBody>
          <a:bodyPr/>
          <a:lstStyle/>
          <a:p>
            <a:fld id="{9A628E4F-335F-45F5-A2FC-FE9487D09098}" type="slidenum">
              <a:rPr lang="en-US" smtClean="0"/>
              <a:pPr/>
              <a:t>15</a:t>
            </a:fld>
            <a:endParaRPr lang="en-US"/>
          </a:p>
        </p:txBody>
      </p:sp>
    </p:spTree>
    <p:extLst>
      <p:ext uri="{BB962C8B-B14F-4D97-AF65-F5344CB8AC3E}">
        <p14:creationId xmlns:p14="http://schemas.microsoft.com/office/powerpoint/2010/main" val="961608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Ebrima" panose="02000000000000000000" pitchFamily="2" charset="0"/>
                <a:ea typeface="Ebrima" panose="02000000000000000000" pitchFamily="2" charset="0"/>
                <a:cs typeface="Ebrima" panose="02000000000000000000" pitchFamily="2" charset="0"/>
              </a:rPr>
              <a:t>These dense stands have been aggregating fuels over the last century and thus become more susceptible to the rapid spread of disturbance. </a:t>
            </a:r>
          </a:p>
          <a:p>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16</a:t>
            </a:fld>
            <a:endParaRPr lang="en-US"/>
          </a:p>
        </p:txBody>
      </p:sp>
    </p:spTree>
    <p:extLst>
      <p:ext uri="{BB962C8B-B14F-4D97-AF65-F5344CB8AC3E}">
        <p14:creationId xmlns:p14="http://schemas.microsoft.com/office/powerpoint/2010/main" val="3415306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what they notice about the differences in the two graphs. </a:t>
            </a:r>
          </a:p>
        </p:txBody>
      </p:sp>
      <p:sp>
        <p:nvSpPr>
          <p:cNvPr id="4" name="Slide Number Placeholder 3"/>
          <p:cNvSpPr>
            <a:spLocks noGrp="1"/>
          </p:cNvSpPr>
          <p:nvPr>
            <p:ph type="sldNum" sz="quarter" idx="5"/>
          </p:nvPr>
        </p:nvSpPr>
        <p:spPr/>
        <p:txBody>
          <a:bodyPr/>
          <a:lstStyle/>
          <a:p>
            <a:fld id="{9A628E4F-335F-45F5-A2FC-FE9487D09098}" type="slidenum">
              <a:rPr lang="en-US" smtClean="0"/>
              <a:pPr/>
              <a:t>17</a:t>
            </a:fld>
            <a:endParaRPr lang="en-US"/>
          </a:p>
        </p:txBody>
      </p:sp>
    </p:spTree>
    <p:extLst>
      <p:ext uri="{BB962C8B-B14F-4D97-AF65-F5344CB8AC3E}">
        <p14:creationId xmlns:p14="http://schemas.microsoft.com/office/powerpoint/2010/main" val="41518055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balance of stages has been thrown off and we currently have more densely populated stands than desired. A higher percentage of dense stands in the forest make it easy for disturbance to wipe out an entire stand, spread to multiple stands. </a:t>
            </a:r>
          </a:p>
        </p:txBody>
      </p:sp>
      <p:sp>
        <p:nvSpPr>
          <p:cNvPr id="4" name="Slide Number Placeholder 3"/>
          <p:cNvSpPr>
            <a:spLocks noGrp="1"/>
          </p:cNvSpPr>
          <p:nvPr>
            <p:ph type="sldNum" sz="quarter" idx="10"/>
          </p:nvPr>
        </p:nvSpPr>
        <p:spPr/>
        <p:txBody>
          <a:bodyPr/>
          <a:lstStyle/>
          <a:p>
            <a:fld id="{3CB9C1AE-C350-41A0-B7F5-99007EA485A1}" type="slidenum">
              <a:rPr lang="en-US" smtClean="0"/>
              <a:t>18</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20280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Forest health is all about balance. Historically, Northwestern forests were a mosaic of dense stands mixed with open stands and meadows.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creates a diversity of habitats and species. It also creates fuel breaks, or areas where fire, disease, and pests cannot spread as well because the “fuel” is physically distanced. </a:t>
            </a:r>
          </a:p>
          <a:p>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19</a:t>
            </a:fld>
            <a:endParaRPr lang="en-US"/>
          </a:p>
        </p:txBody>
      </p:sp>
    </p:spTree>
    <p:extLst>
      <p:ext uri="{BB962C8B-B14F-4D97-AF65-F5344CB8AC3E}">
        <p14:creationId xmlns:p14="http://schemas.microsoft.com/office/powerpoint/2010/main" val="6166251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students one minute to look at this photo and see if they can identify the different stages of forest. Afterward have them guess and then click through the different stages, </a:t>
            </a:r>
          </a:p>
          <a:p>
            <a:r>
              <a:rPr lang="en-US" dirty="0"/>
              <a:t>Grassy meadows</a:t>
            </a:r>
          </a:p>
          <a:p>
            <a:r>
              <a:rPr lang="en-US" dirty="0"/>
              <a:t>Dense forest</a:t>
            </a:r>
          </a:p>
          <a:p>
            <a:r>
              <a:rPr lang="en-US" dirty="0"/>
              <a:t>Patchy “closed” forest</a:t>
            </a:r>
          </a:p>
          <a:p>
            <a:r>
              <a:rPr lang="en-US" dirty="0"/>
              <a:t>Patchy “open” forest</a:t>
            </a:r>
          </a:p>
          <a:p>
            <a:r>
              <a:rPr lang="en-US" dirty="0"/>
              <a:t>Alpine (treeless)</a:t>
            </a:r>
          </a:p>
          <a:p>
            <a:r>
              <a:rPr lang="en-US" dirty="0"/>
              <a:t>Afterward, ask students to think-pair-share about why the different forest stages may be important for wildlife. </a:t>
            </a:r>
          </a:p>
        </p:txBody>
      </p:sp>
      <p:sp>
        <p:nvSpPr>
          <p:cNvPr id="4" name="Slide Number Placeholder 3"/>
          <p:cNvSpPr>
            <a:spLocks noGrp="1"/>
          </p:cNvSpPr>
          <p:nvPr>
            <p:ph type="sldNum" sz="quarter" idx="5"/>
          </p:nvPr>
        </p:nvSpPr>
        <p:spPr/>
        <p:txBody>
          <a:bodyPr/>
          <a:lstStyle/>
          <a:p>
            <a:fld id="{9A628E4F-335F-45F5-A2FC-FE9487D09098}" type="slidenum">
              <a:rPr lang="en-US" smtClean="0"/>
              <a:pPr/>
              <a:t>20</a:t>
            </a:fld>
            <a:endParaRPr lang="en-US"/>
          </a:p>
        </p:txBody>
      </p:sp>
    </p:spTree>
    <p:extLst>
      <p:ext uri="{BB962C8B-B14F-4D97-AF65-F5344CB8AC3E}">
        <p14:creationId xmlns:p14="http://schemas.microsoft.com/office/powerpoint/2010/main" val="947010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Delete this slide if using a whiteboard or virtual whiteboard. </a:t>
            </a:r>
          </a:p>
        </p:txBody>
      </p:sp>
      <p:sp>
        <p:nvSpPr>
          <p:cNvPr id="4" name="Slide Number Placeholder 3"/>
          <p:cNvSpPr>
            <a:spLocks noGrp="1"/>
          </p:cNvSpPr>
          <p:nvPr>
            <p:ph type="sldNum" sz="quarter" idx="5"/>
          </p:nvPr>
        </p:nvSpPr>
        <p:spPr/>
        <p:txBody>
          <a:bodyPr/>
          <a:lstStyle/>
          <a:p>
            <a:fld id="{9A628E4F-335F-45F5-A2FC-FE9487D09098}" type="slidenum">
              <a:rPr lang="en-US" smtClean="0"/>
              <a:pPr/>
              <a:t>3</a:t>
            </a:fld>
            <a:endParaRPr lang="en-US"/>
          </a:p>
        </p:txBody>
      </p:sp>
    </p:spTree>
    <p:extLst>
      <p:ext uri="{BB962C8B-B14F-4D97-AF65-F5344CB8AC3E}">
        <p14:creationId xmlns:p14="http://schemas.microsoft.com/office/powerpoint/2010/main" val="2557314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Maintaining habitat for wildlife is an important part of forest restoration and health. </a:t>
            </a:r>
          </a:p>
          <a:p>
            <a:r>
              <a:rPr lang="en-US" dirty="0"/>
              <a:t>The link will take you to a six-minute video where a Washington DNR wildlife forester talks about important forest structures. </a:t>
            </a:r>
          </a:p>
        </p:txBody>
      </p:sp>
      <p:sp>
        <p:nvSpPr>
          <p:cNvPr id="4" name="Slide Number Placeholder 3"/>
          <p:cNvSpPr>
            <a:spLocks noGrp="1"/>
          </p:cNvSpPr>
          <p:nvPr>
            <p:ph type="sldNum" sz="quarter" idx="5"/>
          </p:nvPr>
        </p:nvSpPr>
        <p:spPr/>
        <p:txBody>
          <a:bodyPr/>
          <a:lstStyle/>
          <a:p>
            <a:fld id="{9A628E4F-335F-45F5-A2FC-FE9487D09098}" type="slidenum">
              <a:rPr lang="en-US" smtClean="0"/>
              <a:pPr/>
              <a:t>21</a:t>
            </a:fld>
            <a:endParaRPr lang="en-US"/>
          </a:p>
        </p:txBody>
      </p:sp>
    </p:spTree>
    <p:extLst>
      <p:ext uri="{BB962C8B-B14F-4D97-AF65-F5344CB8AC3E}">
        <p14:creationId xmlns:p14="http://schemas.microsoft.com/office/powerpoint/2010/main" val="29578046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Snags are used for nesting, roosting, shelter, denning and feeding.  Over 45 species in Washington forage for food in them! </a:t>
            </a:r>
          </a:p>
        </p:txBody>
      </p:sp>
      <p:sp>
        <p:nvSpPr>
          <p:cNvPr id="4" name="Slide Number Placeholder 3"/>
          <p:cNvSpPr>
            <a:spLocks noGrp="1"/>
          </p:cNvSpPr>
          <p:nvPr>
            <p:ph type="sldNum" sz="quarter" idx="5"/>
          </p:nvPr>
        </p:nvSpPr>
        <p:spPr/>
        <p:txBody>
          <a:bodyPr/>
          <a:lstStyle/>
          <a:p>
            <a:fld id="{9A628E4F-335F-45F5-A2FC-FE9487D09098}" type="slidenum">
              <a:rPr lang="en-US" smtClean="0"/>
              <a:pPr/>
              <a:t>22</a:t>
            </a:fld>
            <a:endParaRPr lang="en-US"/>
          </a:p>
        </p:txBody>
      </p:sp>
    </p:spTree>
    <p:extLst>
      <p:ext uri="{BB962C8B-B14F-4D97-AF65-F5344CB8AC3E}">
        <p14:creationId xmlns:p14="http://schemas.microsoft.com/office/powerpoint/2010/main" val="36587195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will take you to a 6:30 video that teaches students how to find snags, what role snags play in ecosystems and what species utilize snags. </a:t>
            </a:r>
          </a:p>
        </p:txBody>
      </p:sp>
      <p:sp>
        <p:nvSpPr>
          <p:cNvPr id="4" name="Slide Number Placeholder 3"/>
          <p:cNvSpPr>
            <a:spLocks noGrp="1"/>
          </p:cNvSpPr>
          <p:nvPr>
            <p:ph type="sldNum" sz="quarter" idx="5"/>
          </p:nvPr>
        </p:nvSpPr>
        <p:spPr/>
        <p:txBody>
          <a:bodyPr/>
          <a:lstStyle/>
          <a:p>
            <a:fld id="{9A628E4F-335F-45F5-A2FC-FE9487D09098}" type="slidenum">
              <a:rPr lang="en-US" smtClean="0"/>
              <a:pPr/>
              <a:t>23</a:t>
            </a:fld>
            <a:endParaRPr lang="en-US"/>
          </a:p>
        </p:txBody>
      </p:sp>
    </p:spTree>
    <p:extLst>
      <p:ext uri="{BB962C8B-B14F-4D97-AF65-F5344CB8AC3E}">
        <p14:creationId xmlns:p14="http://schemas.microsoft.com/office/powerpoint/2010/main" val="36094634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24</a:t>
            </a:fld>
            <a:endParaRPr lang="en-US"/>
          </a:p>
        </p:txBody>
      </p:sp>
    </p:spTree>
    <p:extLst>
      <p:ext uri="{BB962C8B-B14F-4D97-AF65-F5344CB8AC3E}">
        <p14:creationId xmlns:p14="http://schemas.microsoft.com/office/powerpoint/2010/main" val="38934505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might be some effects of having 30% more densely populated stands? </a:t>
            </a:r>
          </a:p>
        </p:txBody>
      </p:sp>
      <p:sp>
        <p:nvSpPr>
          <p:cNvPr id="4" name="Slide Number Placeholder 3"/>
          <p:cNvSpPr>
            <a:spLocks noGrp="1"/>
          </p:cNvSpPr>
          <p:nvPr>
            <p:ph type="sldNum" sz="quarter" idx="5"/>
          </p:nvPr>
        </p:nvSpPr>
        <p:spPr/>
        <p:txBody>
          <a:bodyPr/>
          <a:lstStyle/>
          <a:p>
            <a:fld id="{9A628E4F-335F-45F5-A2FC-FE9487D09098}" type="slidenum">
              <a:rPr lang="en-US" smtClean="0"/>
              <a:pPr/>
              <a:t>25</a:t>
            </a:fld>
            <a:endParaRPr lang="en-US"/>
          </a:p>
        </p:txBody>
      </p:sp>
    </p:spTree>
    <p:extLst>
      <p:ext uri="{BB962C8B-B14F-4D97-AF65-F5344CB8AC3E}">
        <p14:creationId xmlns:p14="http://schemas.microsoft.com/office/powerpoint/2010/main" val="36754335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link will take you to a Washington DNR blog about what a healthy forest looks like. It will review concepts with students and introduce students to methods used by restoration foresters. The end of the article has a 15-minute TED video about why wildfires have gotten worse and methods of forest restoration.  </a:t>
            </a:r>
          </a:p>
        </p:txBody>
      </p:sp>
      <p:sp>
        <p:nvSpPr>
          <p:cNvPr id="4" name="Slide Number Placeholder 3"/>
          <p:cNvSpPr>
            <a:spLocks noGrp="1"/>
          </p:cNvSpPr>
          <p:nvPr>
            <p:ph type="sldNum" sz="quarter" idx="5"/>
          </p:nvPr>
        </p:nvSpPr>
        <p:spPr/>
        <p:txBody>
          <a:bodyPr/>
          <a:lstStyle/>
          <a:p>
            <a:fld id="{9A628E4F-335F-45F5-A2FC-FE9487D09098}" type="slidenum">
              <a:rPr lang="en-US" smtClean="0"/>
              <a:pPr/>
              <a:t>26</a:t>
            </a:fld>
            <a:endParaRPr lang="en-US"/>
          </a:p>
        </p:txBody>
      </p:sp>
    </p:spTree>
    <p:extLst>
      <p:ext uri="{BB962C8B-B14F-4D97-AF65-F5344CB8AC3E}">
        <p14:creationId xmlns:p14="http://schemas.microsoft.com/office/powerpoint/2010/main" val="10792534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WDFW foresters work with other state as well as federal and tribal agencies to implement forest restoration practices such as thinning, prescribed fire, fuel breaks and planting on WDFW-managed wildlife areas. </a:t>
            </a:r>
          </a:p>
        </p:txBody>
      </p:sp>
      <p:sp>
        <p:nvSpPr>
          <p:cNvPr id="4" name="Slide Number Placeholder 3"/>
          <p:cNvSpPr>
            <a:spLocks noGrp="1"/>
          </p:cNvSpPr>
          <p:nvPr>
            <p:ph type="sldNum" sz="quarter" idx="5"/>
          </p:nvPr>
        </p:nvSpPr>
        <p:spPr/>
        <p:txBody>
          <a:bodyPr/>
          <a:lstStyle/>
          <a:p>
            <a:fld id="{9A628E4F-335F-45F5-A2FC-FE9487D09098}" type="slidenum">
              <a:rPr lang="en-US" smtClean="0"/>
              <a:pPr/>
              <a:t>27</a:t>
            </a:fld>
            <a:endParaRPr lang="en-US"/>
          </a:p>
        </p:txBody>
      </p:sp>
    </p:spTree>
    <p:extLst>
      <p:ext uri="{BB962C8B-B14F-4D97-AF65-F5344CB8AC3E}">
        <p14:creationId xmlns:p14="http://schemas.microsoft.com/office/powerpoint/2010/main" val="40132268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67B54"/>
                </a:solidFill>
                <a:latin typeface="Ebrima" panose="02000000000000000000" pitchFamily="2" charset="0"/>
                <a:ea typeface="Ebrima" panose="02000000000000000000" pitchFamily="2" charset="0"/>
                <a:cs typeface="Ebrima" panose="02000000000000000000" pitchFamily="2" charset="0"/>
              </a:rPr>
              <a:t>Since 2014, WDFW has thinned over 12,000 acres on wildlife areas throughout the state. That’s like a football field extending from Seattle, Washington to Sacramento, California! Or about the same as 9,075 football fields.</a:t>
            </a:r>
            <a:endParaRPr lang="en-US" dirty="0">
              <a:latin typeface="Ebrima" panose="02000000000000000000" pitchFamily="2" charset="0"/>
              <a:ea typeface="Ebrima" panose="02000000000000000000" pitchFamily="2" charset="0"/>
              <a:cs typeface="Ebrima"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28</a:t>
            </a:fld>
            <a:endParaRPr lang="en-US"/>
          </a:p>
        </p:txBody>
      </p:sp>
    </p:spTree>
    <p:extLst>
      <p:ext uri="{BB962C8B-B14F-4D97-AF65-F5344CB8AC3E}">
        <p14:creationId xmlns:p14="http://schemas.microsoft.com/office/powerpoint/2010/main" val="39510416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2018-2019: Mount Saint Helens Wildlife Area thinning project. </a:t>
            </a:r>
          </a:p>
          <a:p>
            <a:endParaRPr lang="en-US" sz="1200" dirty="0"/>
          </a:p>
          <a:p>
            <a:r>
              <a:rPr lang="en-US" sz="1200" dirty="0"/>
              <a:t>Ask students to note what differences they notice. </a:t>
            </a:r>
            <a:endParaRPr lang="en-US" dirty="0"/>
          </a:p>
          <a:p>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29</a:t>
            </a:fld>
            <a:endParaRPr lang="en-US"/>
          </a:p>
        </p:txBody>
      </p:sp>
    </p:spTree>
    <p:extLst>
      <p:ext uri="{BB962C8B-B14F-4D97-AF65-F5344CB8AC3E}">
        <p14:creationId xmlns:p14="http://schemas.microsoft.com/office/powerpoint/2010/main" val="18330125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October 2017:  An 805-acre thinning project on the LT Murray Wildlife Area near Ellensburg.</a:t>
            </a:r>
          </a:p>
          <a:p>
            <a:endParaRPr lang="en-US" sz="1200" dirty="0"/>
          </a:p>
          <a:p>
            <a:r>
              <a:rPr lang="en-US" sz="1200" dirty="0"/>
              <a:t>Ask students to note what differences they notice. </a:t>
            </a:r>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30</a:t>
            </a:fld>
            <a:endParaRPr lang="en-US"/>
          </a:p>
        </p:txBody>
      </p:sp>
    </p:spTree>
    <p:extLst>
      <p:ext uri="{BB962C8B-B14F-4D97-AF65-F5344CB8AC3E}">
        <p14:creationId xmlns:p14="http://schemas.microsoft.com/office/powerpoint/2010/main" val="1715516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students a minute to discuss as a class what their interpretation of the definition means. Afterward you can click through the definition. </a:t>
            </a:r>
          </a:p>
        </p:txBody>
      </p:sp>
      <p:sp>
        <p:nvSpPr>
          <p:cNvPr id="4" name="Slide Number Placeholder 3"/>
          <p:cNvSpPr>
            <a:spLocks noGrp="1"/>
          </p:cNvSpPr>
          <p:nvPr>
            <p:ph type="sldNum" sz="quarter" idx="5"/>
          </p:nvPr>
        </p:nvSpPr>
        <p:spPr/>
        <p:txBody>
          <a:bodyPr/>
          <a:lstStyle/>
          <a:p>
            <a:fld id="{9A628E4F-335F-45F5-A2FC-FE9487D09098}" type="slidenum">
              <a:rPr lang="en-US" smtClean="0"/>
              <a:pPr/>
              <a:t>4</a:t>
            </a:fld>
            <a:endParaRPr lang="en-US"/>
          </a:p>
        </p:txBody>
      </p:sp>
    </p:spTree>
    <p:extLst>
      <p:ext uri="{BB962C8B-B14F-4D97-AF65-F5344CB8AC3E}">
        <p14:creationId xmlns:p14="http://schemas.microsoft.com/office/powerpoint/2010/main" val="19937671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2011, the </a:t>
            </a:r>
            <a:r>
              <a:rPr lang="en-US" dirty="0" err="1"/>
              <a:t>Sinlahekin</a:t>
            </a:r>
            <a:r>
              <a:rPr lang="en-US" dirty="0"/>
              <a:t> Wildlife area was mechanically thinned and prescribed fire was also used. In 2015 the Okanogan Wildfire came through the wildlife area. You can see how the treated vs. untreated parts of the wildlife area were impacted. </a:t>
            </a:r>
          </a:p>
        </p:txBody>
      </p:sp>
      <p:sp>
        <p:nvSpPr>
          <p:cNvPr id="4" name="Slide Number Placeholder 3"/>
          <p:cNvSpPr>
            <a:spLocks noGrp="1"/>
          </p:cNvSpPr>
          <p:nvPr>
            <p:ph type="sldNum" sz="quarter" idx="5"/>
          </p:nvPr>
        </p:nvSpPr>
        <p:spPr/>
        <p:txBody>
          <a:bodyPr/>
          <a:lstStyle/>
          <a:p>
            <a:fld id="{9A628E4F-335F-45F5-A2FC-FE9487D09098}" type="slidenum">
              <a:rPr lang="en-US" smtClean="0"/>
              <a:pPr/>
              <a:t>31</a:t>
            </a:fld>
            <a:endParaRPr lang="en-US"/>
          </a:p>
        </p:txBody>
      </p:sp>
    </p:spTree>
    <p:extLst>
      <p:ext uri="{BB962C8B-B14F-4D97-AF65-F5344CB8AC3E}">
        <p14:creationId xmlns:p14="http://schemas.microsoft.com/office/powerpoint/2010/main" val="1777286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treatments also help protect buildings and other structures, minimizing the cost of wildfire damage. </a:t>
            </a:r>
          </a:p>
          <a:p>
            <a:endParaRPr lang="en-US" dirty="0"/>
          </a:p>
          <a:p>
            <a:r>
              <a:rPr lang="en-US" dirty="0"/>
              <a:t>It’s important to note that treatments don’t fireproof forests. </a:t>
            </a:r>
          </a:p>
        </p:txBody>
      </p:sp>
      <p:sp>
        <p:nvSpPr>
          <p:cNvPr id="4" name="Slide Number Placeholder 3"/>
          <p:cNvSpPr>
            <a:spLocks noGrp="1"/>
          </p:cNvSpPr>
          <p:nvPr>
            <p:ph type="sldNum" sz="quarter" idx="5"/>
          </p:nvPr>
        </p:nvSpPr>
        <p:spPr/>
        <p:txBody>
          <a:bodyPr/>
          <a:lstStyle/>
          <a:p>
            <a:fld id="{9A628E4F-335F-45F5-A2FC-FE9487D09098}" type="slidenum">
              <a:rPr lang="en-US" smtClean="0"/>
              <a:pPr/>
              <a:t>32</a:t>
            </a:fld>
            <a:endParaRPr lang="en-US"/>
          </a:p>
        </p:txBody>
      </p:sp>
    </p:spTree>
    <p:extLst>
      <p:ext uri="{BB962C8B-B14F-4D97-AF65-F5344CB8AC3E}">
        <p14:creationId xmlns:p14="http://schemas.microsoft.com/office/powerpoint/2010/main" val="6735184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students look at picture and ask if they can spot any differences between the right and left side of the photo. </a:t>
            </a:r>
          </a:p>
          <a:p>
            <a:endParaRPr lang="en-US" dirty="0"/>
          </a:p>
          <a:p>
            <a:r>
              <a:rPr lang="en-US" dirty="0"/>
              <a:t>After giving them a couple of minutes share answers as a class. Students should be able to point out that the forest in the left side of the photo is much more dense than the forest in the right hand side. </a:t>
            </a:r>
          </a:p>
        </p:txBody>
      </p:sp>
      <p:sp>
        <p:nvSpPr>
          <p:cNvPr id="4" name="Slide Number Placeholder 3"/>
          <p:cNvSpPr>
            <a:spLocks noGrp="1"/>
          </p:cNvSpPr>
          <p:nvPr>
            <p:ph type="sldNum" sz="quarter" idx="5"/>
          </p:nvPr>
        </p:nvSpPr>
        <p:spPr/>
        <p:txBody>
          <a:bodyPr/>
          <a:lstStyle/>
          <a:p>
            <a:fld id="{9A628E4F-335F-45F5-A2FC-FE9487D09098}" type="slidenum">
              <a:rPr lang="en-US" smtClean="0"/>
              <a:pPr/>
              <a:t>33</a:t>
            </a:fld>
            <a:endParaRPr lang="en-US"/>
          </a:p>
        </p:txBody>
      </p:sp>
    </p:spTree>
    <p:extLst>
      <p:ext uri="{BB962C8B-B14F-4D97-AF65-F5344CB8AC3E}">
        <p14:creationId xmlns:p14="http://schemas.microsoft.com/office/powerpoint/2010/main" val="1333224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Healthy forests are those which provide these services while staying resilient, persistent, and recurring throughout their historical range. </a:t>
            </a:r>
          </a:p>
          <a:p>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5</a:t>
            </a:fld>
            <a:endParaRPr lang="en-US"/>
          </a:p>
        </p:txBody>
      </p:sp>
    </p:spTree>
    <p:extLst>
      <p:ext uri="{BB962C8B-B14F-4D97-AF65-F5344CB8AC3E}">
        <p14:creationId xmlns:p14="http://schemas.microsoft.com/office/powerpoint/2010/main" val="787092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Washington has two very different forest types. </a:t>
            </a:r>
          </a:p>
          <a:p>
            <a:pPr marL="171450" indent="-171450">
              <a:buFont typeface="Arial" panose="020B0604020202020204" pitchFamily="34" charset="0"/>
              <a:buChar char="•"/>
            </a:pPr>
            <a:r>
              <a:rPr lang="en-US" dirty="0"/>
              <a:t>The Westside of Washington is characterized by wet, cool climates and adapted species. (Douglas Fir, Western hemlock, Western red cedar)</a:t>
            </a:r>
          </a:p>
          <a:p>
            <a:pPr marL="171450" indent="-171450">
              <a:buFont typeface="Arial" panose="020B0604020202020204" pitchFamily="34" charset="0"/>
              <a:buChar char="•"/>
            </a:pPr>
            <a:r>
              <a:rPr lang="en-US" dirty="0"/>
              <a:t>The Eastside has warmer, drier climates and species (Ponderosa Pine)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Because these forests have evolved to such different climates, they have different definitions of healthy and slightly different threats and methods of restoration. </a:t>
            </a:r>
          </a:p>
        </p:txBody>
      </p:sp>
      <p:sp>
        <p:nvSpPr>
          <p:cNvPr id="4" name="Slide Number Placeholder 3"/>
          <p:cNvSpPr>
            <a:spLocks noGrp="1"/>
          </p:cNvSpPr>
          <p:nvPr>
            <p:ph type="sldNum" sz="quarter" idx="5"/>
          </p:nvPr>
        </p:nvSpPr>
        <p:spPr/>
        <p:txBody>
          <a:bodyPr/>
          <a:lstStyle/>
          <a:p>
            <a:fld id="{9A628E4F-335F-45F5-A2FC-FE9487D09098}" type="slidenum">
              <a:rPr lang="en-US" smtClean="0"/>
              <a:pPr/>
              <a:t>6</a:t>
            </a:fld>
            <a:endParaRPr lang="en-US"/>
          </a:p>
        </p:txBody>
      </p:sp>
    </p:spTree>
    <p:extLst>
      <p:ext uri="{BB962C8B-B14F-4D97-AF65-F5344CB8AC3E}">
        <p14:creationId xmlns:p14="http://schemas.microsoft.com/office/powerpoint/2010/main" val="203744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First photo: Many Westside (wet) forests have been converted into Douglas Fir tree plantations to be used for timber harvest, Unfortunately, the lack of diversity and overcrowded conditions risk disease, pests, and lack of habitat for other plants and wildlife species.</a:t>
            </a:r>
          </a:p>
          <a:p>
            <a:pPr marL="171450" indent="-171450">
              <a:buFont typeface="Arial" panose="020B0604020202020204" pitchFamily="34" charset="0"/>
              <a:buChar char="•"/>
            </a:pPr>
            <a:r>
              <a:rPr lang="en-US" dirty="0"/>
              <a:t>Second photo: A healthy, and diverse temperate rainforest ecosystem. </a:t>
            </a:r>
          </a:p>
          <a:p>
            <a:pPr marL="171450" indent="-171450">
              <a:buFont typeface="Arial" panose="020B0604020202020204" pitchFamily="34" charset="0"/>
              <a:buChar char="•"/>
            </a:pPr>
            <a:r>
              <a:rPr lang="en-US" dirty="0"/>
              <a:t>Ask students to note three differences between the photos. </a:t>
            </a:r>
          </a:p>
        </p:txBody>
      </p:sp>
      <p:sp>
        <p:nvSpPr>
          <p:cNvPr id="4" name="Slide Number Placeholder 3"/>
          <p:cNvSpPr>
            <a:spLocks noGrp="1"/>
          </p:cNvSpPr>
          <p:nvPr>
            <p:ph type="sldNum" sz="quarter" idx="5"/>
          </p:nvPr>
        </p:nvSpPr>
        <p:spPr/>
        <p:txBody>
          <a:bodyPr/>
          <a:lstStyle/>
          <a:p>
            <a:fld id="{9A628E4F-335F-45F5-A2FC-FE9487D09098}" type="slidenum">
              <a:rPr lang="en-US" smtClean="0"/>
              <a:pPr/>
              <a:t>7</a:t>
            </a:fld>
            <a:endParaRPr lang="en-US"/>
          </a:p>
        </p:txBody>
      </p:sp>
    </p:spTree>
    <p:extLst>
      <p:ext uri="{BB962C8B-B14F-4D97-AF65-F5344CB8AC3E}">
        <p14:creationId xmlns:p14="http://schemas.microsoft.com/office/powerpoint/2010/main" val="1844425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first picture shows an “unhealthy” stand of dry Eastside ponderosa pine forest. </a:t>
            </a:r>
          </a:p>
          <a:p>
            <a:pPr marL="171450" indent="-171450">
              <a:buFont typeface="Arial" panose="020B0604020202020204" pitchFamily="34" charset="0"/>
              <a:buChar char="•"/>
            </a:pPr>
            <a:r>
              <a:rPr lang="en-US" dirty="0"/>
              <a:t>Issues of overcrowding occur due to a century of fire suppression. Overcrowded stands cause pests, disease, and fire to spread more rapidly than thinned out stands.  Thus, overcrowding can put the whole stand at risk. </a:t>
            </a:r>
          </a:p>
          <a:p>
            <a:pPr marL="171450" indent="-171450">
              <a:buFont typeface="Arial" panose="020B0604020202020204" pitchFamily="34" charset="0"/>
              <a:buChar char="•"/>
            </a:pPr>
            <a:r>
              <a:rPr lang="en-US" dirty="0"/>
              <a:t>Second photo is a “healthy” forest.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Ask students to note three differences between the photos. </a:t>
            </a:r>
          </a:p>
          <a:p>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8</a:t>
            </a:fld>
            <a:endParaRPr lang="en-US"/>
          </a:p>
        </p:txBody>
      </p:sp>
    </p:spTree>
    <p:extLst>
      <p:ext uri="{BB962C8B-B14F-4D97-AF65-F5344CB8AC3E}">
        <p14:creationId xmlns:p14="http://schemas.microsoft.com/office/powerpoint/2010/main" val="714212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landscapes and ecosystems are subject to disturbance </a:t>
            </a:r>
          </a:p>
        </p:txBody>
      </p:sp>
      <p:sp>
        <p:nvSpPr>
          <p:cNvPr id="4" name="Slide Number Placeholder 3"/>
          <p:cNvSpPr>
            <a:spLocks noGrp="1"/>
          </p:cNvSpPr>
          <p:nvPr>
            <p:ph type="sldNum" sz="quarter" idx="5"/>
          </p:nvPr>
        </p:nvSpPr>
        <p:spPr/>
        <p:txBody>
          <a:bodyPr/>
          <a:lstStyle/>
          <a:p>
            <a:fld id="{9A628E4F-335F-45F5-A2FC-FE9487D09098}" type="slidenum">
              <a:rPr lang="en-US" smtClean="0"/>
              <a:pPr/>
              <a:t>9</a:t>
            </a:fld>
            <a:endParaRPr lang="en-US"/>
          </a:p>
        </p:txBody>
      </p:sp>
    </p:spTree>
    <p:extLst>
      <p:ext uri="{BB962C8B-B14F-4D97-AF65-F5344CB8AC3E}">
        <p14:creationId xmlns:p14="http://schemas.microsoft.com/office/powerpoint/2010/main" val="3451331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many of our species have evolved in response to disturbance, building resilience against it. Poor forest management techniques (such as fire suppression) over the last century is a large reason for major wildfires. </a:t>
            </a:r>
          </a:p>
          <a:p>
            <a:endParaRPr lang="en-US" dirty="0"/>
          </a:p>
          <a:p>
            <a:r>
              <a:rPr lang="en-US" dirty="0"/>
              <a:t>Because climate change, invasive species, introduced diseases, and extreme weather events are occurring at such a (geologically) quick rate, species do not have time to evolve resilience to these types of disturbances. </a:t>
            </a:r>
          </a:p>
        </p:txBody>
      </p:sp>
      <p:sp>
        <p:nvSpPr>
          <p:cNvPr id="4" name="Slide Number Placeholder 3"/>
          <p:cNvSpPr>
            <a:spLocks noGrp="1"/>
          </p:cNvSpPr>
          <p:nvPr>
            <p:ph type="sldNum" sz="quarter" idx="5"/>
          </p:nvPr>
        </p:nvSpPr>
        <p:spPr/>
        <p:txBody>
          <a:bodyPr/>
          <a:lstStyle/>
          <a:p>
            <a:fld id="{9A628E4F-335F-45F5-A2FC-FE9487D09098}" type="slidenum">
              <a:rPr lang="en-US" smtClean="0"/>
              <a:pPr/>
              <a:t>10</a:t>
            </a:fld>
            <a:endParaRPr lang="en-US"/>
          </a:p>
        </p:txBody>
      </p:sp>
    </p:spTree>
    <p:extLst>
      <p:ext uri="{BB962C8B-B14F-4D97-AF65-F5344CB8AC3E}">
        <p14:creationId xmlns:p14="http://schemas.microsoft.com/office/powerpoint/2010/main" val="13561584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0" y="0"/>
            <a:ext cx="9144000" cy="3429000"/>
          </a:xfrm>
          <a:prstGeom prst="rect">
            <a:avLst/>
          </a:prstGeom>
          <a:solidFill>
            <a:srgbClr val="007A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A53"/>
              </a:solidFill>
            </a:endParaRPr>
          </a:p>
        </p:txBody>
      </p:sp>
      <p:sp>
        <p:nvSpPr>
          <p:cNvPr id="2" name="Title 1"/>
          <p:cNvSpPr>
            <a:spLocks noGrp="1"/>
          </p:cNvSpPr>
          <p:nvPr>
            <p:ph type="title"/>
          </p:nvPr>
        </p:nvSpPr>
        <p:spPr>
          <a:xfrm>
            <a:off x="381000" y="1143000"/>
            <a:ext cx="8382000" cy="1143000"/>
          </a:xfrm>
        </p:spPr>
        <p:txBody>
          <a:bodyPr>
            <a:normAutofit/>
          </a:bodyPr>
          <a:lstStyle>
            <a:lvl1pPr>
              <a:defRPr sz="4200" b="1" baseline="0">
                <a:solidFill>
                  <a:schemeClr val="bg1"/>
                </a:solidFill>
                <a:latin typeface="Rockwell" panose="02060603020205020403"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rgbClr val="28557A"/>
                </a:solidFill>
              </a:defRPr>
            </a:lvl1pPr>
          </a:lstStyle>
          <a:p>
            <a:fld id="{82765077-33CD-41D0-80AC-47D3807B673C}" type="datetime1">
              <a:rPr lang="en-US" smtClean="0"/>
              <a:t>4/6/2021</a:t>
            </a:fld>
            <a:endParaRPr lang="en-US" dirty="0"/>
          </a:p>
        </p:txBody>
      </p:sp>
      <p:sp>
        <p:nvSpPr>
          <p:cNvPr id="4" name="Footer Placeholder 3"/>
          <p:cNvSpPr>
            <a:spLocks noGrp="1"/>
          </p:cNvSpPr>
          <p:nvPr>
            <p:ph type="ftr" sz="quarter" idx="11"/>
          </p:nvPr>
        </p:nvSpPr>
        <p:spPr/>
        <p:txBody>
          <a:bodyPr/>
          <a:lstStyle/>
          <a:p>
            <a:r>
              <a:rPr lang="en-US"/>
              <a:t>Department of Fish and Wildlife</a:t>
            </a:r>
          </a:p>
        </p:txBody>
      </p:sp>
      <p:sp>
        <p:nvSpPr>
          <p:cNvPr id="5" name="Slide Number Placeholder 4"/>
          <p:cNvSpPr>
            <a:spLocks noGrp="1"/>
          </p:cNvSpPr>
          <p:nvPr>
            <p:ph type="sldNum" sz="quarter" idx="12"/>
          </p:nvPr>
        </p:nvSpPr>
        <p:spPr/>
        <p:txBody>
          <a:bodyPr/>
          <a:lstStyle/>
          <a:p>
            <a:fld id="{5A73201E-BAD4-4887-93F2-D695096208A5}"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61811" y="5485865"/>
            <a:ext cx="1620377" cy="1090170"/>
          </a:xfrm>
          <a:prstGeom prst="rect">
            <a:avLst/>
          </a:prstGeom>
        </p:spPr>
      </p:pic>
      <p:sp>
        <p:nvSpPr>
          <p:cNvPr id="10" name="Rectangle 9"/>
          <p:cNvSpPr/>
          <p:nvPr userDrawn="1"/>
        </p:nvSpPr>
        <p:spPr>
          <a:xfrm>
            <a:off x="0" y="3429000"/>
            <a:ext cx="9144000" cy="76200"/>
          </a:xfrm>
          <a:prstGeom prst="rect">
            <a:avLst/>
          </a:prstGeom>
          <a:solidFill>
            <a:srgbClr val="92D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tx1">
                    <a:lumMod val="95000"/>
                  </a:schemeClr>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3"/>
          <p:cNvSpPr txBox="1">
            <a:spLocks/>
          </p:cNvSpPr>
          <p:nvPr userDrawn="1"/>
        </p:nvSpPr>
        <p:spPr>
          <a:xfrm>
            <a:off x="-9526" y="6545346"/>
            <a:ext cx="3743325" cy="27296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dirty="0">
                <a:solidFill>
                  <a:srgbClr val="FFFF99"/>
                </a:solidFill>
                <a:latin typeface="Tahoma" panose="020B0604030504040204" pitchFamily="34" charset="0"/>
                <a:ea typeface="Tahoma" panose="020B0604030504040204" pitchFamily="34" charset="0"/>
                <a:cs typeface="Tahoma" panose="020B0604030504040204" pitchFamily="34" charset="0"/>
              </a:rPr>
              <a:t>Information is subject to changes and amendments over time.</a:t>
            </a:r>
          </a:p>
        </p:txBody>
      </p:sp>
    </p:spTree>
    <p:extLst>
      <p:ext uri="{BB962C8B-B14F-4D97-AF65-F5344CB8AC3E}">
        <p14:creationId xmlns:p14="http://schemas.microsoft.com/office/powerpoint/2010/main" val="1339085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p:cNvSpPr/>
          <p:nvPr userDrawn="1"/>
        </p:nvSpPr>
        <p:spPr>
          <a:xfrm>
            <a:off x="0" y="2057400"/>
            <a:ext cx="9144000" cy="2743200"/>
          </a:xfrm>
          <a:prstGeom prst="rect">
            <a:avLst/>
          </a:prstGeom>
          <a:solidFill>
            <a:srgbClr val="067B54">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2133600" y="2667000"/>
            <a:ext cx="6400800" cy="1371600"/>
          </a:xfrm>
        </p:spPr>
        <p:txBody>
          <a:bodyPr>
            <a:normAutofit/>
          </a:bodyPr>
          <a:lstStyle>
            <a:lvl1pPr algn="l">
              <a:defRPr sz="3200" b="1">
                <a:solidFill>
                  <a:schemeClr val="bg1"/>
                </a:solidFill>
                <a:latin typeface="Rockwell" panose="02060603020205020403" pitchFamily="18" charset="0"/>
                <a:ea typeface="Roboto Slab" pitchFamily="2" charset="0"/>
              </a:defRPr>
            </a:lvl1pPr>
          </a:lstStyle>
          <a:p>
            <a:r>
              <a:rPr lang="en-US" dirty="0"/>
              <a:t>Click to edit Master title style</a:t>
            </a:r>
          </a:p>
        </p:txBody>
      </p:sp>
      <p:sp>
        <p:nvSpPr>
          <p:cNvPr id="4" name="Date Placeholder 3"/>
          <p:cNvSpPr>
            <a:spLocks noGrp="1"/>
          </p:cNvSpPr>
          <p:nvPr>
            <p:ph type="dt" sz="half" idx="10"/>
          </p:nvPr>
        </p:nvSpPr>
        <p:spPr/>
        <p:txBody>
          <a:bodyPr/>
          <a:lstStyle/>
          <a:p>
            <a:fld id="{13FF6A5E-8619-44AD-8680-5D858FB0EE30}" type="datetime1">
              <a:rPr lang="en-US" smtClean="0">
                <a:solidFill>
                  <a:prstClr val="black">
                    <a:tint val="75000"/>
                  </a:prstClr>
                </a:solidFill>
              </a:rPr>
              <a:t>4/6/2021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Department of Fish and Wildlife</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dirty="0">
              <a:solidFill>
                <a:prstClr val="black">
                  <a:tint val="75000"/>
                </a:prstClr>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2543175"/>
            <a:ext cx="1303111" cy="161925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067B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 name="Title 1"/>
          <p:cNvSpPr>
            <a:spLocks noGrp="1"/>
          </p:cNvSpPr>
          <p:nvPr>
            <p:ph type="title"/>
          </p:nvPr>
        </p:nvSpPr>
        <p:spPr>
          <a:xfrm>
            <a:off x="465438" y="4406900"/>
            <a:ext cx="8221362" cy="1362075"/>
          </a:xfrm>
        </p:spPr>
        <p:txBody>
          <a:bodyPr anchor="t">
            <a:normAutofit/>
          </a:bodyPr>
          <a:lstStyle>
            <a:lvl1pPr algn="l">
              <a:defRPr sz="3200" b="1" cap="all">
                <a:solidFill>
                  <a:schemeClr val="bg1"/>
                </a:solidFill>
                <a:latin typeface="Rockwell" panose="02060603020205020403" pitchFamily="18" charset="0"/>
                <a:ea typeface="Roboto Slab" pitchFamily="2" charset="0"/>
              </a:defRPr>
            </a:lvl1pPr>
          </a:lstStyle>
          <a:p>
            <a:r>
              <a:rPr lang="en-US" dirty="0"/>
              <a:t>Click to edit Master title style</a:t>
            </a:r>
          </a:p>
        </p:txBody>
      </p:sp>
      <p:sp>
        <p:nvSpPr>
          <p:cNvPr id="3" name="Text Placeholder 2"/>
          <p:cNvSpPr>
            <a:spLocks noGrp="1"/>
          </p:cNvSpPr>
          <p:nvPr>
            <p:ph type="body" idx="1"/>
          </p:nvPr>
        </p:nvSpPr>
        <p:spPr>
          <a:xfrm>
            <a:off x="465438" y="2906713"/>
            <a:ext cx="8221362" cy="1500187"/>
          </a:xfrm>
        </p:spPr>
        <p:txBody>
          <a:bodyPr anchor="b">
            <a:normAutofit/>
          </a:bodyPr>
          <a:lstStyle>
            <a:lvl1pPr marL="0" indent="0">
              <a:buNone/>
              <a:defRPr sz="2400">
                <a:solidFill>
                  <a:schemeClr val="bg1">
                    <a:lumMod val="85000"/>
                  </a:schemeClr>
                </a:solidFill>
                <a:latin typeface="Ebrima" panose="02000000000000000000" pitchFamily="2" charset="0"/>
                <a:ea typeface="Ebrima" panose="02000000000000000000" pitchFamily="2" charset="0"/>
                <a:cs typeface="Ebrima" panose="02000000000000000000"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F7ED922B-BF29-4915-98DA-916F1ADF4C66}" type="datetime1">
              <a:rPr lang="en-US" smtClean="0"/>
              <a:t>4/6/2021</a:t>
            </a:fld>
            <a:endParaRPr lang="en-US"/>
          </a:p>
        </p:txBody>
      </p:sp>
      <p:sp>
        <p:nvSpPr>
          <p:cNvPr id="5" name="Footer Placeholder 4"/>
          <p:cNvSpPr>
            <a:spLocks noGrp="1"/>
          </p:cNvSpPr>
          <p:nvPr>
            <p:ph type="ftr" sz="quarter" idx="11"/>
          </p:nvPr>
        </p:nvSpPr>
        <p:spPr/>
        <p:txBody>
          <a:bodyPr/>
          <a:lstStyle/>
          <a:p>
            <a:r>
              <a:rPr lang="en-US"/>
              <a:t>Department of Fish and Wildlife</a:t>
            </a:r>
          </a:p>
        </p:txBody>
      </p:sp>
      <p:sp>
        <p:nvSpPr>
          <p:cNvPr id="6" name="Slide Number Placeholder 5"/>
          <p:cNvSpPr>
            <a:spLocks noGrp="1"/>
          </p:cNvSpPr>
          <p:nvPr>
            <p:ph type="sldNum" sz="quarter" idx="12"/>
          </p:nvPr>
        </p:nvSpPr>
        <p:spPr/>
        <p:txBody>
          <a:bodyPr/>
          <a:lstStyle/>
          <a:p>
            <a:fld id="{5A73201E-BAD4-4887-93F2-D695096208A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44910" y="274638"/>
            <a:ext cx="8241890" cy="868362"/>
          </a:xfrm>
        </p:spPr>
        <p:txBody>
          <a:bodyPr/>
          <a:lstStyle>
            <a:lvl1pPr algn="l">
              <a:defRPr>
                <a:solidFill>
                  <a:srgbClr val="067B54"/>
                </a:solidFill>
                <a:latin typeface="Rockwell" panose="02060603020205020403" pitchFamily="18" charset="0"/>
                <a:ea typeface="Roboto Slab" pitchFamily="2" charset="0"/>
              </a:defRPr>
            </a:lvl1pPr>
          </a:lstStyle>
          <a:p>
            <a:r>
              <a:rPr lang="en-US" dirty="0"/>
              <a:t>Click to edit Master title style</a:t>
            </a:r>
          </a:p>
        </p:txBody>
      </p:sp>
      <p:sp>
        <p:nvSpPr>
          <p:cNvPr id="3" name="Content Placeholder 2"/>
          <p:cNvSpPr>
            <a:spLocks noGrp="1"/>
          </p:cNvSpPr>
          <p:nvPr userDrawn="1">
            <p:ph idx="1"/>
          </p:nvPr>
        </p:nvSpPr>
        <p:spPr>
          <a:xfrm>
            <a:off x="444910" y="1582257"/>
            <a:ext cx="8241890" cy="4647093"/>
          </a:xfrm>
        </p:spPr>
        <p:txBody>
          <a:bodyPr>
            <a:normAutofit/>
          </a:bodyPr>
          <a:lstStyle>
            <a:lvl1pPr marL="0" indent="0">
              <a:buNone/>
              <a:defRPr sz="36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defRPr sz="3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defRPr sz="28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a:defRPr sz="24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a:defRPr sz="2400">
                <a:solidFill>
                  <a:srgbClr val="28557A"/>
                </a:solidFill>
                <a:latin typeface="Ebrima" panose="02000000000000000000" pitchFamily="2" charset="0"/>
                <a:ea typeface="Ebrima" panose="02000000000000000000" pitchFamily="2" charset="0"/>
                <a:cs typeface="Ebrima"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Footer Placeholder 3"/>
          <p:cNvSpPr>
            <a:spLocks noGrp="1"/>
          </p:cNvSpPr>
          <p:nvPr userDrawn="1">
            <p:ph type="ftr" sz="quarter" idx="4294967295"/>
          </p:nvPr>
        </p:nvSpPr>
        <p:spPr>
          <a:xfrm>
            <a:off x="898712" y="6508791"/>
            <a:ext cx="2895600" cy="271054"/>
          </a:xfrm>
        </p:spPr>
        <p:txBody>
          <a:bodyPr/>
          <a:lstStyle>
            <a:lvl1pPr algn="l">
              <a:defRPr sz="1000">
                <a:solidFill>
                  <a:schemeClr val="bg1"/>
                </a:solidFill>
                <a:latin typeface="Roboto Slab" pitchFamily="2" charset="0"/>
                <a:ea typeface="Roboto Slab" pitchFamily="2" charset="0"/>
              </a:defRPr>
            </a:lvl1pPr>
          </a:lstStyle>
          <a:p>
            <a:r>
              <a:rPr lang="en-US" dirty="0"/>
              <a:t>Department of Fish and Wildlife</a:t>
            </a:r>
          </a:p>
        </p:txBody>
      </p:sp>
      <p:grpSp>
        <p:nvGrpSpPr>
          <p:cNvPr id="21" name="Group 20"/>
          <p:cNvGrpSpPr/>
          <p:nvPr userDrawn="1"/>
        </p:nvGrpSpPr>
        <p:grpSpPr>
          <a:xfrm>
            <a:off x="0" y="6126163"/>
            <a:ext cx="9144000" cy="731837"/>
            <a:chOff x="0" y="6126163"/>
            <a:chExt cx="9144000" cy="731837"/>
          </a:xfrm>
        </p:grpSpPr>
        <p:sp>
          <p:nvSpPr>
            <p:cNvPr id="22" name="Rectangle 21"/>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Rectangle 22"/>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25"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lvl1pPr algn="l">
              <a:defRPr>
                <a:solidFill>
                  <a:srgbClr val="067B54"/>
                </a:solidFill>
                <a:latin typeface="Rockwell" panose="02060603020205020403" pitchFamily="18" charset="0"/>
                <a:ea typeface="Roboto Slab" pitchFamily="2" charset="0"/>
              </a:defRPr>
            </a:lvl1pPr>
          </a:lstStyle>
          <a:p>
            <a:r>
              <a:rPr lang="en-US" dirty="0"/>
              <a:t>Click to edit Master title style</a:t>
            </a:r>
          </a:p>
        </p:txBody>
      </p:sp>
      <p:sp>
        <p:nvSpPr>
          <p:cNvPr id="3" name="Content Placeholder 2"/>
          <p:cNvSpPr>
            <a:spLocks noGrp="1"/>
          </p:cNvSpPr>
          <p:nvPr>
            <p:ph sz="half" idx="1"/>
          </p:nvPr>
        </p:nvSpPr>
        <p:spPr>
          <a:xfrm>
            <a:off x="457200" y="1371600"/>
            <a:ext cx="4038600" cy="4754563"/>
          </a:xfrm>
        </p:spPr>
        <p:txBody>
          <a:bodyPr/>
          <a:lstStyle>
            <a:lvl1pPr marL="0" indent="0">
              <a:buNone/>
              <a:defRPr sz="2800">
                <a:solidFill>
                  <a:srgbClr val="28557A"/>
                </a:solidFill>
                <a:latin typeface="Ebrima" panose="02000000000000000000" pitchFamily="2" charset="0"/>
                <a:ea typeface="Ebrima" panose="02000000000000000000" pitchFamily="2" charset="0"/>
                <a:cs typeface="Ebrima" panose="02000000000000000000" pitchFamily="2" charset="0"/>
              </a:defRPr>
            </a:lvl1pPr>
            <a:lvl2pPr>
              <a:defRPr sz="2400">
                <a:solidFill>
                  <a:srgbClr val="28557A"/>
                </a:solidFill>
                <a:latin typeface="Ebrima" panose="02000000000000000000" pitchFamily="2" charset="0"/>
                <a:ea typeface="Ebrima" panose="02000000000000000000" pitchFamily="2" charset="0"/>
                <a:cs typeface="Ebrima" panose="02000000000000000000" pitchFamily="2" charset="0"/>
              </a:defRPr>
            </a:lvl2pPr>
            <a:lvl3pPr>
              <a:defRPr sz="2000">
                <a:solidFill>
                  <a:srgbClr val="28557A"/>
                </a:solidFill>
                <a:latin typeface="Ebrima" panose="02000000000000000000" pitchFamily="2" charset="0"/>
                <a:ea typeface="Ebrima" panose="02000000000000000000" pitchFamily="2" charset="0"/>
                <a:cs typeface="Ebrima" panose="02000000000000000000" pitchFamily="2" charset="0"/>
              </a:defRPr>
            </a:lvl3pPr>
            <a:lvl4pPr>
              <a:defRPr sz="1800">
                <a:solidFill>
                  <a:srgbClr val="28557A"/>
                </a:solidFill>
                <a:latin typeface="Ebrima" panose="02000000000000000000" pitchFamily="2" charset="0"/>
                <a:ea typeface="Ebrima" panose="02000000000000000000" pitchFamily="2" charset="0"/>
                <a:cs typeface="Ebrima" panose="02000000000000000000" pitchFamily="2" charset="0"/>
              </a:defRPr>
            </a:lvl4pPr>
            <a:lvl5pPr>
              <a:defRPr sz="1800">
                <a:solidFill>
                  <a:srgbClr val="28557A"/>
                </a:solidFill>
                <a:latin typeface="Ebrima" panose="02000000000000000000" pitchFamily="2" charset="0"/>
                <a:ea typeface="Ebrima" panose="02000000000000000000" pitchFamily="2" charset="0"/>
                <a:cs typeface="Ebrima" panose="02000000000000000000" pitchFamily="2"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371600"/>
            <a:ext cx="4038600" cy="4754563"/>
          </a:xfrm>
        </p:spPr>
        <p:txBody>
          <a:bodyPr/>
          <a:lstStyle>
            <a:lvl1pPr marL="0" indent="0">
              <a:buNone/>
              <a:defRPr sz="2800">
                <a:solidFill>
                  <a:srgbClr val="28557A"/>
                </a:solidFill>
                <a:latin typeface="Ebrima" panose="02000000000000000000" pitchFamily="2" charset="0"/>
                <a:ea typeface="Ebrima" panose="02000000000000000000" pitchFamily="2" charset="0"/>
                <a:cs typeface="Ebrima" panose="02000000000000000000" pitchFamily="2" charset="0"/>
              </a:defRPr>
            </a:lvl1pPr>
            <a:lvl2pPr>
              <a:defRPr sz="2400">
                <a:solidFill>
                  <a:srgbClr val="28557A"/>
                </a:solidFill>
                <a:latin typeface="Ebrima" panose="02000000000000000000" pitchFamily="2" charset="0"/>
                <a:ea typeface="Ebrima" panose="02000000000000000000" pitchFamily="2" charset="0"/>
                <a:cs typeface="Ebrima" panose="02000000000000000000" pitchFamily="2" charset="0"/>
              </a:defRPr>
            </a:lvl2pPr>
            <a:lvl3pPr>
              <a:defRPr sz="2000">
                <a:solidFill>
                  <a:srgbClr val="28557A"/>
                </a:solidFill>
                <a:latin typeface="Ebrima" panose="02000000000000000000" pitchFamily="2" charset="0"/>
                <a:ea typeface="Ebrima" panose="02000000000000000000" pitchFamily="2" charset="0"/>
                <a:cs typeface="Ebrima" panose="02000000000000000000" pitchFamily="2" charset="0"/>
              </a:defRPr>
            </a:lvl3pPr>
            <a:lvl4pPr>
              <a:defRPr sz="1800">
                <a:solidFill>
                  <a:srgbClr val="28557A"/>
                </a:solidFill>
                <a:latin typeface="Ebrima" panose="02000000000000000000" pitchFamily="2" charset="0"/>
                <a:ea typeface="Ebrima" panose="02000000000000000000" pitchFamily="2" charset="0"/>
                <a:cs typeface="Ebrima" panose="02000000000000000000" pitchFamily="2" charset="0"/>
              </a:defRPr>
            </a:lvl4pPr>
            <a:lvl5pPr>
              <a:defRPr sz="1800">
                <a:solidFill>
                  <a:srgbClr val="28557A"/>
                </a:solidFill>
                <a:latin typeface="Ebrima" panose="02000000000000000000" pitchFamily="2" charset="0"/>
                <a:ea typeface="Ebrima" panose="02000000000000000000" pitchFamily="2" charset="0"/>
                <a:cs typeface="Ebrima" panose="02000000000000000000" pitchFamily="2"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553200" y="6538476"/>
            <a:ext cx="2133600" cy="243324"/>
          </a:xfrm>
        </p:spPr>
        <p:txBody>
          <a:bodyPr/>
          <a:lstStyle>
            <a:lvl1pPr algn="r">
              <a:defRPr>
                <a:solidFill>
                  <a:schemeClr val="bg1"/>
                </a:solidFill>
              </a:defRPr>
            </a:lvl1pPr>
          </a:lstStyle>
          <a:p>
            <a:fld id="{6FD19E62-BC16-499C-BCF6-4003BBF36118}" type="datetime1">
              <a:rPr lang="en-US" smtClean="0"/>
              <a:t>4/6/2021</a:t>
            </a:fld>
            <a:endParaRPr lang="en-US" dirty="0"/>
          </a:p>
        </p:txBody>
      </p:sp>
      <p:sp>
        <p:nvSpPr>
          <p:cNvPr id="6" name="Footer Placeholder 5"/>
          <p:cNvSpPr>
            <a:spLocks noGrp="1"/>
          </p:cNvSpPr>
          <p:nvPr>
            <p:ph type="ftr" sz="quarter" idx="11"/>
          </p:nvPr>
        </p:nvSpPr>
        <p:spPr>
          <a:xfrm>
            <a:off x="1028700" y="6510746"/>
            <a:ext cx="2895600" cy="271054"/>
          </a:xfrm>
        </p:spPr>
        <p:txBody>
          <a:bodyPr/>
          <a:lstStyle>
            <a:lvl1pPr algn="l">
              <a:defRPr>
                <a:solidFill>
                  <a:schemeClr val="bg1"/>
                </a:solidFill>
                <a:latin typeface="Roboto Slab" pitchFamily="2" charset="0"/>
                <a:ea typeface="Roboto Slab" pitchFamily="2" charset="0"/>
              </a:defRPr>
            </a:lvl1pPr>
          </a:lstStyle>
          <a:p>
            <a:r>
              <a:rPr lang="en-US" dirty="0"/>
              <a:t>Department of Fish and Wildlife</a:t>
            </a:r>
          </a:p>
        </p:txBody>
      </p:sp>
      <p:sp>
        <p:nvSpPr>
          <p:cNvPr id="11" name="Rectangle 10"/>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16"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lvl1pPr algn="l">
              <a:defRPr>
                <a:solidFill>
                  <a:srgbClr val="067B54"/>
                </a:solidFill>
                <a:latin typeface="Rockwell" panose="02060603020205020403" pitchFamily="18" charset="0"/>
                <a:ea typeface="Roboto Slab" pitchFamily="2" charset="0"/>
              </a:defRPr>
            </a:lvl1pPr>
          </a:lstStyle>
          <a:p>
            <a:r>
              <a:rPr lang="en-US" dirty="0"/>
              <a:t>Click to edit Master title style</a:t>
            </a:r>
          </a:p>
        </p:txBody>
      </p:sp>
      <p:sp>
        <p:nvSpPr>
          <p:cNvPr id="3" name="Content Placeholder 2"/>
          <p:cNvSpPr>
            <a:spLocks noGrp="1"/>
          </p:cNvSpPr>
          <p:nvPr>
            <p:ph idx="1"/>
          </p:nvPr>
        </p:nvSpPr>
        <p:spPr>
          <a:xfrm>
            <a:off x="457200" y="1371600"/>
            <a:ext cx="8229600" cy="4743451"/>
          </a:xfrm>
        </p:spPr>
        <p:txBody>
          <a:bodyPr>
            <a:normAutofit/>
          </a:bodyPr>
          <a:lstStyle>
            <a:lvl1pPr marL="0" indent="0">
              <a:buNone/>
              <a:defRPr sz="36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182880">
              <a:defRPr sz="3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548640" indent="-182880">
              <a:defRPr sz="28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822960" indent="-182880">
              <a:defRPr sz="24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005840" indent="-182880">
              <a:defRPr sz="2400">
                <a:solidFill>
                  <a:srgbClr val="28557A"/>
                </a:solidFill>
                <a:latin typeface="Ebrima" panose="02000000000000000000" pitchFamily="2" charset="0"/>
                <a:ea typeface="Ebrima" panose="02000000000000000000" pitchFamily="2" charset="0"/>
                <a:cs typeface="Ebrima"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2C5151A-E2C5-4ED2-9BAB-00060720DCFA}" type="datetime1">
              <a:rPr lang="en-US" smtClean="0">
                <a:solidFill>
                  <a:prstClr val="black">
                    <a:tint val="75000"/>
                  </a:prstClr>
                </a:solidFill>
              </a:rPr>
              <a:t>4/6/2021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Department of Fish and Wildlife</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dirty="0">
              <a:solidFill>
                <a:prstClr val="black">
                  <a:tint val="75000"/>
                </a:prstClr>
              </a:solidFill>
            </a:endParaRPr>
          </a:p>
        </p:txBody>
      </p:sp>
      <p:grpSp>
        <p:nvGrpSpPr>
          <p:cNvPr id="7" name="Group 6"/>
          <p:cNvGrpSpPr/>
          <p:nvPr userDrawn="1"/>
        </p:nvGrpSpPr>
        <p:grpSpPr>
          <a:xfrm>
            <a:off x="0" y="6126163"/>
            <a:ext cx="9144000" cy="731837"/>
            <a:chOff x="0" y="6126163"/>
            <a:chExt cx="9144000" cy="731837"/>
          </a:xfrm>
        </p:grpSpPr>
        <p:sp>
          <p:nvSpPr>
            <p:cNvPr id="11" name="Rectangle 10"/>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14"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lvl1pPr algn="l">
              <a:defRPr>
                <a:solidFill>
                  <a:srgbClr val="067B54"/>
                </a:solidFill>
                <a:latin typeface="Rockwell" panose="02060603020205020403" pitchFamily="18" charset="0"/>
                <a:ea typeface="Roboto Slab" pitchFamily="2"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6652BBE2-5F6F-4D5C-8A50-5303070F8DA4}" type="datetime1">
              <a:rPr lang="en-US" smtClean="0"/>
              <a:t>4/6/2021</a:t>
            </a:fld>
            <a:endParaRPr lang="en-US"/>
          </a:p>
        </p:txBody>
      </p:sp>
      <p:sp>
        <p:nvSpPr>
          <p:cNvPr id="4" name="Footer Placeholder 3"/>
          <p:cNvSpPr>
            <a:spLocks noGrp="1"/>
          </p:cNvSpPr>
          <p:nvPr>
            <p:ph type="ftr" sz="quarter" idx="11"/>
          </p:nvPr>
        </p:nvSpPr>
        <p:spPr/>
        <p:txBody>
          <a:bodyPr/>
          <a:lstStyle/>
          <a:p>
            <a:r>
              <a:rPr lang="en-US"/>
              <a:t>Department of Fish and Wildlife</a:t>
            </a:r>
          </a:p>
        </p:txBody>
      </p:sp>
      <p:sp>
        <p:nvSpPr>
          <p:cNvPr id="5" name="Slide Number Placeholder 4"/>
          <p:cNvSpPr>
            <a:spLocks noGrp="1"/>
          </p:cNvSpPr>
          <p:nvPr>
            <p:ph type="sldNum" sz="quarter" idx="12"/>
          </p:nvPr>
        </p:nvSpPr>
        <p:spPr/>
        <p:txBody>
          <a:bodyPr/>
          <a:lstStyle/>
          <a:p>
            <a:fld id="{5A73201E-BAD4-4887-93F2-D695096208A5}" type="slidenum">
              <a:rPr lang="en-US" smtClean="0"/>
              <a:pPr/>
              <a:t>‹#›</a:t>
            </a:fld>
            <a:endParaRPr lang="en-US"/>
          </a:p>
        </p:txBody>
      </p:sp>
      <p:sp>
        <p:nvSpPr>
          <p:cNvPr id="6" name="Rectangle 5"/>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9"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lvl1pPr algn="l">
              <a:defRPr>
                <a:solidFill>
                  <a:srgbClr val="067B54"/>
                </a:solidFill>
                <a:latin typeface="Rockwell" panose="02060603020205020403" pitchFamily="18" charset="0"/>
                <a:ea typeface="Roboto Slab" pitchFamily="2" charset="0"/>
              </a:defRPr>
            </a:lvl1pPr>
          </a:lstStyle>
          <a:p>
            <a:r>
              <a:rPr lang="en-US" dirty="0"/>
              <a:t>Click to edit Master title style</a:t>
            </a:r>
          </a:p>
        </p:txBody>
      </p:sp>
      <p:sp>
        <p:nvSpPr>
          <p:cNvPr id="3" name="Date Placeholder 2"/>
          <p:cNvSpPr>
            <a:spLocks noGrp="1"/>
          </p:cNvSpPr>
          <p:nvPr>
            <p:ph type="dt" sz="half" idx="10"/>
          </p:nvPr>
        </p:nvSpPr>
        <p:spPr>
          <a:xfrm>
            <a:off x="6858000" y="6452574"/>
            <a:ext cx="2133600" cy="365125"/>
          </a:xfrm>
        </p:spPr>
        <p:txBody>
          <a:bodyPr/>
          <a:lstStyle>
            <a:lvl1pPr algn="r">
              <a:defRPr>
                <a:solidFill>
                  <a:schemeClr val="bg1"/>
                </a:solidFill>
              </a:defRPr>
            </a:lvl1pPr>
          </a:lstStyle>
          <a:p>
            <a:fld id="{89B539B5-AD2A-4CAB-A137-2BA90BE6C7D9}" type="datetime1">
              <a:rPr lang="en-US" smtClean="0"/>
              <a:t>4/6/2021</a:t>
            </a:fld>
            <a:endParaRPr lang="en-US" dirty="0"/>
          </a:p>
        </p:txBody>
      </p:sp>
      <p:sp>
        <p:nvSpPr>
          <p:cNvPr id="4" name="Footer Placeholder 3"/>
          <p:cNvSpPr>
            <a:spLocks noGrp="1"/>
          </p:cNvSpPr>
          <p:nvPr>
            <p:ph type="ftr" sz="quarter" idx="11"/>
          </p:nvPr>
        </p:nvSpPr>
        <p:spPr>
          <a:xfrm>
            <a:off x="1066800" y="6507501"/>
            <a:ext cx="2895600" cy="274299"/>
          </a:xfrm>
        </p:spPr>
        <p:txBody>
          <a:bodyPr/>
          <a:lstStyle>
            <a:lvl1pPr>
              <a:defRPr>
                <a:solidFill>
                  <a:schemeClr val="bg1"/>
                </a:solidFill>
                <a:latin typeface="Roboto Slab" pitchFamily="2" charset="0"/>
                <a:ea typeface="Roboto Slab" pitchFamily="2" charset="0"/>
                <a:cs typeface="Roboto" panose="02000000000000000000" pitchFamily="2" charset="0"/>
              </a:defRPr>
            </a:lvl1pPr>
          </a:lstStyle>
          <a:p>
            <a:pPr algn="l"/>
            <a:r>
              <a:rPr lang="en-US" dirty="0"/>
              <a:t>Department of Fish and Wildlife</a:t>
            </a:r>
          </a:p>
        </p:txBody>
      </p:sp>
      <p:sp>
        <p:nvSpPr>
          <p:cNvPr id="9" name="Rectangle 8"/>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12"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3E3422-9406-4CD4-B40A-16DCF7B2BFBB}" type="datetime1">
              <a:rPr lang="en-US" smtClean="0"/>
              <a:t>4/6/2021</a:t>
            </a:fld>
            <a:endParaRPr lang="en-US"/>
          </a:p>
        </p:txBody>
      </p:sp>
      <p:sp>
        <p:nvSpPr>
          <p:cNvPr id="3" name="Footer Placeholder 2"/>
          <p:cNvSpPr>
            <a:spLocks noGrp="1"/>
          </p:cNvSpPr>
          <p:nvPr>
            <p:ph type="ftr" sz="quarter" idx="11"/>
          </p:nvPr>
        </p:nvSpPr>
        <p:spPr/>
        <p:txBody>
          <a:bodyPr/>
          <a:lstStyle/>
          <a:p>
            <a:r>
              <a:rPr lang="en-US"/>
              <a:t>Department of Fish and Wildlife</a:t>
            </a:r>
          </a:p>
        </p:txBody>
      </p:sp>
      <p:sp>
        <p:nvSpPr>
          <p:cNvPr id="4" name="Slide Number Placeholder 3"/>
          <p:cNvSpPr>
            <a:spLocks noGrp="1"/>
          </p:cNvSpPr>
          <p:nvPr>
            <p:ph type="sldNum" sz="quarter" idx="12"/>
          </p:nvPr>
        </p:nvSpPr>
        <p:spPr/>
        <p:txBody>
          <a:bodyPr/>
          <a:lstStyle/>
          <a:p>
            <a:fld id="{5A73201E-BAD4-4887-93F2-D695096208A5}" type="slidenum">
              <a:rPr lang="en-US" smtClean="0"/>
              <a:pPr/>
              <a:t>‹#›</a:t>
            </a:fld>
            <a:endParaRPr lang="en-US"/>
          </a:p>
        </p:txBody>
      </p:sp>
      <p:grpSp>
        <p:nvGrpSpPr>
          <p:cNvPr id="9" name="Group 8"/>
          <p:cNvGrpSpPr/>
          <p:nvPr userDrawn="1"/>
        </p:nvGrpSpPr>
        <p:grpSpPr>
          <a:xfrm>
            <a:off x="0" y="6126163"/>
            <a:ext cx="9144000" cy="731837"/>
            <a:chOff x="0" y="6126163"/>
            <a:chExt cx="9144000" cy="731837"/>
          </a:xfrm>
        </p:grpSpPr>
        <p:sp>
          <p:nvSpPr>
            <p:cNvPr id="5" name="Rectangle 4"/>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8"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600"/>
            <a:ext cx="8229600" cy="118903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417638"/>
            <a:ext cx="8229600" cy="470852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49"/>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71666E-D208-4C7F-B43B-32840E55BEDD}" type="datetime1">
              <a:rPr lang="en-US" smtClean="0"/>
              <a:t>4/6/2021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Department of Fish and Wildlife</a:t>
            </a:r>
          </a:p>
        </p:txBody>
      </p:sp>
      <p:sp>
        <p:nvSpPr>
          <p:cNvPr id="6" name="Slide Number Placeholder 5"/>
          <p:cNvSpPr>
            <a:spLocks noGrp="1"/>
          </p:cNvSpPr>
          <p:nvPr>
            <p:ph type="sldNum" sz="quarter" idx="4"/>
          </p:nvPr>
        </p:nvSpPr>
        <p:spPr>
          <a:xfrm>
            <a:off x="6553200" y="6356349"/>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73201E-BAD4-4887-93F2-D695096208A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0" r:id="rId1"/>
    <p:sldLayoutId id="2147483665" r:id="rId2"/>
    <p:sldLayoutId id="2147483651" r:id="rId3"/>
    <p:sldLayoutId id="2147483666" r:id="rId4"/>
    <p:sldLayoutId id="2147483667" r:id="rId5"/>
    <p:sldLayoutId id="2147483668" r:id="rId6"/>
    <p:sldLayoutId id="2147483661" r:id="rId7"/>
    <p:sldLayoutId id="2147483654" r:id="rId8"/>
    <p:sldLayoutId id="2147483655" r:id="rId9"/>
    <p:sldLayoutId id="2147483669" r:id="rId10"/>
  </p:sldLayoutIdLst>
  <p:hf sldNum="0" hdr="0" dt="0"/>
  <p:txStyles>
    <p:titleStyle>
      <a:lvl1pPr algn="l" defTabSz="914400" rtl="0" eaLnBrk="1" latinLnBrk="0" hangingPunct="1">
        <a:spcBef>
          <a:spcPct val="0"/>
        </a:spcBef>
        <a:buNone/>
        <a:defRPr sz="4200" b="0" kern="1200">
          <a:solidFill>
            <a:srgbClr val="0070C0"/>
          </a:solidFill>
          <a:latin typeface="Rockwell" panose="02060603020205020403" pitchFamily="18" charset="0"/>
          <a:ea typeface="Roboto Slab" pitchFamily="2" charset="0"/>
          <a:cs typeface="+mj-cs"/>
        </a:defRPr>
      </a:lvl1pPr>
    </p:titleStyle>
    <p:bodyStyle>
      <a:lvl1pPr marL="0" indent="0" algn="l" defTabSz="914400" rtl="0" eaLnBrk="1" latinLnBrk="0" hangingPunct="1">
        <a:spcBef>
          <a:spcPct val="20000"/>
        </a:spcBef>
        <a:buFont typeface="Arial" pitchFamily="34" charset="0"/>
        <a:buNone/>
        <a:defRPr sz="2800" kern="1200">
          <a:solidFill>
            <a:schemeClr val="tx1"/>
          </a:solidFill>
          <a:latin typeface="Ebrima" panose="02000000000000000000" pitchFamily="2" charset="0"/>
          <a:ea typeface="Ebrima" panose="02000000000000000000" pitchFamily="2" charset="0"/>
          <a:cs typeface="Ebrima" panose="02000000000000000000" pitchFamily="2" charset="0"/>
        </a:defRPr>
      </a:lvl1pPr>
      <a:lvl2pPr marL="365760" indent="-182880" algn="l" defTabSz="914400" rtl="0" eaLnBrk="1" latinLnBrk="0" hangingPunct="1">
        <a:spcBef>
          <a:spcPct val="20000"/>
        </a:spcBef>
        <a:buFont typeface="Arial" pitchFamily="34" charset="0"/>
        <a:buChar char="–"/>
        <a:defRPr sz="2400" kern="1200">
          <a:solidFill>
            <a:schemeClr val="tx1"/>
          </a:solidFill>
          <a:latin typeface="Ebrima" panose="02000000000000000000" pitchFamily="2" charset="0"/>
          <a:ea typeface="Ebrima" panose="02000000000000000000" pitchFamily="2" charset="0"/>
          <a:cs typeface="Ebrima" panose="02000000000000000000" pitchFamily="2" charset="0"/>
        </a:defRPr>
      </a:lvl2pPr>
      <a:lvl3pPr marL="548640" indent="-228600" algn="l" defTabSz="914400" rtl="0" eaLnBrk="1" latinLnBrk="0" hangingPunct="1">
        <a:spcBef>
          <a:spcPct val="20000"/>
        </a:spcBef>
        <a:buFont typeface="Arial" pitchFamily="34"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3pPr>
      <a:lvl4pPr marL="731520" indent="-228600" algn="l" defTabSz="914400" rtl="0" eaLnBrk="1" latinLnBrk="0" hangingPunct="1">
        <a:spcBef>
          <a:spcPct val="20000"/>
        </a:spcBef>
        <a:buFont typeface="Arial" pitchFamily="34" charset="0"/>
        <a:buChar char="–"/>
        <a:defRPr sz="1600" kern="1200">
          <a:solidFill>
            <a:schemeClr val="tx1"/>
          </a:solidFill>
          <a:latin typeface="Ebrima" panose="02000000000000000000" pitchFamily="2" charset="0"/>
          <a:ea typeface="Ebrima" panose="02000000000000000000" pitchFamily="2" charset="0"/>
          <a:cs typeface="Ebrima" panose="02000000000000000000" pitchFamily="2" charset="0"/>
        </a:defRPr>
      </a:lvl4pPr>
      <a:lvl5pPr marL="914400" indent="-228600" algn="l" defTabSz="914400" rtl="0" eaLnBrk="1" latinLnBrk="0" hangingPunct="1">
        <a:spcBef>
          <a:spcPct val="20000"/>
        </a:spcBef>
        <a:buFont typeface="Arial" pitchFamily="34" charset="0"/>
        <a:buChar char="»"/>
        <a:defRPr sz="1600" kern="1200">
          <a:solidFill>
            <a:schemeClr val="tx1"/>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DpclWvEe9WE"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pn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5bVRJDl15-M"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youtu.be/EviIMA3ihN0"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6.jpg"/></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26.xml.rels><?xml version="1.0" encoding="UTF-8" standalone="yes"?>
<Relationships xmlns="http://schemas.openxmlformats.org/package/2006/relationships"><Relationship Id="rId3" Type="http://schemas.openxmlformats.org/officeDocument/2006/relationships/hyperlink" Target="https://washingtondnr.wordpress.com/2019/03/21/its-international-day-of-forests-do-you-know-what-a-healthy-forest-looks-like/"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8.jp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41.jpeg"/><Relationship Id="rId4" Type="http://schemas.openxmlformats.org/officeDocument/2006/relationships/image" Target="../media/image40.jp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45.jpeg"/><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48.jpeg"/><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7450" y="-114300"/>
            <a:ext cx="8382000" cy="1143000"/>
          </a:xfrm>
        </p:spPr>
        <p:txBody>
          <a:bodyPr/>
          <a:lstStyle/>
          <a:p>
            <a:r>
              <a:rPr lang="en-US" dirty="0">
                <a:latin typeface="Rockwell" panose="02060603020205020403" pitchFamily="18" charset="0"/>
              </a:rPr>
              <a:t>Healthy Forests </a:t>
            </a:r>
          </a:p>
        </p:txBody>
      </p:sp>
      <p:pic>
        <p:nvPicPr>
          <p:cNvPr id="4" name="Content Placeholder 7">
            <a:extLst>
              <a:ext uri="{FF2B5EF4-FFF2-40B4-BE49-F238E27FC236}">
                <a16:creationId xmlns:a16="http://schemas.microsoft.com/office/drawing/2014/main" id="{F3111C94-C0C7-4E9A-BA03-72A36197C85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882" t="25098" r="22490" b="17534"/>
          <a:stretch/>
        </p:blipFill>
        <p:spPr>
          <a:xfrm>
            <a:off x="1600200" y="923390"/>
            <a:ext cx="6172200" cy="438027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A120D-E377-467D-A844-516F52A19E6E}"/>
              </a:ext>
            </a:extLst>
          </p:cNvPr>
          <p:cNvSpPr>
            <a:spLocks noGrp="1"/>
          </p:cNvSpPr>
          <p:nvPr>
            <p:ph type="title"/>
          </p:nvPr>
        </p:nvSpPr>
        <p:spPr/>
        <p:txBody>
          <a:bodyPr/>
          <a:lstStyle/>
          <a:p>
            <a:r>
              <a:rPr lang="en-US" dirty="0"/>
              <a:t>Disturbance </a:t>
            </a:r>
          </a:p>
        </p:txBody>
      </p:sp>
      <p:sp>
        <p:nvSpPr>
          <p:cNvPr id="3" name="Content Placeholder 2">
            <a:extLst>
              <a:ext uri="{FF2B5EF4-FFF2-40B4-BE49-F238E27FC236}">
                <a16:creationId xmlns:a16="http://schemas.microsoft.com/office/drawing/2014/main" id="{DF59CF37-3604-4F70-966D-5E4084B66A2F}"/>
              </a:ext>
            </a:extLst>
          </p:cNvPr>
          <p:cNvSpPr>
            <a:spLocks noGrp="1"/>
          </p:cNvSpPr>
          <p:nvPr>
            <p:ph idx="1"/>
          </p:nvPr>
        </p:nvSpPr>
        <p:spPr>
          <a:xfrm>
            <a:off x="114300" y="1120452"/>
            <a:ext cx="9258300" cy="2475393"/>
          </a:xfrm>
        </p:spPr>
        <p:txBody>
          <a:bodyPr>
            <a:normAutofit/>
          </a:bodyPr>
          <a:lstStyle/>
          <a:p>
            <a:pPr marL="571500" indent="-571500">
              <a:buFont typeface="Arial" panose="020B0604020202020204" pitchFamily="34" charset="0"/>
              <a:buChar char="•"/>
            </a:pPr>
            <a:r>
              <a:rPr lang="en-US" sz="3000" dirty="0">
                <a:solidFill>
                  <a:schemeClr val="bg1"/>
                </a:solidFill>
              </a:rPr>
              <a:t>Disturbance is not always bad.</a:t>
            </a:r>
          </a:p>
          <a:p>
            <a:pPr marL="571500" indent="-571500">
              <a:buFont typeface="Arial" panose="020B0604020202020204" pitchFamily="34" charset="0"/>
              <a:buChar char="•"/>
            </a:pPr>
            <a:r>
              <a:rPr lang="en-US" sz="3000" dirty="0">
                <a:solidFill>
                  <a:schemeClr val="bg1"/>
                </a:solidFill>
              </a:rPr>
              <a:t>Anthropogenic disturbance is cause for concern.  </a:t>
            </a:r>
          </a:p>
        </p:txBody>
      </p:sp>
      <p:pic>
        <p:nvPicPr>
          <p:cNvPr id="7" name="Picture 6">
            <a:extLst>
              <a:ext uri="{FF2B5EF4-FFF2-40B4-BE49-F238E27FC236}">
                <a16:creationId xmlns:a16="http://schemas.microsoft.com/office/drawing/2014/main" id="{91E37778-0BD9-47AB-8073-84D5FBF3793E}"/>
              </a:ext>
            </a:extLst>
          </p:cNvPr>
          <p:cNvPicPr/>
          <p:nvPr/>
        </p:nvPicPr>
        <p:blipFill rotWithShape="1">
          <a:blip r:embed="rId3" cstate="print">
            <a:extLst>
              <a:ext uri="{28A0092B-C50C-407E-A947-70E740481C1C}">
                <a14:useLocalDpi xmlns:a14="http://schemas.microsoft.com/office/drawing/2010/main" val="0"/>
              </a:ext>
            </a:extLst>
          </a:blip>
          <a:srcRect l="3329" t="21940" r="831" b="10976"/>
          <a:stretch/>
        </p:blipFill>
        <p:spPr bwMode="auto">
          <a:xfrm rot="10800000">
            <a:off x="571500" y="2358149"/>
            <a:ext cx="7943850" cy="3642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50226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A120D-E377-467D-A844-516F52A19E6E}"/>
              </a:ext>
            </a:extLst>
          </p:cNvPr>
          <p:cNvSpPr>
            <a:spLocks noGrp="1"/>
          </p:cNvSpPr>
          <p:nvPr>
            <p:ph type="title"/>
          </p:nvPr>
        </p:nvSpPr>
        <p:spPr/>
        <p:txBody>
          <a:bodyPr/>
          <a:lstStyle/>
          <a:p>
            <a:r>
              <a:rPr lang="en-US" dirty="0"/>
              <a:t>Lack of Disturbance </a:t>
            </a:r>
          </a:p>
        </p:txBody>
      </p:sp>
      <p:sp>
        <p:nvSpPr>
          <p:cNvPr id="3" name="Content Placeholder 2">
            <a:extLst>
              <a:ext uri="{FF2B5EF4-FFF2-40B4-BE49-F238E27FC236}">
                <a16:creationId xmlns:a16="http://schemas.microsoft.com/office/drawing/2014/main" id="{DF59CF37-3604-4F70-966D-5E4084B66A2F}"/>
              </a:ext>
            </a:extLst>
          </p:cNvPr>
          <p:cNvSpPr>
            <a:spLocks noGrp="1"/>
          </p:cNvSpPr>
          <p:nvPr>
            <p:ph idx="1"/>
          </p:nvPr>
        </p:nvSpPr>
        <p:spPr>
          <a:xfrm>
            <a:off x="228600" y="1067907"/>
            <a:ext cx="8629650" cy="2475393"/>
          </a:xfrm>
        </p:spPr>
        <p:txBody>
          <a:bodyPr>
            <a:normAutofit/>
          </a:bodyPr>
          <a:lstStyle/>
          <a:p>
            <a:pPr marL="571500" indent="-571500">
              <a:buFont typeface="Arial" panose="020B0604020202020204" pitchFamily="34" charset="0"/>
              <a:buChar char="•"/>
            </a:pPr>
            <a:r>
              <a:rPr lang="en-US" sz="3000" dirty="0">
                <a:solidFill>
                  <a:schemeClr val="bg1"/>
                </a:solidFill>
              </a:rPr>
              <a:t>Disturbance is not always bad.</a:t>
            </a:r>
          </a:p>
          <a:p>
            <a:pPr marL="571500" indent="-571500">
              <a:buFont typeface="Arial" panose="020B0604020202020204" pitchFamily="34" charset="0"/>
              <a:buChar char="•"/>
            </a:pPr>
            <a:r>
              <a:rPr lang="en-US" sz="3000" dirty="0">
                <a:solidFill>
                  <a:schemeClr val="bg1"/>
                </a:solidFill>
              </a:rPr>
              <a:t>Since the early 1900s we’ve suppressed a natural disturbance in our forests. </a:t>
            </a:r>
          </a:p>
        </p:txBody>
      </p:sp>
      <p:pic>
        <p:nvPicPr>
          <p:cNvPr id="8" name="Picture 7">
            <a:extLst>
              <a:ext uri="{FF2B5EF4-FFF2-40B4-BE49-F238E27FC236}">
                <a16:creationId xmlns:a16="http://schemas.microsoft.com/office/drawing/2014/main" id="{81367A76-C571-4353-B4B9-29EDB6F49055}"/>
              </a:ext>
            </a:extLst>
          </p:cNvPr>
          <p:cNvPicPr>
            <a:picLocks noChangeAspect="1"/>
          </p:cNvPicPr>
          <p:nvPr/>
        </p:nvPicPr>
        <p:blipFill rotWithShape="1">
          <a:blip r:embed="rId3">
            <a:extLst>
              <a:ext uri="{28A0092B-C50C-407E-A947-70E740481C1C}">
                <a14:useLocalDpi xmlns:a14="http://schemas.microsoft.com/office/drawing/2010/main" val="0"/>
              </a:ext>
            </a:extLst>
          </a:blip>
          <a:srcRect l="-58" t="13897" r="58" b="21606"/>
          <a:stretch/>
        </p:blipFill>
        <p:spPr>
          <a:xfrm>
            <a:off x="0" y="2800350"/>
            <a:ext cx="9144000" cy="4057650"/>
          </a:xfrm>
          <a:prstGeom prst="rect">
            <a:avLst/>
          </a:prstGeom>
        </p:spPr>
      </p:pic>
    </p:spTree>
    <p:extLst>
      <p:ext uri="{BB962C8B-B14F-4D97-AF65-F5344CB8AC3E}">
        <p14:creationId xmlns:p14="http://schemas.microsoft.com/office/powerpoint/2010/main" val="8659547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A120D-E377-467D-A844-516F52A19E6E}"/>
              </a:ext>
            </a:extLst>
          </p:cNvPr>
          <p:cNvSpPr>
            <a:spLocks noGrp="1"/>
          </p:cNvSpPr>
          <p:nvPr>
            <p:ph type="title"/>
          </p:nvPr>
        </p:nvSpPr>
        <p:spPr>
          <a:xfrm>
            <a:off x="491490" y="365125"/>
            <a:ext cx="3840085" cy="1692794"/>
          </a:xfrm>
        </p:spPr>
        <p:txBody>
          <a:bodyPr>
            <a:normAutofit/>
          </a:bodyPr>
          <a:lstStyle/>
          <a:p>
            <a:r>
              <a:rPr lang="en-US" dirty="0"/>
              <a:t>Adding back  disturbance </a:t>
            </a: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F59CF37-3604-4F70-966D-5E4084B66A2F}"/>
              </a:ext>
            </a:extLst>
          </p:cNvPr>
          <p:cNvSpPr>
            <a:spLocks noGrp="1"/>
          </p:cNvSpPr>
          <p:nvPr>
            <p:ph idx="1"/>
          </p:nvPr>
        </p:nvSpPr>
        <p:spPr>
          <a:xfrm>
            <a:off x="180038" y="2305050"/>
            <a:ext cx="4734862" cy="3462228"/>
          </a:xfrm>
        </p:spPr>
        <p:txBody>
          <a:bodyPr>
            <a:noAutofit/>
          </a:bodyPr>
          <a:lstStyle/>
          <a:p>
            <a:r>
              <a:rPr lang="en-US" sz="2600" dirty="0">
                <a:solidFill>
                  <a:schemeClr val="bg1"/>
                </a:solidFill>
              </a:rPr>
              <a:t>Indigenous peoples burned landscapes for thousands of years.   </a:t>
            </a:r>
          </a:p>
          <a:p>
            <a:pPr marL="822960" lvl="1" indent="-457200">
              <a:buFont typeface="Arial" panose="020B0604020202020204" pitchFamily="34" charset="0"/>
              <a:buChar char="•"/>
            </a:pPr>
            <a:r>
              <a:rPr lang="en-US" sz="2400" dirty="0">
                <a:solidFill>
                  <a:schemeClr val="bg1"/>
                </a:solidFill>
              </a:rPr>
              <a:t>Meadows and prairies.</a:t>
            </a:r>
          </a:p>
          <a:p>
            <a:pPr marL="822960" lvl="1" indent="-457200">
              <a:buFont typeface="Arial" panose="020B0604020202020204" pitchFamily="34" charset="0"/>
              <a:buChar char="•"/>
            </a:pPr>
            <a:r>
              <a:rPr lang="en-US" sz="2400" dirty="0">
                <a:solidFill>
                  <a:schemeClr val="bg1"/>
                </a:solidFill>
              </a:rPr>
              <a:t>Conifer encroachment and undergrowth build up. </a:t>
            </a:r>
          </a:p>
        </p:txBody>
      </p:sp>
      <p:pic>
        <p:nvPicPr>
          <p:cNvPr id="5" name="Picture 4" descr="A picture containing mountain, outdoor, sky, grass&#10;&#10;Description automatically generated">
            <a:extLst>
              <a:ext uri="{FF2B5EF4-FFF2-40B4-BE49-F238E27FC236}">
                <a16:creationId xmlns:a16="http://schemas.microsoft.com/office/drawing/2014/main" id="{B52D40D2-4F8A-4AA6-B1D1-660B3E6BF764}"/>
              </a:ext>
            </a:extLst>
          </p:cNvPr>
          <p:cNvPicPr>
            <a:picLocks noChangeAspect="1"/>
          </p:cNvPicPr>
          <p:nvPr/>
        </p:nvPicPr>
        <p:blipFill rotWithShape="1">
          <a:blip r:embed="rId3">
            <a:extLst>
              <a:ext uri="{28A0092B-C50C-407E-A947-70E740481C1C}">
                <a14:useLocalDpi xmlns:a14="http://schemas.microsoft.com/office/drawing/2010/main" val="0"/>
              </a:ext>
            </a:extLst>
          </a:blip>
          <a:srcRect l="27083" r="26832" b="-1"/>
          <a:stretch/>
        </p:blipFill>
        <p:spPr>
          <a:xfrm>
            <a:off x="4409136" y="10"/>
            <a:ext cx="4734863"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6158870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ormAutofit fontScale="90000"/>
          </a:bodyPr>
          <a:lstStyle/>
          <a:p>
            <a:pPr algn="l"/>
            <a:r>
              <a:rPr lang="en-US" dirty="0"/>
              <a:t>What features make a forest healthy?</a:t>
            </a:r>
          </a:p>
        </p:txBody>
      </p:sp>
      <p:sp>
        <p:nvSpPr>
          <p:cNvPr id="3" name="Content Placeholder 2"/>
          <p:cNvSpPr>
            <a:spLocks noGrp="1"/>
          </p:cNvSpPr>
          <p:nvPr>
            <p:ph sz="half" idx="1"/>
          </p:nvPr>
        </p:nvSpPr>
        <p:spPr>
          <a:xfrm>
            <a:off x="457200" y="1143000"/>
            <a:ext cx="8343900" cy="4855417"/>
          </a:xfrm>
        </p:spPr>
        <p:txBody>
          <a:bodyPr/>
          <a:lstStyle/>
          <a:p>
            <a:pPr marL="0" indent="0">
              <a:buNone/>
            </a:pPr>
            <a:endParaRPr lang="en-US" dirty="0">
              <a:solidFill>
                <a:schemeClr val="bg1"/>
              </a:solidFill>
            </a:endParaRPr>
          </a:p>
          <a:p>
            <a:pPr marL="0" indent="0">
              <a:buNone/>
            </a:pPr>
            <a:r>
              <a:rPr lang="en-US" dirty="0">
                <a:solidFill>
                  <a:srgbClr val="2FC1DA"/>
                </a:solidFill>
                <a:hlinkClick r:id="rId3">
                  <a:extLst>
                    <a:ext uri="{A12FA001-AC4F-418D-AE19-62706E023703}">
                      <ahyp:hlinkClr xmlns:ahyp="http://schemas.microsoft.com/office/drawing/2018/hyperlinkcolor" val="tx"/>
                    </a:ext>
                  </a:extLst>
                </a:hlinkClick>
              </a:rPr>
              <a:t>Let’s find out. </a:t>
            </a:r>
            <a:endParaRPr lang="en-US" dirty="0">
              <a:solidFill>
                <a:srgbClr val="2FC1DA"/>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935B1AB-E1A7-4BED-A4AF-D8A8CCD65B55}"/>
              </a:ext>
            </a:extLst>
          </p:cNvPr>
          <p:cNvSpPr>
            <a:spLocks noGrp="1"/>
          </p:cNvSpPr>
          <p:nvPr>
            <p:ph type="title"/>
          </p:nvPr>
        </p:nvSpPr>
        <p:spPr>
          <a:xfrm>
            <a:off x="285750" y="120878"/>
            <a:ext cx="8229600" cy="685800"/>
          </a:xfrm>
        </p:spPr>
        <p:txBody>
          <a:bodyPr>
            <a:normAutofit fontScale="90000"/>
          </a:bodyPr>
          <a:lstStyle/>
          <a:p>
            <a:pPr algn="l"/>
            <a:r>
              <a:rPr lang="en-US" dirty="0"/>
              <a:t>Forest succession </a:t>
            </a:r>
          </a:p>
        </p:txBody>
      </p:sp>
      <p:pic>
        <p:nvPicPr>
          <p:cNvPr id="12" name="Picture 11">
            <a:extLst>
              <a:ext uri="{FF2B5EF4-FFF2-40B4-BE49-F238E27FC236}">
                <a16:creationId xmlns:a16="http://schemas.microsoft.com/office/drawing/2014/main" id="{FEA12524-DF87-4572-976E-E3222237952D}"/>
              </a:ext>
            </a:extLst>
          </p:cNvPr>
          <p:cNvPicPr>
            <a:picLocks noChangeAspect="1"/>
          </p:cNvPicPr>
          <p:nvPr/>
        </p:nvPicPr>
        <p:blipFill rotWithShape="1">
          <a:blip r:embed="rId3">
            <a:extLst>
              <a:ext uri="{28A0092B-C50C-407E-A947-70E740481C1C}">
                <a14:useLocalDpi xmlns:a14="http://schemas.microsoft.com/office/drawing/2010/main" val="0"/>
              </a:ext>
            </a:extLst>
          </a:blip>
          <a:srcRect l="2870" r="5303" b="4635"/>
          <a:stretch/>
        </p:blipFill>
        <p:spPr>
          <a:xfrm>
            <a:off x="1028699" y="928217"/>
            <a:ext cx="7315200" cy="4958234"/>
          </a:xfrm>
          <a:prstGeom prst="rect">
            <a:avLst/>
          </a:prstGeom>
        </p:spPr>
      </p:pic>
      <p:sp>
        <p:nvSpPr>
          <p:cNvPr id="13" name="TextBox 12">
            <a:extLst>
              <a:ext uri="{FF2B5EF4-FFF2-40B4-BE49-F238E27FC236}">
                <a16:creationId xmlns:a16="http://schemas.microsoft.com/office/drawing/2014/main" id="{5711ED30-FFE7-43CB-AEFC-C766168A5956}"/>
              </a:ext>
            </a:extLst>
          </p:cNvPr>
          <p:cNvSpPr txBox="1"/>
          <p:nvPr/>
        </p:nvSpPr>
        <p:spPr>
          <a:xfrm>
            <a:off x="6943724" y="6521678"/>
            <a:ext cx="2800350" cy="215444"/>
          </a:xfrm>
          <a:prstGeom prst="rect">
            <a:avLst/>
          </a:prstGeom>
          <a:noFill/>
        </p:spPr>
        <p:txBody>
          <a:bodyPr wrap="square" rtlCol="0">
            <a:spAutoFit/>
          </a:bodyPr>
          <a:lstStyle/>
          <a:p>
            <a:r>
              <a:rPr lang="en-US" sz="800" i="1" dirty="0">
                <a:solidFill>
                  <a:schemeClr val="bg1"/>
                </a:solidFill>
                <a:latin typeface="Ebrima" panose="02000000000000000000" pitchFamily="2" charset="0"/>
                <a:ea typeface="Ebrima" panose="02000000000000000000" pitchFamily="2" charset="0"/>
                <a:cs typeface="Ebrima" panose="02000000000000000000" pitchFamily="2" charset="0"/>
              </a:rPr>
              <a:t>Illustration from https://www.fs.usda.gov/</a:t>
            </a:r>
          </a:p>
        </p:txBody>
      </p:sp>
      <p:sp>
        <p:nvSpPr>
          <p:cNvPr id="14" name="Rectangle 13">
            <a:extLst>
              <a:ext uri="{FF2B5EF4-FFF2-40B4-BE49-F238E27FC236}">
                <a16:creationId xmlns:a16="http://schemas.microsoft.com/office/drawing/2014/main" id="{28F2B747-CB2A-478D-B92D-49F7E4C3E793}"/>
              </a:ext>
            </a:extLst>
          </p:cNvPr>
          <p:cNvSpPr/>
          <p:nvPr/>
        </p:nvSpPr>
        <p:spPr>
          <a:xfrm>
            <a:off x="5314950" y="5657850"/>
            <a:ext cx="29718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47793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6">
            <a:extLst>
              <a:ext uri="{FF2B5EF4-FFF2-40B4-BE49-F238E27FC236}">
                <a16:creationId xmlns:a16="http://schemas.microsoft.com/office/drawing/2014/main" id="{083443E9-F53D-405F-870E-EA568E7D16E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4800" y="2438400"/>
            <a:ext cx="4165600" cy="3124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2AF6132B-DA13-42F3-A033-13727555A9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2438400"/>
            <a:ext cx="4165600" cy="3124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8466D5D6-2C21-45DC-A740-5440F50F019F}"/>
              </a:ext>
            </a:extLst>
          </p:cNvPr>
          <p:cNvSpPr txBox="1"/>
          <p:nvPr/>
        </p:nvSpPr>
        <p:spPr>
          <a:xfrm>
            <a:off x="628650" y="742950"/>
            <a:ext cx="7258050" cy="830997"/>
          </a:xfrm>
          <a:prstGeom prst="rect">
            <a:avLst/>
          </a:prstGeom>
          <a:noFill/>
        </p:spPr>
        <p:txBody>
          <a:bodyPr wrap="square" rtlCol="0">
            <a:spAutoFit/>
          </a:bodyPr>
          <a:lstStyle/>
          <a:p>
            <a:r>
              <a:rPr lang="en-US" sz="2400" dirty="0">
                <a:latin typeface="Ebrima" panose="02000000000000000000" pitchFamily="2" charset="0"/>
                <a:ea typeface="Ebrima" panose="02000000000000000000" pitchFamily="2" charset="0"/>
                <a:cs typeface="Ebrima" panose="02000000000000000000" pitchFamily="2" charset="0"/>
              </a:rPr>
              <a:t>Only 5% of a ponderosa pine forest should include dense stands like these. (Currently at 35%).   </a:t>
            </a:r>
          </a:p>
        </p:txBody>
      </p:sp>
    </p:spTree>
    <p:extLst>
      <p:ext uri="{BB962C8B-B14F-4D97-AF65-F5344CB8AC3E}">
        <p14:creationId xmlns:p14="http://schemas.microsoft.com/office/powerpoint/2010/main" val="22130361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14356D-D56E-4D31-97FD-41AF618944CE}"/>
              </a:ext>
            </a:extLst>
          </p:cNvPr>
          <p:cNvSpPr>
            <a:spLocks noGrp="1"/>
          </p:cNvSpPr>
          <p:nvPr>
            <p:ph type="title"/>
          </p:nvPr>
        </p:nvSpPr>
        <p:spPr>
          <a:xfrm>
            <a:off x="455544" y="4743450"/>
            <a:ext cx="3293268" cy="1173700"/>
          </a:xfrm>
        </p:spPr>
        <p:txBody>
          <a:bodyPr vert="horz" lIns="91440" tIns="45720" rIns="91440" bIns="45720" rtlCol="0" anchor="t">
            <a:normAutofit/>
          </a:bodyPr>
          <a:lstStyle/>
          <a:p>
            <a:pPr>
              <a:lnSpc>
                <a:spcPct val="90000"/>
              </a:lnSpc>
            </a:pPr>
            <a:r>
              <a:rPr lang="en-US" sz="3500" kern="1200" dirty="0">
                <a:solidFill>
                  <a:schemeClr val="bg1"/>
                </a:solidFill>
                <a:ea typeface="+mj-ea"/>
              </a:rPr>
              <a:t>Impacts on forest health</a:t>
            </a:r>
          </a:p>
        </p:txBody>
      </p:sp>
      <p:pic>
        <p:nvPicPr>
          <p:cNvPr id="9" name="Picture 8">
            <a:extLst>
              <a:ext uri="{FF2B5EF4-FFF2-40B4-BE49-F238E27FC236}">
                <a16:creationId xmlns:a16="http://schemas.microsoft.com/office/drawing/2014/main" id="{531D3F46-CDD1-4744-A5C4-19A48DBA40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485" r="729" b="1"/>
          <a:stretch/>
        </p:blipFill>
        <p:spPr>
          <a:xfrm>
            <a:off x="4" y="-1"/>
            <a:ext cx="4500562"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6" name="Content Placeholder 5">
            <a:extLst>
              <a:ext uri="{FF2B5EF4-FFF2-40B4-BE49-F238E27FC236}">
                <a16:creationId xmlns:a16="http://schemas.microsoft.com/office/drawing/2014/main" id="{0DEB5C14-3B87-406C-817E-F0E57EB60AE6}"/>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2724" r="12634" b="-3"/>
          <a:stretch/>
        </p:blipFill>
        <p:spPr>
          <a:xfrm>
            <a:off x="4643433" y="-1"/>
            <a:ext cx="4500563"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16" name="Group 15">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9144000" cy="757168"/>
            <a:chOff x="0" y="2959818"/>
            <a:chExt cx="12192000" cy="757168"/>
          </a:xfrm>
        </p:grpSpPr>
        <p:sp>
          <p:nvSpPr>
            <p:cNvPr id="17" name="Freeform: Shape 16">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TextBox 6">
            <a:extLst>
              <a:ext uri="{FF2B5EF4-FFF2-40B4-BE49-F238E27FC236}">
                <a16:creationId xmlns:a16="http://schemas.microsoft.com/office/drawing/2014/main" id="{BFDF367B-5B6D-4875-B90C-37AA7F4D0761}"/>
              </a:ext>
            </a:extLst>
          </p:cNvPr>
          <p:cNvSpPr txBox="1"/>
          <p:nvPr/>
        </p:nvSpPr>
        <p:spPr>
          <a:xfrm>
            <a:off x="3763721" y="4494668"/>
            <a:ext cx="5488781" cy="1077411"/>
          </a:xfrm>
          <a:prstGeom prst="rect">
            <a:avLst/>
          </a:prstGeom>
        </p:spPr>
        <p:txBody>
          <a:bodyPr vert="horz" lIns="91440" tIns="45720" rIns="91440" bIns="45720" rtlCol="0">
            <a:noAutofit/>
          </a:bodyPr>
          <a:lstStyle/>
          <a:p>
            <a:pPr marL="285750" indent="-228600">
              <a:lnSpc>
                <a:spcPct val="90000"/>
              </a:lnSpc>
              <a:spcAft>
                <a:spcPts val="600"/>
              </a:spcAft>
              <a:buFont typeface="Arial" panose="020B0604020202020204" pitchFamily="34" charset="0"/>
              <a:buChar char="•"/>
            </a:pPr>
            <a:r>
              <a:rPr lang="en-US" sz="2000" dirty="0">
                <a:solidFill>
                  <a:schemeClr val="bg1">
                    <a:alpha val="80000"/>
                  </a:schemeClr>
                </a:solidFill>
                <a:latin typeface="Ebrima" panose="02000000000000000000" pitchFamily="2" charset="0"/>
                <a:ea typeface="Ebrima" panose="02000000000000000000" pitchFamily="2" charset="0"/>
                <a:cs typeface="Ebrima" panose="02000000000000000000" pitchFamily="2" charset="0"/>
              </a:rPr>
              <a:t>Larger, hotter, and more severe wildfires. </a:t>
            </a:r>
          </a:p>
          <a:p>
            <a:pPr marL="285750" indent="-228600">
              <a:lnSpc>
                <a:spcPct val="90000"/>
              </a:lnSpc>
              <a:spcAft>
                <a:spcPts val="600"/>
              </a:spcAft>
              <a:buFont typeface="Arial" panose="020B0604020202020204" pitchFamily="34" charset="0"/>
              <a:buChar char="•"/>
            </a:pPr>
            <a:endParaRPr lang="en-US" sz="2000" dirty="0">
              <a:solidFill>
                <a:schemeClr val="bg1">
                  <a:alpha val="80000"/>
                </a:schemeClr>
              </a:solidFill>
              <a:latin typeface="Ebrima" panose="02000000000000000000" pitchFamily="2" charset="0"/>
              <a:ea typeface="Ebrima" panose="02000000000000000000" pitchFamily="2" charset="0"/>
              <a:cs typeface="Ebrima" panose="02000000000000000000" pitchFamily="2" charset="0"/>
            </a:endParaRPr>
          </a:p>
          <a:p>
            <a:pPr marL="285750" indent="-228600">
              <a:lnSpc>
                <a:spcPct val="90000"/>
              </a:lnSpc>
              <a:spcAft>
                <a:spcPts val="600"/>
              </a:spcAft>
              <a:buFont typeface="Arial" panose="020B0604020202020204" pitchFamily="34" charset="0"/>
              <a:buChar char="•"/>
            </a:pPr>
            <a:r>
              <a:rPr lang="en-US" sz="2000" dirty="0">
                <a:solidFill>
                  <a:schemeClr val="bg1">
                    <a:alpha val="80000"/>
                  </a:schemeClr>
                </a:solidFill>
                <a:latin typeface="Ebrima" panose="02000000000000000000" pitchFamily="2" charset="0"/>
                <a:ea typeface="Ebrima" panose="02000000000000000000" pitchFamily="2" charset="0"/>
                <a:cs typeface="Ebrima" panose="02000000000000000000" pitchFamily="2" charset="0"/>
              </a:rPr>
              <a:t>Larger, and more intense pest outbreaks. </a:t>
            </a:r>
          </a:p>
          <a:p>
            <a:pPr marL="285750" indent="-228600">
              <a:lnSpc>
                <a:spcPct val="90000"/>
              </a:lnSpc>
              <a:spcAft>
                <a:spcPts val="600"/>
              </a:spcAft>
              <a:buFont typeface="Arial" panose="020B0604020202020204" pitchFamily="34" charset="0"/>
              <a:buChar char="•"/>
            </a:pPr>
            <a:endParaRPr lang="en-US" sz="2000" dirty="0">
              <a:solidFill>
                <a:schemeClr val="bg1">
                  <a:alpha val="80000"/>
                </a:schemeClr>
              </a:solidFill>
              <a:latin typeface="Ebrima" panose="02000000000000000000" pitchFamily="2" charset="0"/>
              <a:ea typeface="Ebrima" panose="02000000000000000000" pitchFamily="2" charset="0"/>
              <a:cs typeface="Ebrima" panose="02000000000000000000" pitchFamily="2" charset="0"/>
            </a:endParaRPr>
          </a:p>
          <a:p>
            <a:pPr marL="285750" indent="-228600">
              <a:lnSpc>
                <a:spcPct val="90000"/>
              </a:lnSpc>
              <a:spcAft>
                <a:spcPts val="600"/>
              </a:spcAft>
              <a:buFont typeface="Arial" panose="020B0604020202020204" pitchFamily="34" charset="0"/>
              <a:buChar char="•"/>
            </a:pPr>
            <a:r>
              <a:rPr lang="en-US" sz="2000" dirty="0">
                <a:solidFill>
                  <a:schemeClr val="bg1">
                    <a:alpha val="80000"/>
                  </a:schemeClr>
                </a:solidFill>
                <a:latin typeface="Ebrima" panose="02000000000000000000" pitchFamily="2" charset="0"/>
                <a:ea typeface="Ebrima" panose="02000000000000000000" pitchFamily="2" charset="0"/>
                <a:cs typeface="Ebrima" panose="02000000000000000000" pitchFamily="2" charset="0"/>
              </a:rPr>
              <a:t>Larger, and more intense pathogen outbreaks.  </a:t>
            </a:r>
          </a:p>
        </p:txBody>
      </p:sp>
    </p:spTree>
    <p:extLst>
      <p:ext uri="{BB962C8B-B14F-4D97-AF65-F5344CB8AC3E}">
        <p14:creationId xmlns:p14="http://schemas.microsoft.com/office/powerpoint/2010/main" val="3708860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E8F6EE51-9EB8-4E2C-84A7-235A37A88D7A}"/>
              </a:ext>
            </a:extLst>
          </p:cNvPr>
          <p:cNvGraphicFramePr/>
          <p:nvPr>
            <p:extLst>
              <p:ext uri="{D42A27DB-BD31-4B8C-83A1-F6EECF244321}">
                <p14:modId xmlns:p14="http://schemas.microsoft.com/office/powerpoint/2010/main" val="2586832866"/>
              </p:ext>
            </p:extLst>
          </p:nvPr>
        </p:nvGraphicFramePr>
        <p:xfrm>
          <a:off x="0" y="2672223"/>
          <a:ext cx="4249724" cy="30402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8E046D87-9AE6-4BF1-A926-C7533AB80F44}"/>
              </a:ext>
            </a:extLst>
          </p:cNvPr>
          <p:cNvGraphicFramePr/>
          <p:nvPr>
            <p:extLst>
              <p:ext uri="{D42A27DB-BD31-4B8C-83A1-F6EECF244321}">
                <p14:modId xmlns:p14="http://schemas.microsoft.com/office/powerpoint/2010/main" val="389594220"/>
              </p:ext>
            </p:extLst>
          </p:nvPr>
        </p:nvGraphicFramePr>
        <p:xfrm>
          <a:off x="4749581" y="2672223"/>
          <a:ext cx="4394419" cy="2986600"/>
        </p:xfrm>
        <a:graphic>
          <a:graphicData uri="http://schemas.openxmlformats.org/drawingml/2006/chart">
            <c:chart xmlns:c="http://schemas.openxmlformats.org/drawingml/2006/chart" xmlns:r="http://schemas.openxmlformats.org/officeDocument/2006/relationships" r:id="rId4"/>
          </a:graphicData>
        </a:graphic>
      </p:graphicFrame>
      <p:sp>
        <p:nvSpPr>
          <p:cNvPr id="6" name="Footer Placeholder 5">
            <a:extLst>
              <a:ext uri="{FF2B5EF4-FFF2-40B4-BE49-F238E27FC236}">
                <a16:creationId xmlns:a16="http://schemas.microsoft.com/office/drawing/2014/main" id="{C5C9180E-748B-4070-9497-50AD94270026}"/>
              </a:ext>
            </a:extLst>
          </p:cNvPr>
          <p:cNvSpPr txBox="1">
            <a:spLocks/>
          </p:cNvSpPr>
          <p:nvPr/>
        </p:nvSpPr>
        <p:spPr>
          <a:xfrm>
            <a:off x="28742" y="6441650"/>
            <a:ext cx="3265099" cy="365125"/>
          </a:xfrm>
          <a:prstGeom prst="rect">
            <a:avLst/>
          </a:prstGeom>
          <a:solidFill>
            <a:schemeClr val="tx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FFFF00"/>
              </a:solidFill>
            </a:endParaRPr>
          </a:p>
        </p:txBody>
      </p:sp>
      <p:sp>
        <p:nvSpPr>
          <p:cNvPr id="7" name="TextBox 6">
            <a:extLst>
              <a:ext uri="{FF2B5EF4-FFF2-40B4-BE49-F238E27FC236}">
                <a16:creationId xmlns:a16="http://schemas.microsoft.com/office/drawing/2014/main" id="{49498117-0ED9-487B-98BC-1D0AC9EA960C}"/>
              </a:ext>
            </a:extLst>
          </p:cNvPr>
          <p:cNvSpPr txBox="1"/>
          <p:nvPr/>
        </p:nvSpPr>
        <p:spPr>
          <a:xfrm>
            <a:off x="520481" y="1134099"/>
            <a:ext cx="8458200" cy="1323439"/>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A healthy forest has a specific ratio of the different forest stages </a:t>
            </a:r>
          </a:p>
          <a:p>
            <a:pPr marL="800100" lvl="1" indent="-342900">
              <a:buFont typeface="Arial" panose="020B0604020202020204" pitchFamily="34" charset="0"/>
              <a:buChar char="•"/>
            </a:pPr>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(early, mid-open, mid-closed, late-open, late-closed)</a:t>
            </a:r>
          </a:p>
          <a:p>
            <a:endParaRPr lang="en-US" sz="2000"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342900" indent="-342900">
              <a:buFont typeface="Arial" panose="020B0604020202020204" pitchFamily="34" charset="0"/>
              <a:buChar char="•"/>
            </a:pPr>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Currently, this ratio is different from the desired ratio. </a:t>
            </a:r>
          </a:p>
        </p:txBody>
      </p:sp>
      <p:sp>
        <p:nvSpPr>
          <p:cNvPr id="8" name="Title 1">
            <a:extLst>
              <a:ext uri="{FF2B5EF4-FFF2-40B4-BE49-F238E27FC236}">
                <a16:creationId xmlns:a16="http://schemas.microsoft.com/office/drawing/2014/main" id="{F2C9555C-D78F-487D-97FF-C65AF18D186F}"/>
              </a:ext>
            </a:extLst>
          </p:cNvPr>
          <p:cNvSpPr txBox="1">
            <a:spLocks/>
          </p:cNvSpPr>
          <p:nvPr/>
        </p:nvSpPr>
        <p:spPr>
          <a:xfrm>
            <a:off x="342900" y="74085"/>
            <a:ext cx="8229600" cy="914400"/>
          </a:xfrm>
          <a:prstGeom prst="rect">
            <a:avLst/>
          </a:prstGeom>
        </p:spPr>
        <p:txBody>
          <a:bodyPr vert="horz" lIns="91440" tIns="45720" rIns="91440" bIns="45720" rtlCol="0" anchor="ctr">
            <a:normAutofit fontScale="82500" lnSpcReduction="10000"/>
          </a:bodyPr>
          <a:lstStyle>
            <a:lvl1pPr algn="l" defTabSz="914400" rtl="0" eaLnBrk="1" latinLnBrk="0" hangingPunct="1">
              <a:spcBef>
                <a:spcPct val="0"/>
              </a:spcBef>
              <a:buNone/>
              <a:defRPr sz="4200" b="0" kern="1200">
                <a:solidFill>
                  <a:schemeClr val="tx1">
                    <a:lumMod val="95000"/>
                  </a:schemeClr>
                </a:solidFill>
                <a:latin typeface="Rockwell" panose="02060603020205020403" pitchFamily="18" charset="0"/>
                <a:ea typeface="Roboto Slab" pitchFamily="2" charset="0"/>
                <a:cs typeface="+mj-cs"/>
              </a:defRPr>
            </a:lvl1pPr>
          </a:lstStyle>
          <a:p>
            <a:r>
              <a:rPr lang="en-US" dirty="0">
                <a:solidFill>
                  <a:srgbClr val="067B54"/>
                </a:solidFill>
              </a:rPr>
              <a:t>What should a healthy forest look like?</a:t>
            </a:r>
          </a:p>
        </p:txBody>
      </p:sp>
    </p:spTree>
    <p:extLst>
      <p:ext uri="{BB962C8B-B14F-4D97-AF65-F5344CB8AC3E}">
        <p14:creationId xmlns:p14="http://schemas.microsoft.com/office/powerpoint/2010/main" val="196837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83475" y="1746772"/>
            <a:ext cx="2235926" cy="844028"/>
          </a:xfrm>
          <a:prstGeom prst="rect">
            <a:avLst/>
          </a:prstGeom>
        </p:spPr>
        <p:txBody>
          <a:bodyPr wrap="square">
            <a:spAutoFit/>
          </a:bodyPr>
          <a:lstStyle/>
          <a:p>
            <a:pPr marL="454025" lvl="1">
              <a:defRPr/>
            </a:pPr>
            <a:endParaRPr lang="en-US" sz="2800" dirty="0">
              <a:solidFill>
                <a:srgbClr val="FFFF00"/>
              </a:solidFill>
              <a:latin typeface="Arial" pitchFamily="34" charset="0"/>
              <a:cs typeface="Arial" pitchFamily="34" charset="0"/>
            </a:endParaRPr>
          </a:p>
        </p:txBody>
      </p:sp>
      <p:cxnSp>
        <p:nvCxnSpPr>
          <p:cNvPr id="39" name="Straight Arrow Connector 38"/>
          <p:cNvCxnSpPr/>
          <p:nvPr/>
        </p:nvCxnSpPr>
        <p:spPr>
          <a:xfrm flipV="1">
            <a:off x="1189474" y="1533134"/>
            <a:ext cx="3511739" cy="99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1320779" y="2343150"/>
            <a:ext cx="33147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2157273" y="3767093"/>
            <a:ext cx="2452827" cy="48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1385920" y="5260566"/>
            <a:ext cx="3308613" cy="543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cxnSpLocks/>
          </p:cNvCxnSpPr>
          <p:nvPr/>
        </p:nvCxnSpPr>
        <p:spPr>
          <a:xfrm flipV="1">
            <a:off x="1370380" y="6368562"/>
            <a:ext cx="3265099" cy="893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5" name="Picture 2" descr="S:\WP\Lands\Wildlife Area Olympia\Forest managment\Photos\LT murray Phase3 photos\LTM p3 S13 OG clum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0071" y="4101688"/>
            <a:ext cx="2998009" cy="195621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S:\WP\Lands\Wildlife Area Olympia\Forest managment\Photos\School fire reforestation\fewtreessidevalley.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33" t="-1" r="-1733" b="-6679"/>
          <a:stretch/>
        </p:blipFill>
        <p:spPr bwMode="auto">
          <a:xfrm>
            <a:off x="115953" y="857250"/>
            <a:ext cx="1088342" cy="81625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60124" y="2851174"/>
            <a:ext cx="2143260" cy="172082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4" descr="S:\WP\Lands\Wildlife Area Olympia\Forest managment\Photos\SHerman Creek west unit\IMG_2458.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20596" b="31503"/>
          <a:stretch/>
        </p:blipFill>
        <p:spPr bwMode="auto">
          <a:xfrm>
            <a:off x="114300" y="1720888"/>
            <a:ext cx="1668473" cy="107946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S:\WP\Lands\Wildlife Area Olympia\Forest managment\Photos\Sherman creek\SCWA_Unthinned.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1412" y="5600700"/>
            <a:ext cx="1228968" cy="92172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WP\Lands\Wildlife Area Olympia\Forest managment\Photos\LT murray Phase3 photos\LTM p3 S13 OG clump.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894" y="4630539"/>
            <a:ext cx="1354076" cy="88353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a:xfrm>
            <a:off x="4746395" y="3436810"/>
            <a:ext cx="702067" cy="5636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3" descr="S:\WP\Lands\Wildlife Area Olympia\Forest managment\Photos\Sherman creek\SCWA_Unthinned.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57750" y="6153151"/>
            <a:ext cx="711199" cy="53339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S:\WP\Lands\Wildlife Area Olympia\Forest managment\Photos\SHerman Creek west unit\IMG_2458.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20596" b="31503"/>
          <a:stretch/>
        </p:blipFill>
        <p:spPr bwMode="auto">
          <a:xfrm>
            <a:off x="4718301" y="2041292"/>
            <a:ext cx="1968249" cy="127340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S:\WP\Lands\Wildlife Area Olympia\Forest managment\Photos\School fire reforestation\fewtreessidevalley.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733" t="-1" r="-1733" b="-6679"/>
          <a:stretch/>
        </p:blipFill>
        <p:spPr bwMode="auto">
          <a:xfrm>
            <a:off x="4819892" y="1350152"/>
            <a:ext cx="866797" cy="65009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52F041B-B3AE-48CC-B408-699ABD4F2002}"/>
              </a:ext>
            </a:extLst>
          </p:cNvPr>
          <p:cNvSpPr txBox="1"/>
          <p:nvPr/>
        </p:nvSpPr>
        <p:spPr>
          <a:xfrm>
            <a:off x="-2387" y="405512"/>
            <a:ext cx="4006531" cy="446276"/>
          </a:xfrm>
          <a:prstGeom prst="rect">
            <a:avLst/>
          </a:prstGeom>
          <a:noFill/>
        </p:spPr>
        <p:txBody>
          <a:bodyPr wrap="square" rtlCol="0">
            <a:spAutoFit/>
          </a:bodyPr>
          <a:lstStyle/>
          <a:p>
            <a:r>
              <a:rPr lang="en-US" sz="2300" b="1" dirty="0">
                <a:solidFill>
                  <a:srgbClr val="067B54"/>
                </a:solidFill>
                <a:latin typeface="Rockwell" panose="02060603020205020403" pitchFamily="18" charset="0"/>
                <a:ea typeface="Ebrima" panose="02000000000000000000" pitchFamily="2" charset="0"/>
                <a:cs typeface="Ebrima" panose="02000000000000000000" pitchFamily="2" charset="0"/>
              </a:rPr>
              <a:t>Current Stage Ratio</a:t>
            </a:r>
          </a:p>
        </p:txBody>
      </p:sp>
      <p:sp>
        <p:nvSpPr>
          <p:cNvPr id="28" name="TextBox 27">
            <a:extLst>
              <a:ext uri="{FF2B5EF4-FFF2-40B4-BE49-F238E27FC236}">
                <a16:creationId xmlns:a16="http://schemas.microsoft.com/office/drawing/2014/main" id="{8C5D9452-E702-4DD2-868D-AE9D26E5918D}"/>
              </a:ext>
            </a:extLst>
          </p:cNvPr>
          <p:cNvSpPr txBox="1"/>
          <p:nvPr/>
        </p:nvSpPr>
        <p:spPr>
          <a:xfrm>
            <a:off x="4718301" y="706207"/>
            <a:ext cx="4006531" cy="446276"/>
          </a:xfrm>
          <a:prstGeom prst="rect">
            <a:avLst/>
          </a:prstGeom>
          <a:noFill/>
        </p:spPr>
        <p:txBody>
          <a:bodyPr wrap="square" rtlCol="0">
            <a:spAutoFit/>
          </a:bodyPr>
          <a:lstStyle/>
          <a:p>
            <a:r>
              <a:rPr lang="en-US" sz="2300" b="1" dirty="0">
                <a:solidFill>
                  <a:srgbClr val="067B54"/>
                </a:solidFill>
                <a:latin typeface="Rockwell" panose="02060603020205020403" pitchFamily="18" charset="0"/>
                <a:ea typeface="Ebrima" panose="02000000000000000000" pitchFamily="2" charset="0"/>
                <a:cs typeface="Ebrima" panose="02000000000000000000" pitchFamily="2" charset="0"/>
              </a:rPr>
              <a:t>Desired Stage Ratio </a:t>
            </a:r>
          </a:p>
        </p:txBody>
      </p:sp>
      <p:sp>
        <p:nvSpPr>
          <p:cNvPr id="29" name="TextBox 28">
            <a:extLst>
              <a:ext uri="{FF2B5EF4-FFF2-40B4-BE49-F238E27FC236}">
                <a16:creationId xmlns:a16="http://schemas.microsoft.com/office/drawing/2014/main" id="{EB43A81C-2E54-46DD-8E0F-20BEC748721E}"/>
              </a:ext>
            </a:extLst>
          </p:cNvPr>
          <p:cNvSpPr txBox="1"/>
          <p:nvPr/>
        </p:nvSpPr>
        <p:spPr>
          <a:xfrm>
            <a:off x="1204295" y="1059418"/>
            <a:ext cx="1253155" cy="369332"/>
          </a:xfrm>
          <a:prstGeom prst="rect">
            <a:avLst/>
          </a:prstGeom>
          <a:noFill/>
        </p:spPr>
        <p:txBody>
          <a:bodyPr wrap="square" rtlCol="0">
            <a:spAutoFit/>
          </a:bodyPr>
          <a:lstStyle/>
          <a:p>
            <a:r>
              <a:rPr lang="en-US" dirty="0">
                <a:solidFill>
                  <a:schemeClr val="bg1"/>
                </a:solidFill>
                <a:latin typeface="Ebrima" panose="02000000000000000000" pitchFamily="2" charset="0"/>
                <a:ea typeface="Ebrima" panose="02000000000000000000" pitchFamily="2" charset="0"/>
                <a:cs typeface="Ebrima" panose="02000000000000000000" pitchFamily="2" charset="0"/>
              </a:rPr>
              <a:t>Early 15%</a:t>
            </a:r>
          </a:p>
        </p:txBody>
      </p:sp>
      <p:sp>
        <p:nvSpPr>
          <p:cNvPr id="31" name="TextBox 30">
            <a:extLst>
              <a:ext uri="{FF2B5EF4-FFF2-40B4-BE49-F238E27FC236}">
                <a16:creationId xmlns:a16="http://schemas.microsoft.com/office/drawing/2014/main" id="{6C69C88B-E228-481B-896C-BF8D01A143EE}"/>
              </a:ext>
            </a:extLst>
          </p:cNvPr>
          <p:cNvSpPr txBox="1"/>
          <p:nvPr/>
        </p:nvSpPr>
        <p:spPr>
          <a:xfrm>
            <a:off x="5715000" y="1485900"/>
            <a:ext cx="4006531" cy="369332"/>
          </a:xfrm>
          <a:prstGeom prst="rect">
            <a:avLst/>
          </a:prstGeom>
          <a:noFill/>
        </p:spPr>
        <p:txBody>
          <a:bodyPr wrap="square" rtlCol="0">
            <a:spAutoFit/>
          </a:bodyPr>
          <a:lstStyle/>
          <a:p>
            <a:r>
              <a:rPr lang="en-US" dirty="0">
                <a:solidFill>
                  <a:schemeClr val="bg1"/>
                </a:solidFill>
                <a:latin typeface="Ebrima" panose="02000000000000000000" pitchFamily="2" charset="0"/>
                <a:ea typeface="Ebrima" panose="02000000000000000000" pitchFamily="2" charset="0"/>
                <a:cs typeface="Ebrima" panose="02000000000000000000" pitchFamily="2" charset="0"/>
              </a:rPr>
              <a:t>10%</a:t>
            </a:r>
          </a:p>
        </p:txBody>
      </p:sp>
      <p:sp>
        <p:nvSpPr>
          <p:cNvPr id="34" name="TextBox 33">
            <a:extLst>
              <a:ext uri="{FF2B5EF4-FFF2-40B4-BE49-F238E27FC236}">
                <a16:creationId xmlns:a16="http://schemas.microsoft.com/office/drawing/2014/main" id="{EE34801D-91DB-48F1-BAFD-25A5EFB66558}"/>
              </a:ext>
            </a:extLst>
          </p:cNvPr>
          <p:cNvSpPr txBox="1"/>
          <p:nvPr/>
        </p:nvSpPr>
        <p:spPr>
          <a:xfrm>
            <a:off x="1831362" y="2030968"/>
            <a:ext cx="1725343" cy="369332"/>
          </a:xfrm>
          <a:prstGeom prst="rect">
            <a:avLst/>
          </a:prstGeom>
          <a:noFill/>
        </p:spPr>
        <p:txBody>
          <a:bodyPr wrap="square" rtlCol="0">
            <a:spAutoFit/>
          </a:bodyPr>
          <a:lstStyle/>
          <a:p>
            <a:r>
              <a:rPr lang="en-US" dirty="0">
                <a:solidFill>
                  <a:schemeClr val="bg1"/>
                </a:solidFill>
                <a:latin typeface="Ebrima" panose="02000000000000000000" pitchFamily="2" charset="0"/>
                <a:ea typeface="Ebrima" panose="02000000000000000000" pitchFamily="2" charset="0"/>
                <a:cs typeface="Ebrima" panose="02000000000000000000" pitchFamily="2" charset="0"/>
              </a:rPr>
              <a:t>Mid-open 19%</a:t>
            </a:r>
          </a:p>
        </p:txBody>
      </p:sp>
      <p:sp>
        <p:nvSpPr>
          <p:cNvPr id="36" name="TextBox 35">
            <a:extLst>
              <a:ext uri="{FF2B5EF4-FFF2-40B4-BE49-F238E27FC236}">
                <a16:creationId xmlns:a16="http://schemas.microsoft.com/office/drawing/2014/main" id="{7C97529A-689D-45C7-8DDC-B78A197D4769}"/>
              </a:ext>
            </a:extLst>
          </p:cNvPr>
          <p:cNvSpPr txBox="1"/>
          <p:nvPr/>
        </p:nvSpPr>
        <p:spPr>
          <a:xfrm>
            <a:off x="6737669" y="2488168"/>
            <a:ext cx="4006531" cy="369332"/>
          </a:xfrm>
          <a:prstGeom prst="rect">
            <a:avLst/>
          </a:prstGeom>
          <a:noFill/>
        </p:spPr>
        <p:txBody>
          <a:bodyPr wrap="square" rtlCol="0">
            <a:spAutoFit/>
          </a:bodyPr>
          <a:lstStyle/>
          <a:p>
            <a:r>
              <a:rPr lang="en-US" dirty="0">
                <a:solidFill>
                  <a:schemeClr val="bg1"/>
                </a:solidFill>
                <a:latin typeface="Ebrima" panose="02000000000000000000" pitchFamily="2" charset="0"/>
                <a:ea typeface="Ebrima" panose="02000000000000000000" pitchFamily="2" charset="0"/>
                <a:cs typeface="Ebrima" panose="02000000000000000000" pitchFamily="2" charset="0"/>
              </a:rPr>
              <a:t>25-35%</a:t>
            </a:r>
          </a:p>
        </p:txBody>
      </p:sp>
      <p:sp>
        <p:nvSpPr>
          <p:cNvPr id="38" name="TextBox 37">
            <a:extLst>
              <a:ext uri="{FF2B5EF4-FFF2-40B4-BE49-F238E27FC236}">
                <a16:creationId xmlns:a16="http://schemas.microsoft.com/office/drawing/2014/main" id="{ED917B0E-F660-4FF7-A150-ADCD2130EC9D}"/>
              </a:ext>
            </a:extLst>
          </p:cNvPr>
          <p:cNvSpPr txBox="1"/>
          <p:nvPr/>
        </p:nvSpPr>
        <p:spPr>
          <a:xfrm>
            <a:off x="2148970" y="3402568"/>
            <a:ext cx="1873102" cy="369332"/>
          </a:xfrm>
          <a:prstGeom prst="rect">
            <a:avLst/>
          </a:prstGeom>
          <a:noFill/>
        </p:spPr>
        <p:txBody>
          <a:bodyPr wrap="square" rtlCol="0">
            <a:spAutoFit/>
          </a:bodyPr>
          <a:lstStyle/>
          <a:p>
            <a:r>
              <a:rPr lang="en-US" dirty="0">
                <a:solidFill>
                  <a:schemeClr val="bg1"/>
                </a:solidFill>
                <a:latin typeface="Ebrima" panose="02000000000000000000" pitchFamily="2" charset="0"/>
                <a:ea typeface="Ebrima" panose="02000000000000000000" pitchFamily="2" charset="0"/>
                <a:cs typeface="Ebrima" panose="02000000000000000000" pitchFamily="2" charset="0"/>
              </a:rPr>
              <a:t>Mid-closed 35%</a:t>
            </a:r>
          </a:p>
        </p:txBody>
      </p:sp>
      <p:sp>
        <p:nvSpPr>
          <p:cNvPr id="49" name="TextBox 48">
            <a:extLst>
              <a:ext uri="{FF2B5EF4-FFF2-40B4-BE49-F238E27FC236}">
                <a16:creationId xmlns:a16="http://schemas.microsoft.com/office/drawing/2014/main" id="{03F0D70E-344D-45CF-BA4A-03C80AF04ECF}"/>
              </a:ext>
            </a:extLst>
          </p:cNvPr>
          <p:cNvSpPr txBox="1"/>
          <p:nvPr/>
        </p:nvSpPr>
        <p:spPr>
          <a:xfrm>
            <a:off x="5600700" y="6229350"/>
            <a:ext cx="4006531" cy="369332"/>
          </a:xfrm>
          <a:prstGeom prst="rect">
            <a:avLst/>
          </a:prstGeom>
          <a:noFill/>
        </p:spPr>
        <p:txBody>
          <a:bodyPr wrap="square" rtlCol="0">
            <a:spAutoFit/>
          </a:bodyPr>
          <a:lstStyle/>
          <a:p>
            <a:r>
              <a:rPr lang="en-US" dirty="0">
                <a:solidFill>
                  <a:schemeClr val="bg1"/>
                </a:solidFill>
                <a:latin typeface="Ebrima" panose="02000000000000000000" pitchFamily="2" charset="0"/>
                <a:ea typeface="Ebrima" panose="02000000000000000000" pitchFamily="2" charset="0"/>
                <a:cs typeface="Ebrima" panose="02000000000000000000" pitchFamily="2" charset="0"/>
              </a:rPr>
              <a:t>5%</a:t>
            </a:r>
          </a:p>
        </p:txBody>
      </p:sp>
      <p:sp>
        <p:nvSpPr>
          <p:cNvPr id="50" name="TextBox 49">
            <a:extLst>
              <a:ext uri="{FF2B5EF4-FFF2-40B4-BE49-F238E27FC236}">
                <a16:creationId xmlns:a16="http://schemas.microsoft.com/office/drawing/2014/main" id="{7D0A558C-EC95-4A87-87C4-FD55B2A2C596}"/>
              </a:ext>
            </a:extLst>
          </p:cNvPr>
          <p:cNvSpPr txBox="1"/>
          <p:nvPr/>
        </p:nvSpPr>
        <p:spPr>
          <a:xfrm>
            <a:off x="1599828" y="5002768"/>
            <a:ext cx="1829173" cy="369332"/>
          </a:xfrm>
          <a:prstGeom prst="rect">
            <a:avLst/>
          </a:prstGeom>
          <a:noFill/>
        </p:spPr>
        <p:txBody>
          <a:bodyPr wrap="square" rtlCol="0">
            <a:spAutoFit/>
          </a:bodyPr>
          <a:lstStyle/>
          <a:p>
            <a:r>
              <a:rPr lang="en-US" dirty="0">
                <a:solidFill>
                  <a:schemeClr val="bg1"/>
                </a:solidFill>
                <a:latin typeface="Ebrima" panose="02000000000000000000" pitchFamily="2" charset="0"/>
                <a:ea typeface="Ebrima" panose="02000000000000000000" pitchFamily="2" charset="0"/>
                <a:cs typeface="Ebrima" panose="02000000000000000000" pitchFamily="2" charset="0"/>
              </a:rPr>
              <a:t>Late-open 16%</a:t>
            </a:r>
          </a:p>
        </p:txBody>
      </p:sp>
      <p:sp>
        <p:nvSpPr>
          <p:cNvPr id="51" name="TextBox 50">
            <a:extLst>
              <a:ext uri="{FF2B5EF4-FFF2-40B4-BE49-F238E27FC236}">
                <a16:creationId xmlns:a16="http://schemas.microsoft.com/office/drawing/2014/main" id="{2FE7A0F8-61D5-4F50-A0DD-ACA392833CE6}"/>
              </a:ext>
            </a:extLst>
          </p:cNvPr>
          <p:cNvSpPr txBox="1"/>
          <p:nvPr/>
        </p:nvSpPr>
        <p:spPr>
          <a:xfrm>
            <a:off x="1528239" y="6031468"/>
            <a:ext cx="1900762" cy="369332"/>
          </a:xfrm>
          <a:prstGeom prst="rect">
            <a:avLst/>
          </a:prstGeom>
          <a:noFill/>
        </p:spPr>
        <p:txBody>
          <a:bodyPr wrap="square" rtlCol="0">
            <a:spAutoFit/>
          </a:bodyPr>
          <a:lstStyle/>
          <a:p>
            <a:r>
              <a:rPr lang="en-US" dirty="0">
                <a:solidFill>
                  <a:schemeClr val="bg1"/>
                </a:solidFill>
                <a:latin typeface="Ebrima" panose="02000000000000000000" pitchFamily="2" charset="0"/>
                <a:ea typeface="Ebrima" panose="02000000000000000000" pitchFamily="2" charset="0"/>
                <a:cs typeface="Ebrima" panose="02000000000000000000" pitchFamily="2" charset="0"/>
              </a:rPr>
              <a:t>Late -closed 35%</a:t>
            </a:r>
          </a:p>
        </p:txBody>
      </p:sp>
      <p:sp>
        <p:nvSpPr>
          <p:cNvPr id="52" name="TextBox 51">
            <a:extLst>
              <a:ext uri="{FF2B5EF4-FFF2-40B4-BE49-F238E27FC236}">
                <a16:creationId xmlns:a16="http://schemas.microsoft.com/office/drawing/2014/main" id="{07925A1B-97FF-485E-8BA8-305B5334AD11}"/>
              </a:ext>
            </a:extLst>
          </p:cNvPr>
          <p:cNvSpPr txBox="1"/>
          <p:nvPr/>
        </p:nvSpPr>
        <p:spPr>
          <a:xfrm>
            <a:off x="5543550" y="3574018"/>
            <a:ext cx="4006531" cy="369332"/>
          </a:xfrm>
          <a:prstGeom prst="rect">
            <a:avLst/>
          </a:prstGeom>
          <a:noFill/>
        </p:spPr>
        <p:txBody>
          <a:bodyPr wrap="square" rtlCol="0">
            <a:spAutoFit/>
          </a:bodyPr>
          <a:lstStyle/>
          <a:p>
            <a:r>
              <a:rPr lang="en-US" dirty="0">
                <a:solidFill>
                  <a:schemeClr val="bg1"/>
                </a:solidFill>
                <a:latin typeface="Ebrima" panose="02000000000000000000" pitchFamily="2" charset="0"/>
                <a:ea typeface="Ebrima" panose="02000000000000000000" pitchFamily="2" charset="0"/>
                <a:cs typeface="Ebrima" panose="02000000000000000000" pitchFamily="2" charset="0"/>
              </a:rPr>
              <a:t>5%</a:t>
            </a:r>
          </a:p>
        </p:txBody>
      </p:sp>
      <p:sp>
        <p:nvSpPr>
          <p:cNvPr id="53" name="TextBox 52">
            <a:extLst>
              <a:ext uri="{FF2B5EF4-FFF2-40B4-BE49-F238E27FC236}">
                <a16:creationId xmlns:a16="http://schemas.microsoft.com/office/drawing/2014/main" id="{A7581C58-61F7-4BA7-900A-6D8BA65C83DC}"/>
              </a:ext>
            </a:extLst>
          </p:cNvPr>
          <p:cNvSpPr txBox="1"/>
          <p:nvPr/>
        </p:nvSpPr>
        <p:spPr>
          <a:xfrm>
            <a:off x="7886700" y="4800600"/>
            <a:ext cx="4006531" cy="369332"/>
          </a:xfrm>
          <a:prstGeom prst="rect">
            <a:avLst/>
          </a:prstGeom>
          <a:noFill/>
        </p:spPr>
        <p:txBody>
          <a:bodyPr wrap="square" rtlCol="0">
            <a:spAutoFit/>
          </a:bodyPr>
          <a:lstStyle/>
          <a:p>
            <a:r>
              <a:rPr lang="en-US" dirty="0">
                <a:solidFill>
                  <a:schemeClr val="bg1"/>
                </a:solidFill>
                <a:latin typeface="Ebrima" panose="02000000000000000000" pitchFamily="2" charset="0"/>
                <a:ea typeface="Ebrima" panose="02000000000000000000" pitchFamily="2" charset="0"/>
                <a:cs typeface="Ebrima" panose="02000000000000000000" pitchFamily="2" charset="0"/>
              </a:rPr>
              <a:t>40-45%</a:t>
            </a:r>
          </a:p>
        </p:txBody>
      </p:sp>
      <p:sp>
        <p:nvSpPr>
          <p:cNvPr id="14" name="TextBox 13">
            <a:extLst>
              <a:ext uri="{FF2B5EF4-FFF2-40B4-BE49-F238E27FC236}">
                <a16:creationId xmlns:a16="http://schemas.microsoft.com/office/drawing/2014/main" id="{A17932B6-C9BB-4AED-A52E-0F7706AFD59D}"/>
              </a:ext>
            </a:extLst>
          </p:cNvPr>
          <p:cNvSpPr txBox="1"/>
          <p:nvPr/>
        </p:nvSpPr>
        <p:spPr>
          <a:xfrm>
            <a:off x="1176925" y="82163"/>
            <a:ext cx="6824075" cy="369332"/>
          </a:xfrm>
          <a:prstGeom prst="rect">
            <a:avLst/>
          </a:prstGeom>
          <a:noFill/>
        </p:spPr>
        <p:txBody>
          <a:bodyPr wrap="square" rtlCol="0">
            <a:spAutoFit/>
          </a:bodyPr>
          <a:lstStyle/>
          <a:p>
            <a:r>
              <a:rPr lang="en-US" b="1" dirty="0">
                <a:solidFill>
                  <a:schemeClr val="bg1"/>
                </a:solidFill>
                <a:latin typeface="Ebrima" panose="02000000000000000000" pitchFamily="2" charset="0"/>
                <a:ea typeface="Ebrima" panose="02000000000000000000" pitchFamily="2" charset="0"/>
                <a:cs typeface="Ebrima" panose="02000000000000000000" pitchFamily="2" charset="0"/>
              </a:rPr>
              <a:t>What these stages look like in dry ponderosa pine forests </a:t>
            </a:r>
          </a:p>
        </p:txBody>
      </p:sp>
    </p:spTree>
    <p:extLst>
      <p:ext uri="{BB962C8B-B14F-4D97-AF65-F5344CB8AC3E}">
        <p14:creationId xmlns:p14="http://schemas.microsoft.com/office/powerpoint/2010/main" val="256995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par>
                                <p:cTn id="8" presetID="22" presetClass="entr" presetSubtype="4"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down)">
                                      <p:cBhvr>
                                        <p:cTn id="10" dur="500"/>
                                        <p:tgtEl>
                                          <p:spTgt spid="41"/>
                                        </p:tgtEl>
                                      </p:cBhvr>
                                    </p:animEffect>
                                  </p:childTnLst>
                                </p:cTn>
                              </p:par>
                              <p:par>
                                <p:cTn id="11" presetID="22" presetClass="entr" presetSubtype="4"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down)">
                                      <p:cBhvr>
                                        <p:cTn id="13" dur="500"/>
                                        <p:tgtEl>
                                          <p:spTgt spid="42"/>
                                        </p:tgtEl>
                                      </p:cBhvr>
                                    </p:animEffect>
                                  </p:childTnLst>
                                </p:cTn>
                              </p:par>
                              <p:par>
                                <p:cTn id="14" presetID="22" presetClass="entr" presetSubtype="4" fill="hold"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wipe(down)">
                                      <p:cBhvr>
                                        <p:cTn id="16" dur="500"/>
                                        <p:tgtEl>
                                          <p:spTgt spid="43"/>
                                        </p:tgtEl>
                                      </p:cBhvr>
                                    </p:animEffect>
                                  </p:childTnLst>
                                </p:cTn>
                              </p:par>
                              <p:par>
                                <p:cTn id="17" presetID="22" presetClass="entr" presetSubtype="4"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wipe(down)">
                                      <p:cBhvr>
                                        <p:cTn id="19" dur="500"/>
                                        <p:tgtEl>
                                          <p:spTgt spid="44"/>
                                        </p:tgtEl>
                                      </p:cBhvr>
                                    </p:animEffect>
                                  </p:childTnLst>
                                </p:cTn>
                              </p:par>
                              <p:par>
                                <p:cTn id="20" presetID="22" presetClass="entr" presetSubtype="4"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down)">
                                      <p:cBhvr>
                                        <p:cTn id="22" dur="500"/>
                                        <p:tgtEl>
                                          <p:spTgt spid="3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wipe(down)">
                                      <p:cBhvr>
                                        <p:cTn id="25" dur="500"/>
                                        <p:tgtEl>
                                          <p:spTgt spid="49"/>
                                        </p:tgtEl>
                                      </p:cBhvr>
                                    </p:animEffect>
                                  </p:childTnLst>
                                </p:cTn>
                              </p:par>
                              <p:par>
                                <p:cTn id="26" presetID="22" presetClass="entr" presetSubtype="4"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down)">
                                      <p:cBhvr>
                                        <p:cTn id="28" dur="500"/>
                                        <p:tgtEl>
                                          <p:spTgt spid="2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wipe(down)">
                                      <p:cBhvr>
                                        <p:cTn id="31" dur="500"/>
                                        <p:tgtEl>
                                          <p:spTgt spid="53"/>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wipe(down)">
                                      <p:cBhvr>
                                        <p:cTn id="34" dur="500"/>
                                        <p:tgtEl>
                                          <p:spTgt spid="52"/>
                                        </p:tgtEl>
                                      </p:cBhvr>
                                    </p:animEffect>
                                  </p:childTnLst>
                                </p:cTn>
                              </p:par>
                              <p:par>
                                <p:cTn id="35" presetID="22" presetClass="entr" presetSubtype="4"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down)">
                                      <p:cBhvr>
                                        <p:cTn id="37" dur="500"/>
                                        <p:tgtEl>
                                          <p:spTgt spid="35"/>
                                        </p:tgtEl>
                                      </p:cBhvr>
                                    </p:animEffect>
                                  </p:childTnLst>
                                </p:cTn>
                              </p:par>
                              <p:par>
                                <p:cTn id="38" presetID="22" presetClass="entr" presetSubtype="4" fill="hold"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wipe(down)">
                                      <p:cBhvr>
                                        <p:cTn id="40" dur="500"/>
                                        <p:tgtEl>
                                          <p:spTgt spid="40"/>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wipe(down)">
                                      <p:cBhvr>
                                        <p:cTn id="43" dur="500"/>
                                        <p:tgtEl>
                                          <p:spTgt spid="36"/>
                                        </p:tgtEl>
                                      </p:cBhvr>
                                    </p:animEffect>
                                  </p:childTnLst>
                                </p:cTn>
                              </p:par>
                              <p:par>
                                <p:cTn id="44" presetID="22" presetClass="entr" presetSubtype="4" fill="hold"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wipe(down)">
                                      <p:cBhvr>
                                        <p:cTn id="46" dur="500"/>
                                        <p:tgtEl>
                                          <p:spTgt spid="47"/>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down)">
                                      <p:cBhvr>
                                        <p:cTn id="4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6" grpId="0"/>
      <p:bldP spid="49" grpId="0"/>
      <p:bldP spid="52" grpId="0"/>
      <p:bldP spid="5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3BC5DC12-78CA-4456-B561-86A3ABA7AF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71" r="2" b="2"/>
          <a:stretch/>
        </p:blipFill>
        <p:spPr>
          <a:xfrm>
            <a:off x="482600" y="643467"/>
            <a:ext cx="4029074" cy="5571066"/>
          </a:xfrm>
          <a:prstGeom prst="rect">
            <a:avLst/>
          </a:prstGeom>
        </p:spPr>
      </p:pic>
      <p:pic>
        <p:nvPicPr>
          <p:cNvPr id="17" name="Picture 16" descr="A picture containing outdoor, sky, tree, mountain&#10;&#10;Description automatically generated">
            <a:extLst>
              <a:ext uri="{FF2B5EF4-FFF2-40B4-BE49-F238E27FC236}">
                <a16:creationId xmlns:a16="http://schemas.microsoft.com/office/drawing/2014/main" id="{661906B9-8D22-459E-ABB1-886813A0FAC0}"/>
              </a:ext>
            </a:extLst>
          </p:cNvPr>
          <p:cNvPicPr>
            <a:picLocks noChangeAspect="1"/>
          </p:cNvPicPr>
          <p:nvPr/>
        </p:nvPicPr>
        <p:blipFill rotWithShape="1">
          <a:blip r:embed="rId4">
            <a:extLst>
              <a:ext uri="{28A0092B-C50C-407E-A947-70E740481C1C}">
                <a14:useLocalDpi xmlns:a14="http://schemas.microsoft.com/office/drawing/2010/main" val="0"/>
              </a:ext>
            </a:extLst>
          </a:blip>
          <a:srcRect l="20616" r="31833" b="1"/>
          <a:stretch/>
        </p:blipFill>
        <p:spPr>
          <a:xfrm>
            <a:off x="4632324" y="643467"/>
            <a:ext cx="4029075" cy="5571066"/>
          </a:xfrm>
          <a:prstGeom prst="rect">
            <a:avLst/>
          </a:prstGeom>
        </p:spPr>
      </p:pic>
      <p:sp>
        <p:nvSpPr>
          <p:cNvPr id="2" name="TextBox 1">
            <a:extLst>
              <a:ext uri="{FF2B5EF4-FFF2-40B4-BE49-F238E27FC236}">
                <a16:creationId xmlns:a16="http://schemas.microsoft.com/office/drawing/2014/main" id="{AEC140F9-D646-4951-B370-266042832A1F}"/>
              </a:ext>
            </a:extLst>
          </p:cNvPr>
          <p:cNvSpPr txBox="1"/>
          <p:nvPr/>
        </p:nvSpPr>
        <p:spPr>
          <a:xfrm>
            <a:off x="975868" y="218"/>
            <a:ext cx="8168132" cy="400110"/>
          </a:xfrm>
          <a:prstGeom prst="rect">
            <a:avLst/>
          </a:prstGeom>
          <a:noFill/>
        </p:spPr>
        <p:txBody>
          <a:bodyPr wrap="square" rtlCol="0">
            <a:spAutoFit/>
          </a:bodyPr>
          <a:lstStyle/>
          <a:p>
            <a:r>
              <a:rPr lang="en-US" sz="2000" dirty="0">
                <a:solidFill>
                  <a:schemeClr val="bg1"/>
                </a:solidFill>
                <a:latin typeface="Rockwell" panose="02060603020205020403" pitchFamily="18" charset="0"/>
              </a:rPr>
              <a:t>A mosaic of patches, clumps and gaps for wildlife diversity </a:t>
            </a:r>
          </a:p>
        </p:txBody>
      </p:sp>
    </p:spTree>
    <p:extLst>
      <p:ext uri="{BB962C8B-B14F-4D97-AF65-F5344CB8AC3E}">
        <p14:creationId xmlns:p14="http://schemas.microsoft.com/office/powerpoint/2010/main" val="29715620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21349" y="2743200"/>
            <a:ext cx="7410450" cy="1371600"/>
          </a:xfrm>
        </p:spPr>
        <p:txBody>
          <a:bodyPr>
            <a:noAutofit/>
          </a:bodyPr>
          <a:lstStyle/>
          <a:p>
            <a:r>
              <a:rPr lang="en-US" sz="3000" dirty="0"/>
              <a:t>What makes a forest healthy? </a:t>
            </a:r>
            <a:br>
              <a:rPr lang="en-US" sz="3000" dirty="0"/>
            </a:br>
            <a:br>
              <a:rPr lang="en-US" sz="3000" dirty="0"/>
            </a:br>
            <a:r>
              <a:rPr lang="en-US" sz="3000" dirty="0"/>
              <a:t>Do healthy forests matter? Why or why not?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EC42375-5792-44C7-955E-C55661902656}"/>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1072"/>
          <a:stretch/>
        </p:blipFill>
        <p:spPr>
          <a:xfrm>
            <a:off x="2071120" y="0"/>
            <a:ext cx="5072630" cy="6400800"/>
          </a:xfrm>
        </p:spPr>
      </p:pic>
      <p:sp>
        <p:nvSpPr>
          <p:cNvPr id="7" name="Oval 6">
            <a:extLst>
              <a:ext uri="{FF2B5EF4-FFF2-40B4-BE49-F238E27FC236}">
                <a16:creationId xmlns:a16="http://schemas.microsoft.com/office/drawing/2014/main" id="{1329EA1C-15BD-4236-9852-EE9CD49AE279}"/>
              </a:ext>
            </a:extLst>
          </p:cNvPr>
          <p:cNvSpPr/>
          <p:nvPr/>
        </p:nvSpPr>
        <p:spPr>
          <a:xfrm>
            <a:off x="4114800" y="2812774"/>
            <a:ext cx="914400" cy="10287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6F9293F-1426-4DF1-874E-5B97687C5B7A}"/>
              </a:ext>
            </a:extLst>
          </p:cNvPr>
          <p:cNvSpPr/>
          <p:nvPr/>
        </p:nvSpPr>
        <p:spPr>
          <a:xfrm>
            <a:off x="5886450" y="2472359"/>
            <a:ext cx="742950" cy="85725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80E4DF1-82A0-431C-A0C4-27766697FC8E}"/>
              </a:ext>
            </a:extLst>
          </p:cNvPr>
          <p:cNvSpPr/>
          <p:nvPr/>
        </p:nvSpPr>
        <p:spPr>
          <a:xfrm>
            <a:off x="3743325" y="3821596"/>
            <a:ext cx="742950" cy="85725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8B34B03-0944-4B53-850A-4F4A52F82860}"/>
              </a:ext>
            </a:extLst>
          </p:cNvPr>
          <p:cNvSpPr/>
          <p:nvPr/>
        </p:nvSpPr>
        <p:spPr>
          <a:xfrm>
            <a:off x="4286250" y="1428750"/>
            <a:ext cx="742950" cy="6015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6B05756-A502-48E1-92F3-FE812B3BCA6F}"/>
              </a:ext>
            </a:extLst>
          </p:cNvPr>
          <p:cNvSpPr/>
          <p:nvPr/>
        </p:nvSpPr>
        <p:spPr>
          <a:xfrm>
            <a:off x="3143250" y="1828800"/>
            <a:ext cx="742950" cy="85725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8A9EFD6-740F-4BDE-817A-F6B1B21D381A}"/>
              </a:ext>
            </a:extLst>
          </p:cNvPr>
          <p:cNvSpPr txBox="1"/>
          <p:nvPr/>
        </p:nvSpPr>
        <p:spPr>
          <a:xfrm>
            <a:off x="143036" y="1707137"/>
            <a:ext cx="1929380" cy="2800767"/>
          </a:xfrm>
          <a:prstGeom prst="rect">
            <a:avLst/>
          </a:prstGeom>
          <a:noFill/>
        </p:spPr>
        <p:txBody>
          <a:bodyPr wrap="square" rtlCol="0">
            <a:spAutoFit/>
          </a:bodyPr>
          <a:lstStyle/>
          <a:p>
            <a:r>
              <a:rPr lang="en-US" sz="2200" dirty="0">
                <a:solidFill>
                  <a:schemeClr val="bg1"/>
                </a:solidFill>
                <a:latin typeface="Ebrima" panose="02000000000000000000" pitchFamily="2" charset="0"/>
                <a:ea typeface="Ebrima" panose="02000000000000000000" pitchFamily="2" charset="0"/>
                <a:cs typeface="Ebrima" panose="02000000000000000000" pitchFamily="2" charset="0"/>
              </a:rPr>
              <a:t>Do you think these various stages of forest are important for wildlife? </a:t>
            </a:r>
          </a:p>
          <a:p>
            <a:r>
              <a:rPr lang="en-US" sz="2200" dirty="0">
                <a:solidFill>
                  <a:schemeClr val="bg1"/>
                </a:solidFill>
                <a:latin typeface="Ebrima" panose="02000000000000000000" pitchFamily="2" charset="0"/>
                <a:ea typeface="Ebrima" panose="02000000000000000000" pitchFamily="2" charset="0"/>
                <a:cs typeface="Ebrima" panose="02000000000000000000" pitchFamily="2" charset="0"/>
              </a:rPr>
              <a:t>Why or why not? </a:t>
            </a:r>
          </a:p>
        </p:txBody>
      </p:sp>
    </p:spTree>
    <p:extLst>
      <p:ext uri="{BB962C8B-B14F-4D97-AF65-F5344CB8AC3E}">
        <p14:creationId xmlns:p14="http://schemas.microsoft.com/office/powerpoint/2010/main" val="74422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D939D-1D23-4486-837B-0D5B6E068BCB}"/>
              </a:ext>
            </a:extLst>
          </p:cNvPr>
          <p:cNvSpPr>
            <a:spLocks noGrp="1"/>
          </p:cNvSpPr>
          <p:nvPr>
            <p:ph type="title"/>
          </p:nvPr>
        </p:nvSpPr>
        <p:spPr/>
        <p:txBody>
          <a:bodyPr/>
          <a:lstStyle/>
          <a:p>
            <a:r>
              <a:rPr lang="en-US" dirty="0"/>
              <a:t>Managing for wildlife </a:t>
            </a:r>
          </a:p>
        </p:txBody>
      </p:sp>
      <p:sp>
        <p:nvSpPr>
          <p:cNvPr id="3" name="Content Placeholder 2">
            <a:extLst>
              <a:ext uri="{FF2B5EF4-FFF2-40B4-BE49-F238E27FC236}">
                <a16:creationId xmlns:a16="http://schemas.microsoft.com/office/drawing/2014/main" id="{B63B9F1A-8C1A-4BEB-9C3D-83F3E6066CF7}"/>
              </a:ext>
            </a:extLst>
          </p:cNvPr>
          <p:cNvSpPr>
            <a:spLocks noGrp="1"/>
          </p:cNvSpPr>
          <p:nvPr>
            <p:ph idx="1"/>
          </p:nvPr>
        </p:nvSpPr>
        <p:spPr>
          <a:xfrm>
            <a:off x="322289" y="1428750"/>
            <a:ext cx="3098390" cy="4647093"/>
          </a:xfrm>
        </p:spPr>
        <p:txBody>
          <a:bodyPr>
            <a:normAutofit/>
          </a:bodyPr>
          <a:lstStyle/>
          <a:p>
            <a:r>
              <a:rPr lang="en-US" sz="2200" dirty="0">
                <a:solidFill>
                  <a:schemeClr val="bg1"/>
                </a:solidFill>
              </a:rPr>
              <a:t>Different animals require different forest structures. </a:t>
            </a:r>
          </a:p>
          <a:p>
            <a:endParaRPr lang="en-US" sz="2200" dirty="0">
              <a:solidFill>
                <a:schemeClr val="bg1"/>
              </a:solidFill>
            </a:endParaRPr>
          </a:p>
          <a:p>
            <a:r>
              <a:rPr lang="en-US" sz="2200" dirty="0">
                <a:solidFill>
                  <a:schemeClr val="bg1"/>
                </a:solidFill>
              </a:rPr>
              <a:t>Dead wood like logs, snags, and piles can provide a needed home or resting space for many species. </a:t>
            </a:r>
          </a:p>
          <a:p>
            <a:endParaRPr lang="en-US" sz="2200" dirty="0">
              <a:solidFill>
                <a:schemeClr val="bg1"/>
              </a:solidFill>
            </a:endParaRPr>
          </a:p>
          <a:p>
            <a:r>
              <a:rPr lang="en-US" sz="2200" dirty="0">
                <a:solidFill>
                  <a:srgbClr val="067B54"/>
                </a:solidFill>
                <a:hlinkClick r:id="rId3">
                  <a:extLst>
                    <a:ext uri="{A12FA001-AC4F-418D-AE19-62706E023703}">
                      <ahyp:hlinkClr xmlns:ahyp="http://schemas.microsoft.com/office/drawing/2018/hyperlinkcolor" val="tx"/>
                    </a:ext>
                  </a:extLst>
                </a:hlinkClick>
              </a:rPr>
              <a:t>Let’s see </a:t>
            </a:r>
            <a:endParaRPr lang="en-US" sz="2200" dirty="0">
              <a:solidFill>
                <a:srgbClr val="067B54"/>
              </a:solidFill>
            </a:endParaRPr>
          </a:p>
        </p:txBody>
      </p:sp>
      <p:pic>
        <p:nvPicPr>
          <p:cNvPr id="6" name="Picture 5" descr="A picture containing outdoor, tree, mountain, nature&#10;&#10;Description automatically generated">
            <a:extLst>
              <a:ext uri="{FF2B5EF4-FFF2-40B4-BE49-F238E27FC236}">
                <a16:creationId xmlns:a16="http://schemas.microsoft.com/office/drawing/2014/main" id="{88C42CB5-617F-46BF-875C-ECCFB6665B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4750" y="1314450"/>
            <a:ext cx="5129324" cy="3846993"/>
          </a:xfrm>
          <a:prstGeom prst="rect">
            <a:avLst/>
          </a:prstGeom>
        </p:spPr>
      </p:pic>
    </p:spTree>
    <p:extLst>
      <p:ext uri="{BB962C8B-B14F-4D97-AF65-F5344CB8AC3E}">
        <p14:creationId xmlns:p14="http://schemas.microsoft.com/office/powerpoint/2010/main" val="2961285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0E5B4-6A5E-4742-8068-2A77B9B200D8}"/>
              </a:ext>
            </a:extLst>
          </p:cNvPr>
          <p:cNvSpPr>
            <a:spLocks noGrp="1"/>
          </p:cNvSpPr>
          <p:nvPr>
            <p:ph type="title"/>
          </p:nvPr>
        </p:nvSpPr>
        <p:spPr>
          <a:xfrm>
            <a:off x="444910" y="-400050"/>
            <a:ext cx="4012790" cy="2525712"/>
          </a:xfrm>
        </p:spPr>
        <p:txBody>
          <a:bodyPr/>
          <a:lstStyle/>
          <a:p>
            <a:r>
              <a:rPr lang="en-US" dirty="0"/>
              <a:t>Dead Wood and Snags </a:t>
            </a:r>
          </a:p>
        </p:txBody>
      </p:sp>
      <p:sp>
        <p:nvSpPr>
          <p:cNvPr id="3" name="Content Placeholder 2">
            <a:extLst>
              <a:ext uri="{FF2B5EF4-FFF2-40B4-BE49-F238E27FC236}">
                <a16:creationId xmlns:a16="http://schemas.microsoft.com/office/drawing/2014/main" id="{02D4BE2E-1432-4C5B-83A4-FE7939F71FA4}"/>
              </a:ext>
            </a:extLst>
          </p:cNvPr>
          <p:cNvSpPr>
            <a:spLocks noGrp="1"/>
          </p:cNvSpPr>
          <p:nvPr>
            <p:ph idx="1"/>
          </p:nvPr>
        </p:nvSpPr>
        <p:spPr>
          <a:xfrm>
            <a:off x="439940" y="1885950"/>
            <a:ext cx="3759342" cy="4057650"/>
          </a:xfrm>
        </p:spPr>
        <p:txBody>
          <a:bodyPr>
            <a:normAutofit/>
          </a:bodyPr>
          <a:lstStyle/>
          <a:p>
            <a:pPr marL="342900" indent="-342900">
              <a:buFont typeface="Arial" panose="020B0604020202020204" pitchFamily="34" charset="0"/>
              <a:buChar char="•"/>
            </a:pPr>
            <a:r>
              <a:rPr lang="en-US" sz="2000" dirty="0">
                <a:solidFill>
                  <a:schemeClr val="bg1"/>
                </a:solidFill>
              </a:rPr>
              <a:t>Standing dead or dying trees are called snags. </a:t>
            </a:r>
          </a:p>
          <a:p>
            <a:pPr marL="342900" indent="-342900">
              <a:buFont typeface="Arial" panose="020B0604020202020204" pitchFamily="34" charset="0"/>
              <a:buChar char="•"/>
            </a:pPr>
            <a:endParaRPr lang="en-US" sz="2000" dirty="0">
              <a:solidFill>
                <a:schemeClr val="bg1"/>
              </a:solidFill>
            </a:endParaRPr>
          </a:p>
          <a:p>
            <a:pPr marL="342900" indent="-342900">
              <a:buFont typeface="Arial" panose="020B0604020202020204" pitchFamily="34" charset="0"/>
              <a:buChar char="•"/>
            </a:pPr>
            <a:r>
              <a:rPr lang="en-US" sz="2000" dirty="0">
                <a:solidFill>
                  <a:schemeClr val="bg1"/>
                </a:solidFill>
              </a:rPr>
              <a:t>More than 100 species of birds, mammals, reptiles and amphibians use snags.</a:t>
            </a:r>
          </a:p>
          <a:p>
            <a:pPr marL="342900" indent="-342900">
              <a:buFont typeface="Arial" panose="020B0604020202020204" pitchFamily="34" charset="0"/>
              <a:buChar char="•"/>
            </a:pPr>
            <a:endParaRPr lang="en-US" sz="2000" dirty="0">
              <a:solidFill>
                <a:schemeClr val="bg1"/>
              </a:solidFill>
            </a:endParaRPr>
          </a:p>
          <a:p>
            <a:pPr marL="342900" indent="-342900">
              <a:buFont typeface="Arial" panose="020B0604020202020204" pitchFamily="34" charset="0"/>
              <a:buChar char="•"/>
            </a:pPr>
            <a:r>
              <a:rPr lang="en-US" sz="2000" dirty="0">
                <a:solidFill>
                  <a:schemeClr val="bg1"/>
                </a:solidFill>
              </a:rPr>
              <a:t>Snags enhance natural areas by attracting wildlife species that may not otherwise be there. </a:t>
            </a:r>
          </a:p>
        </p:txBody>
      </p:sp>
      <p:pic>
        <p:nvPicPr>
          <p:cNvPr id="8" name="Picture 7" descr="A picture containing outdoor, tree, grass, plant&#10;&#10;Description automatically generated">
            <a:extLst>
              <a:ext uri="{FF2B5EF4-FFF2-40B4-BE49-F238E27FC236}">
                <a16:creationId xmlns:a16="http://schemas.microsoft.com/office/drawing/2014/main" id="{AEFF3451-0E7F-4CC0-B090-9527303934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5855" y="0"/>
            <a:ext cx="4577715" cy="6858000"/>
          </a:xfrm>
          <a:prstGeom prst="rect">
            <a:avLst/>
          </a:prstGeom>
        </p:spPr>
      </p:pic>
    </p:spTree>
    <p:extLst>
      <p:ext uri="{BB962C8B-B14F-4D97-AF65-F5344CB8AC3E}">
        <p14:creationId xmlns:p14="http://schemas.microsoft.com/office/powerpoint/2010/main" val="103777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0E5B4-6A5E-4742-8068-2A77B9B200D8}"/>
              </a:ext>
            </a:extLst>
          </p:cNvPr>
          <p:cNvSpPr>
            <a:spLocks noGrp="1"/>
          </p:cNvSpPr>
          <p:nvPr>
            <p:ph type="title"/>
          </p:nvPr>
        </p:nvSpPr>
        <p:spPr>
          <a:xfrm>
            <a:off x="444910" y="-400050"/>
            <a:ext cx="7898990" cy="2525712"/>
          </a:xfrm>
        </p:spPr>
        <p:txBody>
          <a:bodyPr/>
          <a:lstStyle/>
          <a:p>
            <a:r>
              <a:rPr lang="en-US" dirty="0"/>
              <a:t>Dead Wood and Snags </a:t>
            </a:r>
          </a:p>
        </p:txBody>
      </p:sp>
      <p:sp>
        <p:nvSpPr>
          <p:cNvPr id="5" name="Content Placeholder 4">
            <a:extLst>
              <a:ext uri="{FF2B5EF4-FFF2-40B4-BE49-F238E27FC236}">
                <a16:creationId xmlns:a16="http://schemas.microsoft.com/office/drawing/2014/main" id="{8153CAF2-BACD-45BF-B062-BE027D308D2E}"/>
              </a:ext>
            </a:extLst>
          </p:cNvPr>
          <p:cNvSpPr>
            <a:spLocks noGrp="1"/>
          </p:cNvSpPr>
          <p:nvPr>
            <p:ph idx="1"/>
          </p:nvPr>
        </p:nvSpPr>
        <p:spPr/>
        <p:txBody>
          <a:bodyPr>
            <a:normAutofit/>
          </a:bodyPr>
          <a:lstStyle/>
          <a:p>
            <a:r>
              <a:rPr lang="en-US" sz="2800" dirty="0">
                <a:solidFill>
                  <a:schemeClr val="bg1"/>
                </a:solidFill>
              </a:rPr>
              <a:t>How to </a:t>
            </a:r>
            <a:r>
              <a:rPr lang="en-US" sz="2800" dirty="0">
                <a:solidFill>
                  <a:srgbClr val="067B54"/>
                </a:solidFill>
                <a:hlinkClick r:id="rId3">
                  <a:extLst>
                    <a:ext uri="{A12FA001-AC4F-418D-AE19-62706E023703}">
                      <ahyp:hlinkClr xmlns:ahyp="http://schemas.microsoft.com/office/drawing/2018/hyperlinkcolor" val="tx"/>
                    </a:ext>
                  </a:extLst>
                </a:hlinkClick>
              </a:rPr>
              <a:t>identify snags </a:t>
            </a:r>
            <a:endParaRPr lang="en-US" sz="2800" dirty="0">
              <a:solidFill>
                <a:srgbClr val="067B54"/>
              </a:solidFill>
            </a:endParaRPr>
          </a:p>
        </p:txBody>
      </p:sp>
      <p:pic>
        <p:nvPicPr>
          <p:cNvPr id="7" name="Picture 6">
            <a:extLst>
              <a:ext uri="{FF2B5EF4-FFF2-40B4-BE49-F238E27FC236}">
                <a16:creationId xmlns:a16="http://schemas.microsoft.com/office/drawing/2014/main" id="{F16D8F97-0BBF-4DF8-8C1B-B7499AD90F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2100" y="1714500"/>
            <a:ext cx="3251200" cy="4064000"/>
          </a:xfrm>
          <a:prstGeom prst="rect">
            <a:avLst/>
          </a:prstGeom>
        </p:spPr>
      </p:pic>
    </p:spTree>
    <p:extLst>
      <p:ext uri="{BB962C8B-B14F-4D97-AF65-F5344CB8AC3E}">
        <p14:creationId xmlns:p14="http://schemas.microsoft.com/office/powerpoint/2010/main" val="19530759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847A9-87FB-4F2B-8562-3FA3C4B42102}"/>
              </a:ext>
            </a:extLst>
          </p:cNvPr>
          <p:cNvSpPr>
            <a:spLocks noGrp="1"/>
          </p:cNvSpPr>
          <p:nvPr>
            <p:ph type="title"/>
          </p:nvPr>
        </p:nvSpPr>
        <p:spPr/>
        <p:txBody>
          <a:bodyPr/>
          <a:lstStyle/>
          <a:p>
            <a:r>
              <a:rPr lang="en-US" dirty="0"/>
              <a:t>Restoring forests for wildlife </a:t>
            </a:r>
          </a:p>
        </p:txBody>
      </p:sp>
      <p:sp>
        <p:nvSpPr>
          <p:cNvPr id="4" name="Footer Placeholder 3">
            <a:extLst>
              <a:ext uri="{FF2B5EF4-FFF2-40B4-BE49-F238E27FC236}">
                <a16:creationId xmlns:a16="http://schemas.microsoft.com/office/drawing/2014/main" id="{854C62A4-0B9A-48D1-B0DD-4556CD5351CF}"/>
              </a:ext>
            </a:extLst>
          </p:cNvPr>
          <p:cNvSpPr>
            <a:spLocks noGrp="1"/>
          </p:cNvSpPr>
          <p:nvPr>
            <p:ph type="ftr" sz="quarter" idx="4294967295"/>
          </p:nvPr>
        </p:nvSpPr>
        <p:spPr/>
        <p:txBody>
          <a:bodyPr/>
          <a:lstStyle/>
          <a:p>
            <a:r>
              <a:rPr lang="en-US"/>
              <a:t>Department of Fish and Wildlife</a:t>
            </a:r>
            <a:endParaRPr lang="en-US" dirty="0"/>
          </a:p>
        </p:txBody>
      </p:sp>
      <p:pic>
        <p:nvPicPr>
          <p:cNvPr id="5" name="Picture 4">
            <a:extLst>
              <a:ext uri="{FF2B5EF4-FFF2-40B4-BE49-F238E27FC236}">
                <a16:creationId xmlns:a16="http://schemas.microsoft.com/office/drawing/2014/main" id="{E8DDC4B7-D0CE-4727-9371-E18DDB0113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122" r="9451"/>
          <a:stretch/>
        </p:blipFill>
        <p:spPr>
          <a:xfrm>
            <a:off x="4572000" y="1085850"/>
            <a:ext cx="3771900" cy="2495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51A45944-443E-4F1E-9D43-EDDDE864D45B}"/>
              </a:ext>
            </a:extLst>
          </p:cNvPr>
          <p:cNvSpPr txBox="1"/>
          <p:nvPr/>
        </p:nvSpPr>
        <p:spPr>
          <a:xfrm>
            <a:off x="442425" y="1536174"/>
            <a:ext cx="3600450" cy="3785652"/>
          </a:xfrm>
          <a:prstGeom prst="rect">
            <a:avLst/>
          </a:prstGeom>
          <a:noFill/>
        </p:spPr>
        <p:txBody>
          <a:bodyPr wrap="square" rtlCol="0">
            <a:spAutoFit/>
          </a:bodyPr>
          <a:lstStyle/>
          <a:p>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Forests that look like this are beneficial to some species.</a:t>
            </a:r>
          </a:p>
          <a:p>
            <a:endParaRPr lang="en-US" sz="2000" dirty="0">
              <a:solidFill>
                <a:schemeClr val="bg1"/>
              </a:solidFill>
              <a:latin typeface="Ebrima" panose="02000000000000000000" pitchFamily="2" charset="0"/>
              <a:ea typeface="Ebrima" panose="02000000000000000000" pitchFamily="2" charset="0"/>
              <a:cs typeface="Ebrima" panose="02000000000000000000" pitchFamily="2" charset="0"/>
            </a:endParaRPr>
          </a:p>
          <a:p>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However a forest with mostly dense stands reduces biodiversity at an ecosystem level.</a:t>
            </a:r>
          </a:p>
          <a:p>
            <a:endParaRPr lang="en-US" sz="2000" dirty="0">
              <a:solidFill>
                <a:schemeClr val="bg1"/>
              </a:solidFill>
              <a:latin typeface="Ebrima" panose="02000000000000000000" pitchFamily="2" charset="0"/>
              <a:ea typeface="Ebrima" panose="02000000000000000000" pitchFamily="2" charset="0"/>
              <a:cs typeface="Ebrima" panose="02000000000000000000" pitchFamily="2" charset="0"/>
            </a:endParaRPr>
          </a:p>
          <a:p>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Forests with individuals, clumps, openings and other diverse features allow for more species.  </a:t>
            </a:r>
          </a:p>
        </p:txBody>
      </p:sp>
      <p:pic>
        <p:nvPicPr>
          <p:cNvPr id="7" name="Content Placeholder 6">
            <a:extLst>
              <a:ext uri="{FF2B5EF4-FFF2-40B4-BE49-F238E27FC236}">
                <a16:creationId xmlns:a16="http://schemas.microsoft.com/office/drawing/2014/main" id="{1947BD46-0D6A-4B52-9789-8399CC1AE84B}"/>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b="6407"/>
          <a:stretch/>
        </p:blipFill>
        <p:spPr>
          <a:xfrm>
            <a:off x="4572000" y="3714750"/>
            <a:ext cx="3791707" cy="26615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300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down)">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wipe(down)">
                                      <p:cBhvr>
                                        <p:cTn id="1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6">
            <a:extLst>
              <a:ext uri="{FF2B5EF4-FFF2-40B4-BE49-F238E27FC236}">
                <a16:creationId xmlns:a16="http://schemas.microsoft.com/office/drawing/2014/main" id="{083443E9-F53D-405F-870E-EA568E7D16E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4800" y="2438400"/>
            <a:ext cx="4165600" cy="3124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2AF6132B-DA13-42F3-A033-13727555A9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2438400"/>
            <a:ext cx="4165600" cy="3124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8466D5D6-2C21-45DC-A740-5440F50F019F}"/>
              </a:ext>
            </a:extLst>
          </p:cNvPr>
          <p:cNvSpPr txBox="1"/>
          <p:nvPr/>
        </p:nvSpPr>
        <p:spPr>
          <a:xfrm>
            <a:off x="628650" y="742950"/>
            <a:ext cx="7258050" cy="830997"/>
          </a:xfrm>
          <a:prstGeom prst="rect">
            <a:avLst/>
          </a:prstGeom>
          <a:noFill/>
        </p:spPr>
        <p:txBody>
          <a:bodyPr wrap="square" rtlCol="0">
            <a:spAutoFit/>
          </a:bodyPr>
          <a:lstStyle/>
          <a:p>
            <a:r>
              <a:rPr lang="en-US" sz="2400" dirty="0">
                <a:latin typeface="Ebrima" panose="02000000000000000000" pitchFamily="2" charset="0"/>
                <a:ea typeface="Ebrima" panose="02000000000000000000" pitchFamily="2" charset="0"/>
                <a:cs typeface="Ebrima" panose="02000000000000000000" pitchFamily="2" charset="0"/>
              </a:rPr>
              <a:t>Only 5% of a ponderosa pine forest should include dense stands like these. (Currently at 35%).   </a:t>
            </a:r>
          </a:p>
        </p:txBody>
      </p:sp>
    </p:spTree>
    <p:extLst>
      <p:ext uri="{BB962C8B-B14F-4D97-AF65-F5344CB8AC3E}">
        <p14:creationId xmlns:p14="http://schemas.microsoft.com/office/powerpoint/2010/main" val="1641236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4E66FE-12CC-4DD6-9413-3904452182EB}"/>
              </a:ext>
            </a:extLst>
          </p:cNvPr>
          <p:cNvSpPr>
            <a:spLocks noGrp="1"/>
          </p:cNvSpPr>
          <p:nvPr>
            <p:ph idx="1"/>
          </p:nvPr>
        </p:nvSpPr>
        <p:spPr>
          <a:xfrm>
            <a:off x="342900" y="114300"/>
            <a:ext cx="8241890" cy="760893"/>
          </a:xfrm>
        </p:spPr>
        <p:txBody>
          <a:bodyPr/>
          <a:lstStyle/>
          <a:p>
            <a:r>
              <a:rPr lang="en-US" dirty="0">
                <a:solidFill>
                  <a:srgbClr val="067B54"/>
                </a:solidFill>
                <a:latin typeface="Rockwell" panose="02060603020205020403" pitchFamily="18" charset="0"/>
              </a:rPr>
              <a:t>What can we do to restore the forest?</a:t>
            </a:r>
          </a:p>
        </p:txBody>
      </p:sp>
      <p:sp>
        <p:nvSpPr>
          <p:cNvPr id="5" name="TextBox 4">
            <a:extLst>
              <a:ext uri="{FF2B5EF4-FFF2-40B4-BE49-F238E27FC236}">
                <a16:creationId xmlns:a16="http://schemas.microsoft.com/office/drawing/2014/main" id="{5DA8A8C5-77A6-44F7-BD7B-5739AFBE5A05}"/>
              </a:ext>
            </a:extLst>
          </p:cNvPr>
          <p:cNvSpPr txBox="1"/>
          <p:nvPr/>
        </p:nvSpPr>
        <p:spPr>
          <a:xfrm>
            <a:off x="457200" y="1771650"/>
            <a:ext cx="2571750" cy="2123658"/>
          </a:xfrm>
          <a:prstGeom prst="rect">
            <a:avLst/>
          </a:prstGeom>
          <a:noFill/>
        </p:spPr>
        <p:txBody>
          <a:bodyPr wrap="square" rtlCol="0">
            <a:spAutoFit/>
          </a:bodyPr>
          <a:lstStyle/>
          <a:p>
            <a:r>
              <a:rPr lang="en-US" sz="2200" dirty="0">
                <a:solidFill>
                  <a:srgbClr val="067B54"/>
                </a:solidFill>
                <a:latin typeface="Ebrima" panose="02000000000000000000" pitchFamily="2" charset="0"/>
                <a:ea typeface="Ebrima" panose="02000000000000000000" pitchFamily="2" charset="0"/>
                <a:cs typeface="Ebrima" panose="02000000000000000000" pitchFamily="2" charset="0"/>
                <a:hlinkClick r:id="rId3">
                  <a:extLst>
                    <a:ext uri="{A12FA001-AC4F-418D-AE19-62706E023703}">
                      <ahyp:hlinkClr xmlns:ahyp="http://schemas.microsoft.com/office/drawing/2018/hyperlinkcolor" val="tx"/>
                    </a:ext>
                  </a:extLst>
                </a:hlinkClick>
              </a:rPr>
              <a:t>Let’s find out </a:t>
            </a:r>
            <a:r>
              <a:rPr lang="en-US" sz="2200" dirty="0">
                <a:latin typeface="Ebrima" panose="02000000000000000000" pitchFamily="2" charset="0"/>
                <a:ea typeface="Ebrima" panose="02000000000000000000" pitchFamily="2" charset="0"/>
                <a:cs typeface="Ebrima" panose="02000000000000000000" pitchFamily="2" charset="0"/>
              </a:rPr>
              <a:t>what federal, state, tribal, and private organizations do to help re-create resilient forests. </a:t>
            </a:r>
          </a:p>
        </p:txBody>
      </p:sp>
      <p:pic>
        <p:nvPicPr>
          <p:cNvPr id="11" name="Picture 10" descr="A picture containing grass, outdoor, tree, wooded&#10;&#10;Description automatically generated">
            <a:extLst>
              <a:ext uri="{FF2B5EF4-FFF2-40B4-BE49-F238E27FC236}">
                <a16:creationId xmlns:a16="http://schemas.microsoft.com/office/drawing/2014/main" id="{A3F64EC7-5A18-4AD9-B6DA-DC7DD952A4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9123" y="1510393"/>
            <a:ext cx="5372099" cy="3837214"/>
          </a:xfrm>
          <a:prstGeom prst="rect">
            <a:avLst/>
          </a:prstGeom>
        </p:spPr>
      </p:pic>
    </p:spTree>
    <p:extLst>
      <p:ext uri="{BB962C8B-B14F-4D97-AF65-F5344CB8AC3E}">
        <p14:creationId xmlns:p14="http://schemas.microsoft.com/office/powerpoint/2010/main" val="24481659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4E66FE-12CC-4DD6-9413-3904452182EB}"/>
              </a:ext>
            </a:extLst>
          </p:cNvPr>
          <p:cNvSpPr>
            <a:spLocks noGrp="1"/>
          </p:cNvSpPr>
          <p:nvPr>
            <p:ph idx="1"/>
          </p:nvPr>
        </p:nvSpPr>
        <p:spPr>
          <a:xfrm>
            <a:off x="342900" y="285750"/>
            <a:ext cx="8241890" cy="760893"/>
          </a:xfrm>
        </p:spPr>
        <p:txBody>
          <a:bodyPr/>
          <a:lstStyle/>
          <a:p>
            <a:r>
              <a:rPr lang="en-US" dirty="0">
                <a:solidFill>
                  <a:srgbClr val="067B54"/>
                </a:solidFill>
                <a:latin typeface="Rockwell" panose="02060603020205020403" pitchFamily="18" charset="0"/>
              </a:rPr>
              <a:t>Methods</a:t>
            </a:r>
          </a:p>
        </p:txBody>
      </p:sp>
      <p:sp>
        <p:nvSpPr>
          <p:cNvPr id="2" name="TextBox 1">
            <a:extLst>
              <a:ext uri="{FF2B5EF4-FFF2-40B4-BE49-F238E27FC236}">
                <a16:creationId xmlns:a16="http://schemas.microsoft.com/office/drawing/2014/main" id="{B53B06A3-F21B-4168-B0DF-E1188CA66DDA}"/>
              </a:ext>
            </a:extLst>
          </p:cNvPr>
          <p:cNvSpPr txBox="1"/>
          <p:nvPr/>
        </p:nvSpPr>
        <p:spPr>
          <a:xfrm>
            <a:off x="400050" y="1258112"/>
            <a:ext cx="2914650" cy="1846659"/>
          </a:xfrm>
          <a:prstGeom prst="rect">
            <a:avLst/>
          </a:prstGeom>
          <a:noFill/>
        </p:spPr>
        <p:txBody>
          <a:bodyPr wrap="square" rtlCol="0">
            <a:spAutoFit/>
          </a:bodyPr>
          <a:lstStyle/>
          <a:p>
            <a:pPr marL="342900" indent="-342900">
              <a:buFont typeface="Arial" panose="020B0604020202020204" pitchFamily="34" charset="0"/>
              <a:buChar char="•"/>
              <a:defRPr/>
            </a:pPr>
            <a:r>
              <a:rPr lang="en-US" sz="2400" dirty="0">
                <a:latin typeface="Ebrima" panose="02000000000000000000" pitchFamily="2" charset="0"/>
                <a:ea typeface="Ebrima" panose="02000000000000000000" pitchFamily="2" charset="0"/>
                <a:cs typeface="Ebrima" panose="02000000000000000000" pitchFamily="2" charset="0"/>
              </a:rPr>
              <a:t>Thinning</a:t>
            </a:r>
          </a:p>
          <a:p>
            <a:pPr marL="342900" indent="-342900">
              <a:buFont typeface="Arial" panose="020B0604020202020204" pitchFamily="34" charset="0"/>
              <a:buChar char="•"/>
              <a:defRPr/>
            </a:pPr>
            <a:r>
              <a:rPr lang="en-US" sz="2400" dirty="0">
                <a:latin typeface="Ebrima" panose="02000000000000000000" pitchFamily="2" charset="0"/>
                <a:ea typeface="Ebrima" panose="02000000000000000000" pitchFamily="2" charset="0"/>
                <a:cs typeface="Ebrima" panose="02000000000000000000" pitchFamily="2" charset="0"/>
              </a:rPr>
              <a:t>Prescribed fire</a:t>
            </a:r>
          </a:p>
          <a:p>
            <a:pPr marL="342900" indent="-342900">
              <a:buFont typeface="Arial" panose="020B0604020202020204" pitchFamily="34" charset="0"/>
              <a:buChar char="•"/>
              <a:defRPr/>
            </a:pPr>
            <a:r>
              <a:rPr lang="en-US" sz="2400" dirty="0">
                <a:latin typeface="Ebrima" panose="02000000000000000000" pitchFamily="2" charset="0"/>
                <a:ea typeface="Ebrima" panose="02000000000000000000" pitchFamily="2" charset="0"/>
                <a:cs typeface="Ebrima" panose="02000000000000000000" pitchFamily="2" charset="0"/>
              </a:rPr>
              <a:t>Fuel breaks</a:t>
            </a:r>
          </a:p>
          <a:p>
            <a:pPr marL="342900" indent="-342900">
              <a:buFont typeface="Arial" panose="020B0604020202020204" pitchFamily="34" charset="0"/>
              <a:buChar char="•"/>
              <a:defRPr/>
            </a:pPr>
            <a:r>
              <a:rPr lang="en-US" sz="2400" dirty="0">
                <a:latin typeface="Ebrima" panose="02000000000000000000" pitchFamily="2" charset="0"/>
                <a:ea typeface="Ebrima" panose="02000000000000000000" pitchFamily="2" charset="0"/>
                <a:cs typeface="Ebrima" panose="02000000000000000000" pitchFamily="2" charset="0"/>
              </a:rPr>
              <a:t>Planting</a:t>
            </a:r>
          </a:p>
          <a:p>
            <a:endParaRPr lang="en-US" dirty="0"/>
          </a:p>
        </p:txBody>
      </p:sp>
      <p:pic>
        <p:nvPicPr>
          <p:cNvPr id="26" name="Picture 25" descr="S:\WP\Lands\Wildlife Area Olympia\Forest managment\Photos\Merril Lake Phase 2\Resized_20190730_100912.jpeg">
            <a:extLst>
              <a:ext uri="{FF2B5EF4-FFF2-40B4-BE49-F238E27FC236}">
                <a16:creationId xmlns:a16="http://schemas.microsoft.com/office/drawing/2014/main" id="{01F25749-9474-4AAA-9535-110EA8A6F8A6}"/>
              </a:ext>
            </a:extLst>
          </p:cNvPr>
          <p:cNvPicPr/>
          <p:nvPr/>
        </p:nvPicPr>
        <p:blipFill rotWithShape="1">
          <a:blip r:embed="rId3">
            <a:extLst>
              <a:ext uri="{28A0092B-C50C-407E-A947-70E740481C1C}">
                <a14:useLocalDpi xmlns:a14="http://schemas.microsoft.com/office/drawing/2010/main" val="0"/>
              </a:ext>
            </a:extLst>
          </a:blip>
          <a:srcRect t="29075" r="17113" b="29166"/>
          <a:stretch/>
        </p:blipFill>
        <p:spPr bwMode="auto">
          <a:xfrm>
            <a:off x="3700670" y="392837"/>
            <a:ext cx="5105400" cy="19560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28" name="Picture 27">
            <a:extLst>
              <a:ext uri="{FF2B5EF4-FFF2-40B4-BE49-F238E27FC236}">
                <a16:creationId xmlns:a16="http://schemas.microsoft.com/office/drawing/2014/main" id="{37FE3DFA-44D9-43F9-BA92-87358D2DEFAF}"/>
              </a:ext>
            </a:extLst>
          </p:cNvPr>
          <p:cNvPicPr>
            <a:picLocks noChangeAspect="1"/>
          </p:cNvPicPr>
          <p:nvPr/>
        </p:nvPicPr>
        <p:blipFill rotWithShape="1">
          <a:blip r:embed="rId4">
            <a:extLst>
              <a:ext uri="{28A0092B-C50C-407E-A947-70E740481C1C}">
                <a14:useLocalDpi xmlns:a14="http://schemas.microsoft.com/office/drawing/2010/main" val="0"/>
              </a:ext>
            </a:extLst>
          </a:blip>
          <a:srcRect t="15320" b="5327"/>
          <a:stretch/>
        </p:blipFill>
        <p:spPr>
          <a:xfrm>
            <a:off x="342900" y="3316240"/>
            <a:ext cx="3676650" cy="2188153"/>
          </a:xfrm>
          <a:prstGeom prst="rect">
            <a:avLst/>
          </a:prstGeom>
        </p:spPr>
      </p:pic>
      <p:pic>
        <p:nvPicPr>
          <p:cNvPr id="30" name="Picture 29" descr="A picture containing grass, outdoor, nature, field&#10;&#10;Description automatically generated">
            <a:extLst>
              <a:ext uri="{FF2B5EF4-FFF2-40B4-BE49-F238E27FC236}">
                <a16:creationId xmlns:a16="http://schemas.microsoft.com/office/drawing/2014/main" id="{BF78F8F4-064B-44CA-9EFA-2A67DE53BA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6866" y="2512459"/>
            <a:ext cx="4447084" cy="3335314"/>
          </a:xfrm>
          <a:prstGeom prst="rect">
            <a:avLst/>
          </a:prstGeom>
        </p:spPr>
      </p:pic>
      <p:sp>
        <p:nvSpPr>
          <p:cNvPr id="33" name="TextBox 32">
            <a:extLst>
              <a:ext uri="{FF2B5EF4-FFF2-40B4-BE49-F238E27FC236}">
                <a16:creationId xmlns:a16="http://schemas.microsoft.com/office/drawing/2014/main" id="{0E130B95-FF4D-44E9-B1AB-621B933E3B09}"/>
              </a:ext>
            </a:extLst>
          </p:cNvPr>
          <p:cNvSpPr txBox="1"/>
          <p:nvPr/>
        </p:nvSpPr>
        <p:spPr>
          <a:xfrm>
            <a:off x="4223996" y="5847773"/>
            <a:ext cx="4519953" cy="553998"/>
          </a:xfrm>
          <a:prstGeom prst="rect">
            <a:avLst/>
          </a:prstGeom>
          <a:noFill/>
        </p:spPr>
        <p:txBody>
          <a:bodyPr wrap="square" rtlCol="0">
            <a:spAutoFit/>
          </a:bodyPr>
          <a:lstStyle/>
          <a:p>
            <a:r>
              <a:rPr lang="en-US" sz="1500" dirty="0">
                <a:latin typeface="Ebrima" panose="02000000000000000000" pitchFamily="2" charset="0"/>
                <a:ea typeface="Ebrima" panose="02000000000000000000" pitchFamily="2" charset="0"/>
                <a:cs typeface="Ebrima" panose="02000000000000000000" pitchFamily="2" charset="0"/>
              </a:rPr>
              <a:t>Fuel breaks are lines in the “fuel” which help prevent the rapid spread of wildfire. </a:t>
            </a:r>
          </a:p>
        </p:txBody>
      </p:sp>
      <p:sp>
        <p:nvSpPr>
          <p:cNvPr id="34" name="TextBox 33">
            <a:extLst>
              <a:ext uri="{FF2B5EF4-FFF2-40B4-BE49-F238E27FC236}">
                <a16:creationId xmlns:a16="http://schemas.microsoft.com/office/drawing/2014/main" id="{AD58FF15-8CA6-449D-8A7A-177FB94CE48A}"/>
              </a:ext>
            </a:extLst>
          </p:cNvPr>
          <p:cNvSpPr txBox="1"/>
          <p:nvPr/>
        </p:nvSpPr>
        <p:spPr>
          <a:xfrm>
            <a:off x="3771900" y="57150"/>
            <a:ext cx="5486400" cy="323165"/>
          </a:xfrm>
          <a:prstGeom prst="rect">
            <a:avLst/>
          </a:prstGeom>
          <a:noFill/>
        </p:spPr>
        <p:txBody>
          <a:bodyPr wrap="square" rtlCol="0">
            <a:spAutoFit/>
          </a:bodyPr>
          <a:lstStyle/>
          <a:p>
            <a:r>
              <a:rPr lang="en-US" sz="1500" dirty="0">
                <a:latin typeface="Ebrima" panose="02000000000000000000" pitchFamily="2" charset="0"/>
                <a:ea typeface="Ebrima" panose="02000000000000000000" pitchFamily="2" charset="0"/>
                <a:cs typeface="Ebrima" panose="02000000000000000000" pitchFamily="2" charset="0"/>
              </a:rPr>
              <a:t>Not Thinned                                                       </a:t>
            </a:r>
            <a:r>
              <a:rPr lang="en-US" sz="1500" dirty="0" err="1">
                <a:latin typeface="Ebrima" panose="02000000000000000000" pitchFamily="2" charset="0"/>
                <a:ea typeface="Ebrima" panose="02000000000000000000" pitchFamily="2" charset="0"/>
                <a:cs typeface="Ebrima" panose="02000000000000000000" pitchFamily="2" charset="0"/>
              </a:rPr>
              <a:t>Thinned</a:t>
            </a:r>
            <a:endParaRPr lang="en-US" sz="1500" dirty="0">
              <a:latin typeface="Ebrima" panose="02000000000000000000" pitchFamily="2" charset="0"/>
              <a:ea typeface="Ebrima" panose="02000000000000000000" pitchFamily="2" charset="0"/>
              <a:cs typeface="Ebrima" panose="02000000000000000000" pitchFamily="2" charset="0"/>
            </a:endParaRPr>
          </a:p>
        </p:txBody>
      </p:sp>
      <p:sp>
        <p:nvSpPr>
          <p:cNvPr id="35" name="TextBox 34">
            <a:extLst>
              <a:ext uri="{FF2B5EF4-FFF2-40B4-BE49-F238E27FC236}">
                <a16:creationId xmlns:a16="http://schemas.microsoft.com/office/drawing/2014/main" id="{D838FFD8-0EDC-4A7E-B298-19BCF141AE9E}"/>
              </a:ext>
            </a:extLst>
          </p:cNvPr>
          <p:cNvSpPr txBox="1"/>
          <p:nvPr/>
        </p:nvSpPr>
        <p:spPr>
          <a:xfrm>
            <a:off x="228600" y="5524516"/>
            <a:ext cx="3790950" cy="492443"/>
          </a:xfrm>
          <a:prstGeom prst="rect">
            <a:avLst/>
          </a:prstGeom>
          <a:noFill/>
        </p:spPr>
        <p:txBody>
          <a:bodyPr wrap="square" rtlCol="0">
            <a:spAutoFit/>
          </a:bodyPr>
          <a:lstStyle/>
          <a:p>
            <a:r>
              <a:rPr lang="en-US" sz="1300" dirty="0">
                <a:latin typeface="Ebrima" panose="02000000000000000000" pitchFamily="2" charset="0"/>
                <a:ea typeface="Ebrima" panose="02000000000000000000" pitchFamily="2" charset="0"/>
                <a:cs typeface="Ebrima" panose="02000000000000000000" pitchFamily="2" charset="0"/>
              </a:rPr>
              <a:t>A plane drops seeds for replanting on a WDFW wildlife area after a large wildfire </a:t>
            </a:r>
          </a:p>
        </p:txBody>
      </p:sp>
    </p:spTree>
    <p:extLst>
      <p:ext uri="{BB962C8B-B14F-4D97-AF65-F5344CB8AC3E}">
        <p14:creationId xmlns:p14="http://schemas.microsoft.com/office/powerpoint/2010/main" val="12878550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4E66FE-12CC-4DD6-9413-3904452182EB}"/>
              </a:ext>
            </a:extLst>
          </p:cNvPr>
          <p:cNvSpPr>
            <a:spLocks noGrp="1"/>
          </p:cNvSpPr>
          <p:nvPr>
            <p:ph idx="1"/>
          </p:nvPr>
        </p:nvSpPr>
        <p:spPr>
          <a:xfrm>
            <a:off x="342900" y="114300"/>
            <a:ext cx="8241890" cy="760893"/>
          </a:xfrm>
        </p:spPr>
        <p:txBody>
          <a:bodyPr/>
          <a:lstStyle/>
          <a:p>
            <a:r>
              <a:rPr lang="en-US" dirty="0">
                <a:solidFill>
                  <a:srgbClr val="067B54"/>
                </a:solidFill>
                <a:latin typeface="Rockwell" panose="02060603020205020403" pitchFamily="18" charset="0"/>
              </a:rPr>
              <a:t>What can we do to restore the forest?</a:t>
            </a:r>
          </a:p>
        </p:txBody>
      </p:sp>
      <p:sp>
        <p:nvSpPr>
          <p:cNvPr id="5" name="TextBox 4">
            <a:extLst>
              <a:ext uri="{FF2B5EF4-FFF2-40B4-BE49-F238E27FC236}">
                <a16:creationId xmlns:a16="http://schemas.microsoft.com/office/drawing/2014/main" id="{5DA8A8C5-77A6-44F7-BD7B-5739AFBE5A05}"/>
              </a:ext>
            </a:extLst>
          </p:cNvPr>
          <p:cNvSpPr txBox="1"/>
          <p:nvPr/>
        </p:nvSpPr>
        <p:spPr>
          <a:xfrm>
            <a:off x="342900" y="1428750"/>
            <a:ext cx="2286000" cy="2015936"/>
          </a:xfrm>
          <a:prstGeom prst="rect">
            <a:avLst/>
          </a:prstGeom>
          <a:noFill/>
        </p:spPr>
        <p:txBody>
          <a:bodyPr wrap="square" rtlCol="0">
            <a:spAutoFit/>
          </a:bodyPr>
          <a:lstStyle/>
          <a:p>
            <a:r>
              <a:rPr lang="en-US" sz="2500" dirty="0">
                <a:solidFill>
                  <a:srgbClr val="067B54"/>
                </a:solidFill>
                <a:latin typeface="Ebrima" panose="02000000000000000000" pitchFamily="2" charset="0"/>
                <a:ea typeface="Ebrima" panose="02000000000000000000" pitchFamily="2" charset="0"/>
                <a:cs typeface="Ebrima" panose="02000000000000000000" pitchFamily="2" charset="0"/>
              </a:rPr>
              <a:t>Thinned over 12,000 acres in wildlife areas throughout the state. </a:t>
            </a:r>
            <a:endParaRPr lang="en-US" sz="2500" dirty="0">
              <a:latin typeface="Ebrima" panose="02000000000000000000" pitchFamily="2" charset="0"/>
              <a:ea typeface="Ebrima" panose="02000000000000000000" pitchFamily="2" charset="0"/>
              <a:cs typeface="Ebrima" panose="02000000000000000000" pitchFamily="2" charset="0"/>
            </a:endParaRPr>
          </a:p>
        </p:txBody>
      </p:sp>
      <p:grpSp>
        <p:nvGrpSpPr>
          <p:cNvPr id="4" name="Group 3">
            <a:extLst>
              <a:ext uri="{FF2B5EF4-FFF2-40B4-BE49-F238E27FC236}">
                <a16:creationId xmlns:a16="http://schemas.microsoft.com/office/drawing/2014/main" id="{5DCD57E8-D054-45C4-96BA-F943B92162D2}"/>
              </a:ext>
            </a:extLst>
          </p:cNvPr>
          <p:cNvGrpSpPr/>
          <p:nvPr/>
        </p:nvGrpSpPr>
        <p:grpSpPr>
          <a:xfrm>
            <a:off x="3143250" y="1314450"/>
            <a:ext cx="5808910" cy="4413034"/>
            <a:chOff x="4390354" y="2217096"/>
            <a:chExt cx="3792291" cy="2881009"/>
          </a:xfrm>
        </p:grpSpPr>
        <p:pic>
          <p:nvPicPr>
            <p:cNvPr id="6" name="Picture 5">
              <a:extLst>
                <a:ext uri="{FF2B5EF4-FFF2-40B4-BE49-F238E27FC236}">
                  <a16:creationId xmlns:a16="http://schemas.microsoft.com/office/drawing/2014/main" id="{92721C48-BCA8-43F8-967E-9F2A72DD5AEC}"/>
                </a:ext>
              </a:extLst>
            </p:cNvPr>
            <p:cNvPicPr>
              <a:picLocks noChangeAspect="1"/>
            </p:cNvPicPr>
            <p:nvPr/>
          </p:nvPicPr>
          <p:blipFill>
            <a:blip r:embed="rId3"/>
            <a:stretch>
              <a:fillRect/>
            </a:stretch>
          </p:blipFill>
          <p:spPr>
            <a:xfrm>
              <a:off x="4390354" y="2217096"/>
              <a:ext cx="3792291" cy="2881009"/>
            </a:xfrm>
            <a:prstGeom prst="rect">
              <a:avLst/>
            </a:prstGeom>
          </p:spPr>
        </p:pic>
        <p:sp>
          <p:nvSpPr>
            <p:cNvPr id="7" name="5-Point Star 5">
              <a:extLst>
                <a:ext uri="{FF2B5EF4-FFF2-40B4-BE49-F238E27FC236}">
                  <a16:creationId xmlns:a16="http://schemas.microsoft.com/office/drawing/2014/main" id="{9839CD88-F01D-4F3C-A2E9-DBCDAB3D1EE6}"/>
                </a:ext>
              </a:extLst>
            </p:cNvPr>
            <p:cNvSpPr/>
            <p:nvPr/>
          </p:nvSpPr>
          <p:spPr>
            <a:xfrm>
              <a:off x="7620000" y="4343400"/>
              <a:ext cx="228600"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5-Point Star 6">
              <a:extLst>
                <a:ext uri="{FF2B5EF4-FFF2-40B4-BE49-F238E27FC236}">
                  <a16:creationId xmlns:a16="http://schemas.microsoft.com/office/drawing/2014/main" id="{EF08A203-B928-4DB6-878A-0B1A50F87ABB}"/>
                </a:ext>
              </a:extLst>
            </p:cNvPr>
            <p:cNvSpPr/>
            <p:nvPr/>
          </p:nvSpPr>
          <p:spPr>
            <a:xfrm>
              <a:off x="6087145" y="4015581"/>
              <a:ext cx="228600" cy="228600"/>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5-Point Star 7">
              <a:extLst>
                <a:ext uri="{FF2B5EF4-FFF2-40B4-BE49-F238E27FC236}">
                  <a16:creationId xmlns:a16="http://schemas.microsoft.com/office/drawing/2014/main" id="{F15340A9-95D6-4617-A3FD-7F10A69EA896}"/>
                </a:ext>
              </a:extLst>
            </p:cNvPr>
            <p:cNvSpPr/>
            <p:nvPr/>
          </p:nvSpPr>
          <p:spPr>
            <a:xfrm>
              <a:off x="6172200" y="3733801"/>
              <a:ext cx="228600" cy="231414"/>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5-Point Star 8">
              <a:extLst>
                <a:ext uri="{FF2B5EF4-FFF2-40B4-BE49-F238E27FC236}">
                  <a16:creationId xmlns:a16="http://schemas.microsoft.com/office/drawing/2014/main" id="{8BE00494-54EC-40BB-AEDF-1C585700D1CA}"/>
                </a:ext>
              </a:extLst>
            </p:cNvPr>
            <p:cNvSpPr/>
            <p:nvPr/>
          </p:nvSpPr>
          <p:spPr>
            <a:xfrm>
              <a:off x="6400800" y="2865439"/>
              <a:ext cx="228600" cy="258761"/>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5-Point Star 9">
              <a:extLst>
                <a:ext uri="{FF2B5EF4-FFF2-40B4-BE49-F238E27FC236}">
                  <a16:creationId xmlns:a16="http://schemas.microsoft.com/office/drawing/2014/main" id="{6F81E85E-3608-4E91-B24C-F4F41489850A}"/>
                </a:ext>
              </a:extLst>
            </p:cNvPr>
            <p:cNvSpPr/>
            <p:nvPr/>
          </p:nvSpPr>
          <p:spPr>
            <a:xfrm>
              <a:off x="6629400" y="2736059"/>
              <a:ext cx="290179" cy="235742"/>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5-Point Star 10">
              <a:extLst>
                <a:ext uri="{FF2B5EF4-FFF2-40B4-BE49-F238E27FC236}">
                  <a16:creationId xmlns:a16="http://schemas.microsoft.com/office/drawing/2014/main" id="{A1254FC2-EADC-488E-A846-4CF09755E2AB}"/>
                </a:ext>
              </a:extLst>
            </p:cNvPr>
            <p:cNvSpPr/>
            <p:nvPr/>
          </p:nvSpPr>
          <p:spPr>
            <a:xfrm flipH="1">
              <a:off x="7239000" y="2838762"/>
              <a:ext cx="228600" cy="258761"/>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5-Point Star 11">
              <a:extLst>
                <a:ext uri="{FF2B5EF4-FFF2-40B4-BE49-F238E27FC236}">
                  <a16:creationId xmlns:a16="http://schemas.microsoft.com/office/drawing/2014/main" id="{67A2A111-E660-4816-8780-C6D6FA2CF978}"/>
                </a:ext>
              </a:extLst>
            </p:cNvPr>
            <p:cNvSpPr/>
            <p:nvPr/>
          </p:nvSpPr>
          <p:spPr>
            <a:xfrm>
              <a:off x="7600950" y="2887173"/>
              <a:ext cx="266700" cy="237027"/>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5-Point Star 12">
              <a:extLst>
                <a:ext uri="{FF2B5EF4-FFF2-40B4-BE49-F238E27FC236}">
                  <a16:creationId xmlns:a16="http://schemas.microsoft.com/office/drawing/2014/main" id="{81477728-EF8C-40C9-81FB-3F9520FE171B}"/>
                </a:ext>
              </a:extLst>
            </p:cNvPr>
            <p:cNvSpPr/>
            <p:nvPr/>
          </p:nvSpPr>
          <p:spPr>
            <a:xfrm>
              <a:off x="7487478" y="3124200"/>
              <a:ext cx="247650" cy="22731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5-Point Star 15">
              <a:extLst>
                <a:ext uri="{FF2B5EF4-FFF2-40B4-BE49-F238E27FC236}">
                  <a16:creationId xmlns:a16="http://schemas.microsoft.com/office/drawing/2014/main" id="{C28434EA-4711-4029-AAA2-6A7E7BD603A8}"/>
                </a:ext>
              </a:extLst>
            </p:cNvPr>
            <p:cNvSpPr/>
            <p:nvPr/>
          </p:nvSpPr>
          <p:spPr>
            <a:xfrm>
              <a:off x="5280563" y="3850915"/>
              <a:ext cx="228599" cy="22859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5-Point Star 16">
              <a:extLst>
                <a:ext uri="{FF2B5EF4-FFF2-40B4-BE49-F238E27FC236}">
                  <a16:creationId xmlns:a16="http://schemas.microsoft.com/office/drawing/2014/main" id="{1B19A36D-0F3C-4254-84E4-EFCAA303C908}"/>
                </a:ext>
              </a:extLst>
            </p:cNvPr>
            <p:cNvSpPr/>
            <p:nvPr/>
          </p:nvSpPr>
          <p:spPr>
            <a:xfrm>
              <a:off x="6315745" y="3657601"/>
              <a:ext cx="237455"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5-Point Star 17">
              <a:extLst>
                <a:ext uri="{FF2B5EF4-FFF2-40B4-BE49-F238E27FC236}">
                  <a16:creationId xmlns:a16="http://schemas.microsoft.com/office/drawing/2014/main" id="{9EE21EDA-EC7E-4B6D-94BA-472B34756CCE}"/>
                </a:ext>
              </a:extLst>
            </p:cNvPr>
            <p:cNvSpPr/>
            <p:nvPr/>
          </p:nvSpPr>
          <p:spPr>
            <a:xfrm>
              <a:off x="5410201" y="4244181"/>
              <a:ext cx="202035" cy="20558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5-Point Star 18">
              <a:extLst>
                <a:ext uri="{FF2B5EF4-FFF2-40B4-BE49-F238E27FC236}">
                  <a16:creationId xmlns:a16="http://schemas.microsoft.com/office/drawing/2014/main" id="{232C6830-CBCC-4441-ADCC-78D1DBDAC349}"/>
                </a:ext>
              </a:extLst>
            </p:cNvPr>
            <p:cNvSpPr/>
            <p:nvPr/>
          </p:nvSpPr>
          <p:spPr>
            <a:xfrm>
              <a:off x="5310524" y="4382640"/>
              <a:ext cx="228599" cy="20573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5-Point Star 19">
              <a:extLst>
                <a:ext uri="{FF2B5EF4-FFF2-40B4-BE49-F238E27FC236}">
                  <a16:creationId xmlns:a16="http://schemas.microsoft.com/office/drawing/2014/main" id="{ECEF83EE-A29A-4ADF-A359-1391AF22A5EB}"/>
                </a:ext>
              </a:extLst>
            </p:cNvPr>
            <p:cNvSpPr/>
            <p:nvPr/>
          </p:nvSpPr>
          <p:spPr>
            <a:xfrm>
              <a:off x="6019801" y="4419602"/>
              <a:ext cx="228600" cy="23589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5-Point Star 20">
              <a:extLst>
                <a:ext uri="{FF2B5EF4-FFF2-40B4-BE49-F238E27FC236}">
                  <a16:creationId xmlns:a16="http://schemas.microsoft.com/office/drawing/2014/main" id="{3FBA4287-CE3F-4063-AA0F-C8D3CB897BA6}"/>
                </a:ext>
              </a:extLst>
            </p:cNvPr>
            <p:cNvSpPr/>
            <p:nvPr/>
          </p:nvSpPr>
          <p:spPr>
            <a:xfrm>
              <a:off x="7505700" y="4221161"/>
              <a:ext cx="228600"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5-Point Star 21">
              <a:extLst>
                <a:ext uri="{FF2B5EF4-FFF2-40B4-BE49-F238E27FC236}">
                  <a16:creationId xmlns:a16="http://schemas.microsoft.com/office/drawing/2014/main" id="{0D6514B3-E8A2-495E-B78D-704D8E9EED1B}"/>
                </a:ext>
              </a:extLst>
            </p:cNvPr>
            <p:cNvSpPr/>
            <p:nvPr/>
          </p:nvSpPr>
          <p:spPr>
            <a:xfrm>
              <a:off x="7505700" y="4419603"/>
              <a:ext cx="228600" cy="15111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5-Point Star 22">
              <a:extLst>
                <a:ext uri="{FF2B5EF4-FFF2-40B4-BE49-F238E27FC236}">
                  <a16:creationId xmlns:a16="http://schemas.microsoft.com/office/drawing/2014/main" id="{812BB285-2F43-4D12-B751-7C9380A439D7}"/>
                </a:ext>
              </a:extLst>
            </p:cNvPr>
            <p:cNvSpPr/>
            <p:nvPr/>
          </p:nvSpPr>
          <p:spPr>
            <a:xfrm>
              <a:off x="7687344" y="4182421"/>
              <a:ext cx="180306" cy="2359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5638354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Content Placeholder 2">
            <a:extLst>
              <a:ext uri="{FF2B5EF4-FFF2-40B4-BE49-F238E27FC236}">
                <a16:creationId xmlns:a16="http://schemas.microsoft.com/office/drawing/2014/main" id="{96B159B2-CA35-49BB-B1B7-1FB6D486026B}"/>
              </a:ext>
            </a:extLst>
          </p:cNvPr>
          <p:cNvSpPr>
            <a:spLocks noGrp="1"/>
          </p:cNvSpPr>
          <p:nvPr>
            <p:ph idx="1"/>
          </p:nvPr>
        </p:nvSpPr>
        <p:spPr>
          <a:xfrm>
            <a:off x="342900" y="114300"/>
            <a:ext cx="8241890" cy="760893"/>
          </a:xfrm>
        </p:spPr>
        <p:txBody>
          <a:bodyPr/>
          <a:lstStyle/>
          <a:p>
            <a:r>
              <a:rPr lang="en-US" dirty="0">
                <a:solidFill>
                  <a:srgbClr val="067B54"/>
                </a:solidFill>
                <a:latin typeface="Rockwell" panose="02060603020205020403" pitchFamily="18" charset="0"/>
              </a:rPr>
              <a:t>What does restoration look like?</a:t>
            </a:r>
          </a:p>
        </p:txBody>
      </p:sp>
      <p:sp>
        <p:nvSpPr>
          <p:cNvPr id="25" name="Title 8">
            <a:extLst>
              <a:ext uri="{FF2B5EF4-FFF2-40B4-BE49-F238E27FC236}">
                <a16:creationId xmlns:a16="http://schemas.microsoft.com/office/drawing/2014/main" id="{185BE033-6AD3-4743-AAA9-7E6140B443EB}"/>
              </a:ext>
            </a:extLst>
          </p:cNvPr>
          <p:cNvSpPr>
            <a:spLocks noGrp="1"/>
          </p:cNvSpPr>
          <p:nvPr>
            <p:ph type="title"/>
          </p:nvPr>
        </p:nvSpPr>
        <p:spPr>
          <a:xfrm>
            <a:off x="291513" y="1371600"/>
            <a:ext cx="8534400" cy="1096958"/>
          </a:xfrm>
        </p:spPr>
        <p:txBody>
          <a:bodyPr anchor="t">
            <a:noAutofit/>
          </a:bodyPr>
          <a:lstStyle/>
          <a:p>
            <a:pPr algn="l"/>
            <a:br>
              <a:rPr lang="en-US" sz="1600" dirty="0">
                <a:latin typeface="Ebrima" panose="02000000000000000000" pitchFamily="2" charset="0"/>
                <a:ea typeface="Ebrima" panose="02000000000000000000" pitchFamily="2" charset="0"/>
                <a:cs typeface="Ebrima" panose="02000000000000000000" pitchFamily="2" charset="0"/>
              </a:rPr>
            </a:br>
            <a:br>
              <a:rPr lang="en-US" sz="1600" dirty="0">
                <a:latin typeface="Ebrima" panose="02000000000000000000" pitchFamily="2" charset="0"/>
                <a:ea typeface="Ebrima" panose="02000000000000000000" pitchFamily="2" charset="0"/>
                <a:cs typeface="Ebrima" panose="02000000000000000000" pitchFamily="2" charset="0"/>
              </a:rPr>
            </a:br>
            <a:br>
              <a:rPr lang="en-US" sz="1600" i="1" dirty="0">
                <a:latin typeface="Ebrima" panose="02000000000000000000" pitchFamily="2" charset="0"/>
                <a:ea typeface="Ebrima" panose="02000000000000000000" pitchFamily="2" charset="0"/>
                <a:cs typeface="Ebrima" panose="02000000000000000000" pitchFamily="2" charset="0"/>
              </a:rPr>
            </a:br>
            <a:r>
              <a:rPr lang="en-US" sz="1600" i="1" dirty="0">
                <a:latin typeface="Ebrima" panose="02000000000000000000" pitchFamily="2" charset="0"/>
                <a:ea typeface="Ebrima" panose="02000000000000000000" pitchFamily="2" charset="0"/>
                <a:cs typeface="Ebrima" panose="02000000000000000000" pitchFamily="2" charset="0"/>
              </a:rPr>
              <a:t>Untreated                                    Treated                                      Desired future condition</a:t>
            </a:r>
            <a:br>
              <a:rPr lang="en-US" sz="1600" dirty="0">
                <a:latin typeface="Ebrima" panose="02000000000000000000" pitchFamily="2" charset="0"/>
                <a:ea typeface="Ebrima" panose="02000000000000000000" pitchFamily="2" charset="0"/>
                <a:cs typeface="Ebrima" panose="02000000000000000000" pitchFamily="2" charset="0"/>
              </a:rPr>
            </a:br>
            <a:br>
              <a:rPr lang="en-US" sz="1600" i="1" dirty="0">
                <a:latin typeface="Ebrima" panose="02000000000000000000" pitchFamily="2" charset="0"/>
                <a:ea typeface="Ebrima" panose="02000000000000000000" pitchFamily="2" charset="0"/>
                <a:cs typeface="Ebrima" panose="02000000000000000000" pitchFamily="2" charset="0"/>
              </a:rPr>
            </a:br>
            <a:br>
              <a:rPr lang="en-US" sz="1600" dirty="0">
                <a:latin typeface="Ebrima" panose="02000000000000000000" pitchFamily="2" charset="0"/>
                <a:ea typeface="Ebrima" panose="02000000000000000000" pitchFamily="2" charset="0"/>
                <a:cs typeface="Ebrima" panose="02000000000000000000" pitchFamily="2" charset="0"/>
              </a:rPr>
            </a:br>
            <a:r>
              <a:rPr lang="en-US" sz="1600" b="1" dirty="0">
                <a:solidFill>
                  <a:schemeClr val="tx1"/>
                </a:solidFill>
                <a:latin typeface="Ebrima" panose="02000000000000000000" pitchFamily="2" charset="0"/>
                <a:ea typeface="Ebrima" panose="02000000000000000000" pitchFamily="2" charset="0"/>
                <a:cs typeface="Ebrima" panose="02000000000000000000" pitchFamily="2" charset="0"/>
              </a:rPr>
              <a:t> </a:t>
            </a:r>
          </a:p>
        </p:txBody>
      </p:sp>
      <p:pic>
        <p:nvPicPr>
          <p:cNvPr id="29" name="Picture 28">
            <a:extLst>
              <a:ext uri="{FF2B5EF4-FFF2-40B4-BE49-F238E27FC236}">
                <a16:creationId xmlns:a16="http://schemas.microsoft.com/office/drawing/2014/main" id="{89277E8D-AFD8-4C4C-8049-64543F08005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90859" y="2686050"/>
            <a:ext cx="2743200" cy="18005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 name="Picture 29">
            <a:extLst>
              <a:ext uri="{FF2B5EF4-FFF2-40B4-BE49-F238E27FC236}">
                <a16:creationId xmlns:a16="http://schemas.microsoft.com/office/drawing/2014/main" id="{C2EDDDE4-4BBA-4541-BCFB-86ADDBE76964}"/>
              </a:ext>
            </a:extLst>
          </p:cNvPr>
          <p:cNvPicPr/>
          <p:nvPr/>
        </p:nvPicPr>
        <p:blipFill rotWithShape="1">
          <a:blip r:embed="rId4" cstate="print">
            <a:extLst>
              <a:ext uri="{28A0092B-C50C-407E-A947-70E740481C1C}">
                <a14:useLocalDpi xmlns:a14="http://schemas.microsoft.com/office/drawing/2010/main" val="0"/>
              </a:ext>
            </a:extLst>
          </a:blip>
          <a:srcRect l="33053" r="26442"/>
          <a:stretch/>
        </p:blipFill>
        <p:spPr bwMode="auto">
          <a:xfrm rot="5400000">
            <a:off x="3559406" y="2276160"/>
            <a:ext cx="1800547" cy="26203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31" name="Picture 30">
            <a:extLst>
              <a:ext uri="{FF2B5EF4-FFF2-40B4-BE49-F238E27FC236}">
                <a16:creationId xmlns:a16="http://schemas.microsoft.com/office/drawing/2014/main" id="{3D6E8349-3965-417A-84B0-75FC3FE8F9E6}"/>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6007663" y="2686050"/>
            <a:ext cx="2850552" cy="23818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60778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D2B8771-2294-4BA5-B350-ABD3D88717B2}"/>
              </a:ext>
            </a:extLst>
          </p:cNvPr>
          <p:cNvSpPr>
            <a:spLocks noGrp="1"/>
          </p:cNvSpPr>
          <p:nvPr>
            <p:ph type="body" idx="1"/>
          </p:nvPr>
        </p:nvSpPr>
        <p:spPr>
          <a:xfrm>
            <a:off x="285750" y="342900"/>
            <a:ext cx="8221362" cy="1500187"/>
          </a:xfrm>
        </p:spPr>
        <p:txBody>
          <a:bodyPr/>
          <a:lstStyle/>
          <a:p>
            <a:pPr marL="342900" indent="-342900">
              <a:buFont typeface="Arial" panose="020B0604020202020204" pitchFamily="34" charset="0"/>
              <a:buChar char="•"/>
            </a:pPr>
            <a:r>
              <a:rPr lang="en-US" dirty="0"/>
              <a:t>Write answers from previous slide here.</a:t>
            </a:r>
          </a:p>
          <a:p>
            <a:pPr marL="342900" indent="-342900">
              <a:buFont typeface="Arial" panose="020B0604020202020204" pitchFamily="34" charset="0"/>
              <a:buChar char="•"/>
            </a:pPr>
            <a:r>
              <a:rPr lang="en-US" dirty="0"/>
              <a:t> </a:t>
            </a:r>
          </a:p>
          <a:p>
            <a:pPr marL="342900" indent="-342900">
              <a:buFont typeface="Arial" panose="020B0604020202020204" pitchFamily="34" charset="0"/>
              <a:buChar char="•"/>
            </a:pP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Content Placeholder 2">
            <a:extLst>
              <a:ext uri="{FF2B5EF4-FFF2-40B4-BE49-F238E27FC236}">
                <a16:creationId xmlns:a16="http://schemas.microsoft.com/office/drawing/2014/main" id="{96B159B2-CA35-49BB-B1B7-1FB6D486026B}"/>
              </a:ext>
            </a:extLst>
          </p:cNvPr>
          <p:cNvSpPr>
            <a:spLocks noGrp="1"/>
          </p:cNvSpPr>
          <p:nvPr>
            <p:ph idx="1"/>
          </p:nvPr>
        </p:nvSpPr>
        <p:spPr>
          <a:xfrm>
            <a:off x="342900" y="114300"/>
            <a:ext cx="8241890" cy="760893"/>
          </a:xfrm>
        </p:spPr>
        <p:txBody>
          <a:bodyPr/>
          <a:lstStyle/>
          <a:p>
            <a:r>
              <a:rPr lang="en-US" dirty="0">
                <a:solidFill>
                  <a:srgbClr val="067B54"/>
                </a:solidFill>
                <a:latin typeface="Rockwell" panose="02060603020205020403" pitchFamily="18" charset="0"/>
              </a:rPr>
              <a:t>What does restoration look like?</a:t>
            </a:r>
          </a:p>
        </p:txBody>
      </p:sp>
      <p:sp>
        <p:nvSpPr>
          <p:cNvPr id="25" name="Title 8">
            <a:extLst>
              <a:ext uri="{FF2B5EF4-FFF2-40B4-BE49-F238E27FC236}">
                <a16:creationId xmlns:a16="http://schemas.microsoft.com/office/drawing/2014/main" id="{185BE033-6AD3-4743-AAA9-7E6140B443EB}"/>
              </a:ext>
            </a:extLst>
          </p:cNvPr>
          <p:cNvSpPr>
            <a:spLocks noGrp="1"/>
          </p:cNvSpPr>
          <p:nvPr>
            <p:ph type="title"/>
          </p:nvPr>
        </p:nvSpPr>
        <p:spPr>
          <a:xfrm>
            <a:off x="291513" y="1371600"/>
            <a:ext cx="8534400" cy="1096958"/>
          </a:xfrm>
        </p:spPr>
        <p:txBody>
          <a:bodyPr anchor="t">
            <a:noAutofit/>
          </a:bodyPr>
          <a:lstStyle/>
          <a:p>
            <a:pPr algn="l"/>
            <a:br>
              <a:rPr lang="en-US" sz="1600" dirty="0">
                <a:latin typeface="Ebrima" panose="02000000000000000000" pitchFamily="2" charset="0"/>
                <a:ea typeface="Ebrima" panose="02000000000000000000" pitchFamily="2" charset="0"/>
                <a:cs typeface="Ebrima" panose="02000000000000000000" pitchFamily="2" charset="0"/>
              </a:rPr>
            </a:br>
            <a:br>
              <a:rPr lang="en-US" sz="1600" dirty="0">
                <a:latin typeface="Ebrima" panose="02000000000000000000" pitchFamily="2" charset="0"/>
                <a:ea typeface="Ebrima" panose="02000000000000000000" pitchFamily="2" charset="0"/>
                <a:cs typeface="Ebrima" panose="02000000000000000000" pitchFamily="2" charset="0"/>
              </a:rPr>
            </a:br>
            <a:br>
              <a:rPr lang="en-US" sz="1600" i="1" dirty="0">
                <a:latin typeface="Ebrima" panose="02000000000000000000" pitchFamily="2" charset="0"/>
                <a:ea typeface="Ebrima" panose="02000000000000000000" pitchFamily="2" charset="0"/>
                <a:cs typeface="Ebrima" panose="02000000000000000000" pitchFamily="2" charset="0"/>
              </a:rPr>
            </a:br>
            <a:r>
              <a:rPr lang="en-US" sz="1600" i="1" dirty="0">
                <a:latin typeface="Ebrima" panose="02000000000000000000" pitchFamily="2" charset="0"/>
                <a:ea typeface="Ebrima" panose="02000000000000000000" pitchFamily="2" charset="0"/>
                <a:cs typeface="Ebrima" panose="02000000000000000000" pitchFamily="2" charset="0"/>
              </a:rPr>
              <a:t>Untreated                                    Treated                                      Desired future condition</a:t>
            </a:r>
            <a:br>
              <a:rPr lang="en-US" sz="1600" dirty="0">
                <a:latin typeface="Ebrima" panose="02000000000000000000" pitchFamily="2" charset="0"/>
                <a:ea typeface="Ebrima" panose="02000000000000000000" pitchFamily="2" charset="0"/>
                <a:cs typeface="Ebrima" panose="02000000000000000000" pitchFamily="2" charset="0"/>
              </a:rPr>
            </a:br>
            <a:br>
              <a:rPr lang="en-US" sz="1600" i="1" dirty="0">
                <a:latin typeface="Ebrima" panose="02000000000000000000" pitchFamily="2" charset="0"/>
                <a:ea typeface="Ebrima" panose="02000000000000000000" pitchFamily="2" charset="0"/>
                <a:cs typeface="Ebrima" panose="02000000000000000000" pitchFamily="2" charset="0"/>
              </a:rPr>
            </a:br>
            <a:br>
              <a:rPr lang="en-US" sz="1600" dirty="0">
                <a:latin typeface="Ebrima" panose="02000000000000000000" pitchFamily="2" charset="0"/>
                <a:ea typeface="Ebrima" panose="02000000000000000000" pitchFamily="2" charset="0"/>
                <a:cs typeface="Ebrima" panose="02000000000000000000" pitchFamily="2" charset="0"/>
              </a:rPr>
            </a:br>
            <a:r>
              <a:rPr lang="en-US" sz="1600" b="1" dirty="0">
                <a:solidFill>
                  <a:schemeClr val="tx1"/>
                </a:solidFill>
                <a:latin typeface="Ebrima" panose="02000000000000000000" pitchFamily="2" charset="0"/>
                <a:ea typeface="Ebrima" panose="02000000000000000000" pitchFamily="2" charset="0"/>
                <a:cs typeface="Ebrima" panose="02000000000000000000" pitchFamily="2" charset="0"/>
              </a:rPr>
              <a:t> </a:t>
            </a:r>
          </a:p>
        </p:txBody>
      </p:sp>
      <p:pic>
        <p:nvPicPr>
          <p:cNvPr id="26" name="Content Placeholder 11" descr="IMG_0168">
            <a:extLst>
              <a:ext uri="{FF2B5EF4-FFF2-40B4-BE49-F238E27FC236}">
                <a16:creationId xmlns:a16="http://schemas.microsoft.com/office/drawing/2014/main" id="{927F787A-1992-4C90-A01E-D8CC1946D7D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422" y="2598804"/>
            <a:ext cx="2667000" cy="18207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 name="Picture 26">
            <a:extLst>
              <a:ext uri="{FF2B5EF4-FFF2-40B4-BE49-F238E27FC236}">
                <a16:creationId xmlns:a16="http://schemas.microsoft.com/office/drawing/2014/main" id="{35322500-B2D8-430A-BF2A-56F6AF0E509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127443" y="2574485"/>
            <a:ext cx="2590800" cy="18451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 name="Picture 27" descr="S:\WP\Lands\Wildlife Area Olympia\Forest managment\Photos\LT Murray\LTM  HC3 acquisition\Remnant PP old growth\LTM p3 S13 old growth.JPG">
            <a:extLst>
              <a:ext uri="{FF2B5EF4-FFF2-40B4-BE49-F238E27FC236}">
                <a16:creationId xmlns:a16="http://schemas.microsoft.com/office/drawing/2014/main" id="{6E24E76B-1BFC-4E14-9BAB-EDDFD84D8CBF}"/>
              </a:ext>
            </a:extLst>
          </p:cNvPr>
          <p:cNvPicPr/>
          <p:nvPr/>
        </p:nvPicPr>
        <p:blipFill rotWithShape="1">
          <a:blip r:embed="rId5" cstate="print">
            <a:extLst>
              <a:ext uri="{28A0092B-C50C-407E-A947-70E740481C1C}">
                <a14:useLocalDpi xmlns:a14="http://schemas.microsoft.com/office/drawing/2010/main" val="0"/>
              </a:ext>
            </a:extLst>
          </a:blip>
          <a:srcRect b="21765"/>
          <a:stretch/>
        </p:blipFill>
        <p:spPr bwMode="auto">
          <a:xfrm>
            <a:off x="5867400" y="2580970"/>
            <a:ext cx="2819400" cy="18386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42389653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Content Placeholder 2">
            <a:extLst>
              <a:ext uri="{FF2B5EF4-FFF2-40B4-BE49-F238E27FC236}">
                <a16:creationId xmlns:a16="http://schemas.microsoft.com/office/drawing/2014/main" id="{96B159B2-CA35-49BB-B1B7-1FB6D486026B}"/>
              </a:ext>
            </a:extLst>
          </p:cNvPr>
          <p:cNvSpPr>
            <a:spLocks noGrp="1"/>
          </p:cNvSpPr>
          <p:nvPr>
            <p:ph idx="1"/>
          </p:nvPr>
        </p:nvSpPr>
        <p:spPr>
          <a:xfrm>
            <a:off x="568065" y="171450"/>
            <a:ext cx="8241890" cy="760893"/>
          </a:xfrm>
        </p:spPr>
        <p:txBody>
          <a:bodyPr>
            <a:normAutofit fontScale="92500"/>
          </a:bodyPr>
          <a:lstStyle/>
          <a:p>
            <a:r>
              <a:rPr lang="en-US" dirty="0">
                <a:solidFill>
                  <a:srgbClr val="067B54"/>
                </a:solidFill>
                <a:latin typeface="Rockwell" panose="02060603020205020403" pitchFamily="18" charset="0"/>
              </a:rPr>
              <a:t>How treatments can impact disturbance</a:t>
            </a:r>
          </a:p>
        </p:txBody>
      </p:sp>
      <p:pic>
        <p:nvPicPr>
          <p:cNvPr id="9" name="Picture 8">
            <a:extLst>
              <a:ext uri="{FF2B5EF4-FFF2-40B4-BE49-F238E27FC236}">
                <a16:creationId xmlns:a16="http://schemas.microsoft.com/office/drawing/2014/main" id="{799A1DD9-FB72-42A6-9F44-DD837AC7473A}"/>
              </a:ext>
            </a:extLst>
          </p:cNvPr>
          <p:cNvPicPr/>
          <p:nvPr/>
        </p:nvPicPr>
        <p:blipFill>
          <a:blip r:embed="rId3"/>
          <a:stretch>
            <a:fillRect/>
          </a:stretch>
        </p:blipFill>
        <p:spPr>
          <a:xfrm>
            <a:off x="1314450" y="1200150"/>
            <a:ext cx="6749120" cy="4623036"/>
          </a:xfrm>
          <a:prstGeom prst="rect">
            <a:avLst/>
          </a:prstGeom>
        </p:spPr>
      </p:pic>
    </p:spTree>
    <p:extLst>
      <p:ext uri="{BB962C8B-B14F-4D97-AF65-F5344CB8AC3E}">
        <p14:creationId xmlns:p14="http://schemas.microsoft.com/office/powerpoint/2010/main" val="11873718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Content Placeholder 2">
            <a:extLst>
              <a:ext uri="{FF2B5EF4-FFF2-40B4-BE49-F238E27FC236}">
                <a16:creationId xmlns:a16="http://schemas.microsoft.com/office/drawing/2014/main" id="{96B159B2-CA35-49BB-B1B7-1FB6D486026B}"/>
              </a:ext>
            </a:extLst>
          </p:cNvPr>
          <p:cNvSpPr>
            <a:spLocks noGrp="1"/>
          </p:cNvSpPr>
          <p:nvPr>
            <p:ph idx="1"/>
          </p:nvPr>
        </p:nvSpPr>
        <p:spPr>
          <a:xfrm>
            <a:off x="568065" y="171450"/>
            <a:ext cx="8241890" cy="760893"/>
          </a:xfrm>
        </p:spPr>
        <p:txBody>
          <a:bodyPr>
            <a:normAutofit fontScale="92500"/>
          </a:bodyPr>
          <a:lstStyle/>
          <a:p>
            <a:r>
              <a:rPr lang="en-US" dirty="0">
                <a:solidFill>
                  <a:srgbClr val="067B54"/>
                </a:solidFill>
                <a:latin typeface="Rockwell" panose="02060603020205020403" pitchFamily="18" charset="0"/>
              </a:rPr>
              <a:t>How treatments can impact disturbance</a:t>
            </a:r>
          </a:p>
        </p:txBody>
      </p:sp>
      <p:sp>
        <p:nvSpPr>
          <p:cNvPr id="5" name="Subtitle 2">
            <a:extLst>
              <a:ext uri="{FF2B5EF4-FFF2-40B4-BE49-F238E27FC236}">
                <a16:creationId xmlns:a16="http://schemas.microsoft.com/office/drawing/2014/main" id="{ED0FC8F9-DEA2-408E-952D-408D648EFB02}"/>
              </a:ext>
            </a:extLst>
          </p:cNvPr>
          <p:cNvSpPr txBox="1">
            <a:spLocks/>
          </p:cNvSpPr>
          <p:nvPr/>
        </p:nvSpPr>
        <p:spPr>
          <a:xfrm>
            <a:off x="414528" y="1554144"/>
            <a:ext cx="7916230" cy="581038"/>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36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lgn="l" defTabSz="914400" rtl="0" eaLnBrk="1" latinLnBrk="0" hangingPunct="1">
              <a:spcBef>
                <a:spcPct val="20000"/>
              </a:spcBef>
              <a:buFont typeface="Arial" pitchFamily="34" charset="0"/>
              <a:buChar char="–"/>
              <a:defRPr sz="32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lgn="l" defTabSz="914400" rtl="0" eaLnBrk="1" latinLnBrk="0" hangingPunct="1">
              <a:spcBef>
                <a:spcPct val="20000"/>
              </a:spcBef>
              <a:buFont typeface="Arial" pitchFamily="34" charset="0"/>
              <a:buChar char="•"/>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000">
              <a:solidFill>
                <a:srgbClr val="FFFF00"/>
              </a:solidFill>
              <a:latin typeface="Arial" pitchFamily="34" charset="0"/>
              <a:cs typeface="Arial" pitchFamily="34" charset="0"/>
            </a:endParaRPr>
          </a:p>
          <a:p>
            <a:endParaRPr lang="en-US" dirty="0"/>
          </a:p>
        </p:txBody>
      </p:sp>
      <p:pic>
        <p:nvPicPr>
          <p:cNvPr id="6" name="Picture 5">
            <a:extLst>
              <a:ext uri="{FF2B5EF4-FFF2-40B4-BE49-F238E27FC236}">
                <a16:creationId xmlns:a16="http://schemas.microsoft.com/office/drawing/2014/main" id="{34953E52-73D1-487F-B434-C6F92AB03CD4}"/>
              </a:ext>
            </a:extLst>
          </p:cNvPr>
          <p:cNvPicPr>
            <a:picLocks noChangeAspect="1"/>
          </p:cNvPicPr>
          <p:nvPr/>
        </p:nvPicPr>
        <p:blipFill>
          <a:blip r:embed="rId3"/>
          <a:stretch>
            <a:fillRect/>
          </a:stretch>
        </p:blipFill>
        <p:spPr>
          <a:xfrm>
            <a:off x="1058371" y="1842697"/>
            <a:ext cx="2705100" cy="17785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C:\Users\tveterkt\AppData\Local\Microsoft\Windows\INetCache\Content.Word\IMG_2429.JPG">
            <a:extLst>
              <a:ext uri="{FF2B5EF4-FFF2-40B4-BE49-F238E27FC236}">
                <a16:creationId xmlns:a16="http://schemas.microsoft.com/office/drawing/2014/main" id="{5FF7FEE0-6279-4751-9D51-AFFE5BB415BD}"/>
              </a:ext>
            </a:extLst>
          </p:cNvPr>
          <p:cNvPicPr/>
          <p:nvPr/>
        </p:nvPicPr>
        <p:blipFill rotWithShape="1">
          <a:blip r:embed="rId4" cstate="print">
            <a:extLst>
              <a:ext uri="{28A0092B-C50C-407E-A947-70E740481C1C}">
                <a14:useLocalDpi xmlns:a14="http://schemas.microsoft.com/office/drawing/2010/main" val="0"/>
              </a:ext>
            </a:extLst>
          </a:blip>
          <a:srcRect b="13576"/>
          <a:stretch/>
        </p:blipFill>
        <p:spPr bwMode="auto">
          <a:xfrm>
            <a:off x="5231040" y="1789331"/>
            <a:ext cx="2784644" cy="17733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71ADC858-68B0-4408-BA87-6929F0CDD20B}"/>
              </a:ext>
            </a:extLst>
          </p:cNvPr>
          <p:cNvPicPr/>
          <p:nvPr/>
        </p:nvPicPr>
        <p:blipFill rotWithShape="1">
          <a:blip r:embed="rId5" cstate="print">
            <a:extLst>
              <a:ext uri="{28A0092B-C50C-407E-A947-70E740481C1C}">
                <a14:useLocalDpi xmlns:a14="http://schemas.microsoft.com/office/drawing/2010/main" val="0"/>
              </a:ext>
            </a:extLst>
          </a:blip>
          <a:srcRect t="24828" r="25085"/>
          <a:stretch/>
        </p:blipFill>
        <p:spPr bwMode="auto">
          <a:xfrm>
            <a:off x="1058371" y="4129407"/>
            <a:ext cx="2700387" cy="18675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12436184-5E4F-4112-B795-EF63135DD66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558" b="34757"/>
          <a:stretch/>
        </p:blipFill>
        <p:spPr>
          <a:xfrm>
            <a:off x="5256980" y="4160211"/>
            <a:ext cx="2784644" cy="17428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99BF5C4A-59AB-44CD-B47E-7EC14D79ADE0}"/>
              </a:ext>
            </a:extLst>
          </p:cNvPr>
          <p:cNvSpPr txBox="1"/>
          <p:nvPr/>
        </p:nvSpPr>
        <p:spPr>
          <a:xfrm>
            <a:off x="1464411" y="1143000"/>
            <a:ext cx="1905000" cy="646331"/>
          </a:xfrm>
          <a:prstGeom prst="rect">
            <a:avLst/>
          </a:prstGeom>
          <a:noFill/>
        </p:spPr>
        <p:txBody>
          <a:bodyPr wrap="square" rtlCol="0">
            <a:spAutoFit/>
          </a:bodyPr>
          <a:lstStyle/>
          <a:p>
            <a:r>
              <a:rPr lang="en-US" dirty="0">
                <a:solidFill>
                  <a:srgbClr val="FFFF00"/>
                </a:solidFill>
              </a:rPr>
              <a:t>       </a:t>
            </a:r>
          </a:p>
          <a:p>
            <a:r>
              <a:rPr lang="en-US" dirty="0">
                <a:latin typeface="Ebrima" panose="02000000000000000000" pitchFamily="2" charset="0"/>
                <a:ea typeface="Ebrima" panose="02000000000000000000" pitchFamily="2" charset="0"/>
                <a:cs typeface="Ebrima" panose="02000000000000000000" pitchFamily="2" charset="0"/>
              </a:rPr>
              <a:t>     Untreated </a:t>
            </a:r>
          </a:p>
        </p:txBody>
      </p:sp>
      <p:sp>
        <p:nvSpPr>
          <p:cNvPr id="12" name="TextBox 11">
            <a:extLst>
              <a:ext uri="{FF2B5EF4-FFF2-40B4-BE49-F238E27FC236}">
                <a16:creationId xmlns:a16="http://schemas.microsoft.com/office/drawing/2014/main" id="{E4716CC9-55A0-45E0-8EFD-2F7B746538D2}"/>
              </a:ext>
            </a:extLst>
          </p:cNvPr>
          <p:cNvSpPr txBox="1"/>
          <p:nvPr/>
        </p:nvSpPr>
        <p:spPr>
          <a:xfrm>
            <a:off x="5231040" y="1143153"/>
            <a:ext cx="3581400" cy="646331"/>
          </a:xfrm>
          <a:prstGeom prst="rect">
            <a:avLst/>
          </a:prstGeom>
          <a:noFill/>
        </p:spPr>
        <p:txBody>
          <a:bodyPr wrap="square" rtlCol="0">
            <a:spAutoFit/>
          </a:bodyPr>
          <a:lstStyle/>
          <a:p>
            <a:endParaRPr lang="en-US" dirty="0">
              <a:solidFill>
                <a:srgbClr val="FFFF00"/>
              </a:solidFill>
            </a:endParaRPr>
          </a:p>
          <a:p>
            <a:r>
              <a:rPr lang="en-US" dirty="0">
                <a:latin typeface="Ebrima" panose="02000000000000000000" pitchFamily="2" charset="0"/>
                <a:ea typeface="Ebrima" panose="02000000000000000000" pitchFamily="2" charset="0"/>
                <a:cs typeface="Ebrima" panose="02000000000000000000" pitchFamily="2" charset="0"/>
              </a:rPr>
              <a:t>After restoration (Thin + Rx burn)</a:t>
            </a:r>
          </a:p>
        </p:txBody>
      </p:sp>
      <p:sp>
        <p:nvSpPr>
          <p:cNvPr id="13" name="TextBox 12">
            <a:extLst>
              <a:ext uri="{FF2B5EF4-FFF2-40B4-BE49-F238E27FC236}">
                <a16:creationId xmlns:a16="http://schemas.microsoft.com/office/drawing/2014/main" id="{B42E59A9-1C51-4C5D-9117-41BEC782DEAD}"/>
              </a:ext>
            </a:extLst>
          </p:cNvPr>
          <p:cNvSpPr txBox="1"/>
          <p:nvPr/>
        </p:nvSpPr>
        <p:spPr>
          <a:xfrm>
            <a:off x="2650391" y="912167"/>
            <a:ext cx="3124200" cy="461665"/>
          </a:xfrm>
          <a:prstGeom prst="rect">
            <a:avLst/>
          </a:prstGeom>
          <a:noFill/>
        </p:spPr>
        <p:txBody>
          <a:bodyPr wrap="square" rtlCol="0">
            <a:spAutoFit/>
          </a:bodyPr>
          <a:lstStyle/>
          <a:p>
            <a:r>
              <a:rPr lang="en-US" sz="2400" dirty="0">
                <a:solidFill>
                  <a:srgbClr val="FFFF00"/>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    </a:t>
            </a:r>
            <a:r>
              <a:rPr lang="en-US" sz="2400" dirty="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Boyd’s Fire - 2018</a:t>
            </a:r>
            <a:endParaRPr lang="en-US" sz="2400" dirty="0">
              <a:latin typeface="Ebrima" panose="02000000000000000000" pitchFamily="2" charset="0"/>
              <a:ea typeface="Ebrima" panose="02000000000000000000" pitchFamily="2" charset="0"/>
              <a:cs typeface="Ebrima" panose="02000000000000000000" pitchFamily="2" charset="0"/>
            </a:endParaRPr>
          </a:p>
        </p:txBody>
      </p:sp>
      <p:sp>
        <p:nvSpPr>
          <p:cNvPr id="14" name="Right Arrow 15">
            <a:extLst>
              <a:ext uri="{FF2B5EF4-FFF2-40B4-BE49-F238E27FC236}">
                <a16:creationId xmlns:a16="http://schemas.microsoft.com/office/drawing/2014/main" id="{7C1724B9-0D54-4387-AB8D-93B02D9322E8}"/>
              </a:ext>
            </a:extLst>
          </p:cNvPr>
          <p:cNvSpPr/>
          <p:nvPr/>
        </p:nvSpPr>
        <p:spPr>
          <a:xfrm>
            <a:off x="3953646" y="2209076"/>
            <a:ext cx="990600" cy="5411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6">
            <a:extLst>
              <a:ext uri="{FF2B5EF4-FFF2-40B4-BE49-F238E27FC236}">
                <a16:creationId xmlns:a16="http://schemas.microsoft.com/office/drawing/2014/main" id="{B19B3F64-02ED-4BA8-A07A-5BEE9C520FF5}"/>
              </a:ext>
            </a:extLst>
          </p:cNvPr>
          <p:cNvSpPr/>
          <p:nvPr/>
        </p:nvSpPr>
        <p:spPr>
          <a:xfrm>
            <a:off x="2234758" y="3694330"/>
            <a:ext cx="364306" cy="3926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7">
            <a:extLst>
              <a:ext uri="{FF2B5EF4-FFF2-40B4-BE49-F238E27FC236}">
                <a16:creationId xmlns:a16="http://schemas.microsoft.com/office/drawing/2014/main" id="{B9A95CA4-8988-4C4C-9E7A-54FB4587B6F8}"/>
              </a:ext>
            </a:extLst>
          </p:cNvPr>
          <p:cNvSpPr/>
          <p:nvPr/>
        </p:nvSpPr>
        <p:spPr>
          <a:xfrm>
            <a:off x="6501958" y="3650564"/>
            <a:ext cx="342900" cy="4363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17157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400050" y="5600700"/>
            <a:ext cx="8183880" cy="640081"/>
          </a:xfrm>
        </p:spPr>
        <p:txBody>
          <a:bodyPr vert="horz" lIns="91440" tIns="45720" rIns="91440" bIns="45720" rtlCol="0" anchor="ctr">
            <a:normAutofit/>
          </a:bodyPr>
          <a:lstStyle/>
          <a:p>
            <a:pPr algn="ctr">
              <a:lnSpc>
                <a:spcPct val="90000"/>
              </a:lnSpc>
            </a:pPr>
            <a:r>
              <a:rPr lang="en-US" sz="2800" dirty="0">
                <a:solidFill>
                  <a:schemeClr val="tx1"/>
                </a:solidFill>
                <a:ea typeface="+mj-ea"/>
              </a:rPr>
              <a:t>Which side looks more resilient? </a:t>
            </a:r>
          </a:p>
        </p:txBody>
      </p:sp>
      <p:pic>
        <p:nvPicPr>
          <p:cNvPr id="6" name="Picture 5" descr="S:\WP\Lands\Wildlife Area Olympia\Forest managment\Photos\Carlton complex post fire projects\Bear Creek South\BCS next spring\BCS_03_E_062515.JPG">
            <a:extLst>
              <a:ext uri="{FF2B5EF4-FFF2-40B4-BE49-F238E27FC236}">
                <a16:creationId xmlns:a16="http://schemas.microsoft.com/office/drawing/2014/main" id="{EC0C5DB1-603A-4575-895E-74E0DB20DAF6}"/>
              </a:ext>
            </a:extLst>
          </p:cNvPr>
          <p:cNvPicPr/>
          <p:nvPr/>
        </p:nvPicPr>
        <p:blipFill rotWithShape="1">
          <a:blip r:embed="rId3" cstate="print">
            <a:extLst>
              <a:ext uri="{28A0092B-C50C-407E-A947-70E740481C1C}">
                <a14:useLocalDpi xmlns:a14="http://schemas.microsoft.com/office/drawing/2010/main" val="0"/>
              </a:ext>
            </a:extLst>
          </a:blip>
          <a:srcRect r="1" b="7293"/>
          <a:stretch/>
        </p:blipFill>
        <p:spPr bwMode="auto">
          <a:xfrm flipH="1">
            <a:off x="114300" y="228600"/>
            <a:ext cx="8915400" cy="5269134"/>
          </a:xfrm>
          <a:prstGeom prst="rect">
            <a:avLst/>
          </a:prstGeom>
          <a:ln w="19050">
            <a:solidFill>
              <a:schemeClr val="tx1"/>
            </a:solidFill>
            <a:miter lim="800000"/>
          </a:ln>
          <a:extLst>
            <a:ext uri="{53640926-AAD7-44D8-BBD7-CCE9431645EC}">
              <a14:shadowObscured xmlns:a14="http://schemas.microsoft.com/office/drawing/2010/main"/>
            </a:ext>
          </a:extLst>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D2B8771-2294-4BA5-B350-ABD3D88717B2}"/>
              </a:ext>
            </a:extLst>
          </p:cNvPr>
          <p:cNvSpPr>
            <a:spLocks noGrp="1"/>
          </p:cNvSpPr>
          <p:nvPr>
            <p:ph type="body" idx="1"/>
          </p:nvPr>
        </p:nvSpPr>
        <p:spPr>
          <a:xfrm>
            <a:off x="314325" y="228600"/>
            <a:ext cx="8515350" cy="3429000"/>
          </a:xfrm>
        </p:spPr>
        <p:txBody>
          <a:bodyPr>
            <a:normAutofit/>
          </a:bodyPr>
          <a:lstStyle/>
          <a:p>
            <a:r>
              <a:rPr lang="en-US" sz="2500" dirty="0"/>
              <a:t>According to the U.S. Forest Service, </a:t>
            </a:r>
          </a:p>
          <a:p>
            <a:r>
              <a:rPr lang="en-US" sz="2500" dirty="0"/>
              <a:t>“</a:t>
            </a:r>
            <a:r>
              <a:rPr lang="en-US" sz="2500" i="1" dirty="0"/>
              <a:t>Forest health has been defined by the production of forest conditions which directly satisfy human needs and by resilience, recurrence, persistence, and biophysical processes which lead to sustainable ecological conditions</a:t>
            </a:r>
            <a:r>
              <a:rPr lang="en-US" sz="2500" dirty="0"/>
              <a:t>.” </a:t>
            </a:r>
          </a:p>
          <a:p>
            <a:endParaRPr lang="en-US" dirty="0"/>
          </a:p>
          <a:p>
            <a:r>
              <a:rPr lang="en-US" dirty="0"/>
              <a:t>But what does this mean? </a:t>
            </a:r>
          </a:p>
          <a:p>
            <a:endParaRPr lang="en-US" dirty="0"/>
          </a:p>
        </p:txBody>
      </p:sp>
      <p:sp>
        <p:nvSpPr>
          <p:cNvPr id="2" name="TextBox 1">
            <a:extLst>
              <a:ext uri="{FF2B5EF4-FFF2-40B4-BE49-F238E27FC236}">
                <a16:creationId xmlns:a16="http://schemas.microsoft.com/office/drawing/2014/main" id="{EF955912-3FDB-4B42-8E9A-0457688827B5}"/>
              </a:ext>
            </a:extLst>
          </p:cNvPr>
          <p:cNvSpPr txBox="1"/>
          <p:nvPr/>
        </p:nvSpPr>
        <p:spPr>
          <a:xfrm>
            <a:off x="400050" y="3395609"/>
            <a:ext cx="8058150" cy="3416320"/>
          </a:xfrm>
          <a:prstGeom prst="rect">
            <a:avLst/>
          </a:prstGeom>
          <a:noFill/>
        </p:spPr>
        <p:txBody>
          <a:bodyPr wrap="square" rtlCol="0">
            <a:spAutoFit/>
          </a:bodyPr>
          <a:lstStyle/>
          <a:p>
            <a:r>
              <a:rPr lang="en-US" sz="2200" dirty="0">
                <a:solidFill>
                  <a:schemeClr val="bg1"/>
                </a:solidFill>
                <a:latin typeface="Ebrima" panose="02000000000000000000" pitchFamily="2" charset="0"/>
                <a:ea typeface="Ebrima" panose="02000000000000000000" pitchFamily="2" charset="0"/>
                <a:cs typeface="Ebrima" panose="02000000000000000000" pitchFamily="2" charset="0"/>
              </a:rPr>
              <a:t>Healthy forests are ones that deliver ecosystem services such as: </a:t>
            </a:r>
          </a:p>
          <a:p>
            <a:pPr marL="342900" indent="-342900">
              <a:buFont typeface="Arial" panose="020B0604020202020204" pitchFamily="34" charset="0"/>
              <a:buChar char="•"/>
            </a:pPr>
            <a:r>
              <a:rPr lang="en-US" sz="2200" dirty="0">
                <a:solidFill>
                  <a:schemeClr val="bg1"/>
                </a:solidFill>
                <a:latin typeface="Ebrima" panose="02000000000000000000" pitchFamily="2" charset="0"/>
                <a:ea typeface="Ebrima" panose="02000000000000000000" pitchFamily="2" charset="0"/>
                <a:cs typeface="Ebrima" panose="02000000000000000000" pitchFamily="2" charset="0"/>
              </a:rPr>
              <a:t>Clean air, </a:t>
            </a:r>
          </a:p>
          <a:p>
            <a:pPr marL="342900" indent="-342900">
              <a:buFont typeface="Arial" panose="020B0604020202020204" pitchFamily="34" charset="0"/>
              <a:buChar char="•"/>
            </a:pPr>
            <a:r>
              <a:rPr lang="en-US" sz="2200" dirty="0">
                <a:solidFill>
                  <a:schemeClr val="bg1"/>
                </a:solidFill>
                <a:latin typeface="Ebrima" panose="02000000000000000000" pitchFamily="2" charset="0"/>
                <a:ea typeface="Ebrima" panose="02000000000000000000" pitchFamily="2" charset="0"/>
                <a:cs typeface="Ebrima" panose="02000000000000000000" pitchFamily="2" charset="0"/>
              </a:rPr>
              <a:t>Water cycling,</a:t>
            </a:r>
          </a:p>
          <a:p>
            <a:pPr marL="342900" indent="-342900">
              <a:buFont typeface="Arial" panose="020B0604020202020204" pitchFamily="34" charset="0"/>
              <a:buChar char="•"/>
            </a:pPr>
            <a:r>
              <a:rPr lang="en-US" sz="2200" dirty="0">
                <a:solidFill>
                  <a:schemeClr val="bg1"/>
                </a:solidFill>
                <a:latin typeface="Ebrima" panose="02000000000000000000" pitchFamily="2" charset="0"/>
                <a:ea typeface="Ebrima" panose="02000000000000000000" pitchFamily="2" charset="0"/>
                <a:cs typeface="Ebrima" panose="02000000000000000000" pitchFamily="2" charset="0"/>
              </a:rPr>
              <a:t>Nutrient cycling,</a:t>
            </a:r>
          </a:p>
          <a:p>
            <a:pPr marL="342900" indent="-342900">
              <a:buFont typeface="Arial" panose="020B0604020202020204" pitchFamily="34" charset="0"/>
              <a:buChar char="•"/>
            </a:pPr>
            <a:r>
              <a:rPr lang="en-US" sz="2200" dirty="0">
                <a:solidFill>
                  <a:schemeClr val="bg1"/>
                </a:solidFill>
                <a:latin typeface="Ebrima" panose="02000000000000000000" pitchFamily="2" charset="0"/>
                <a:ea typeface="Ebrima" panose="02000000000000000000" pitchFamily="2" charset="0"/>
                <a:cs typeface="Ebrima" panose="02000000000000000000" pitchFamily="2" charset="0"/>
              </a:rPr>
              <a:t>Timber for harvest,</a:t>
            </a:r>
          </a:p>
          <a:p>
            <a:pPr marL="342900" indent="-342900">
              <a:buFont typeface="Arial" panose="020B0604020202020204" pitchFamily="34" charset="0"/>
              <a:buChar char="•"/>
            </a:pPr>
            <a:r>
              <a:rPr lang="en-US" sz="2200" dirty="0">
                <a:solidFill>
                  <a:schemeClr val="bg1"/>
                </a:solidFill>
                <a:latin typeface="Ebrima" panose="02000000000000000000" pitchFamily="2" charset="0"/>
                <a:ea typeface="Ebrima" panose="02000000000000000000" pitchFamily="2" charset="0"/>
                <a:cs typeface="Ebrima" panose="02000000000000000000" pitchFamily="2" charset="0"/>
              </a:rPr>
              <a:t>Biodiversity,</a:t>
            </a:r>
          </a:p>
          <a:p>
            <a:pPr marL="342900" indent="-342900">
              <a:buFont typeface="Arial" panose="020B0604020202020204" pitchFamily="34" charset="0"/>
              <a:buChar char="•"/>
            </a:pPr>
            <a:r>
              <a:rPr lang="en-US" sz="2200" dirty="0">
                <a:solidFill>
                  <a:schemeClr val="bg1"/>
                </a:solidFill>
                <a:latin typeface="Ebrima" panose="02000000000000000000" pitchFamily="2" charset="0"/>
                <a:ea typeface="Ebrima" panose="02000000000000000000" pitchFamily="2" charset="0"/>
                <a:cs typeface="Ebrima" panose="02000000000000000000" pitchFamily="2" charset="0"/>
              </a:rPr>
              <a:t>Habitat for wildlife, </a:t>
            </a:r>
          </a:p>
          <a:p>
            <a:pPr marL="342900" indent="-342900">
              <a:buFont typeface="Arial" panose="020B0604020202020204" pitchFamily="34" charset="0"/>
              <a:buChar char="•"/>
            </a:pPr>
            <a:r>
              <a:rPr lang="en-US" sz="2200" dirty="0">
                <a:solidFill>
                  <a:schemeClr val="bg1"/>
                </a:solidFill>
                <a:latin typeface="Ebrima" panose="02000000000000000000" pitchFamily="2" charset="0"/>
                <a:ea typeface="Ebrima" panose="02000000000000000000" pitchFamily="2" charset="0"/>
                <a:cs typeface="Ebrima" panose="02000000000000000000" pitchFamily="2" charset="0"/>
              </a:rPr>
              <a:t>and more.  </a:t>
            </a:r>
          </a:p>
          <a:p>
            <a:endParaRPr lang="en-US" dirty="0"/>
          </a:p>
        </p:txBody>
      </p:sp>
      <p:pic>
        <p:nvPicPr>
          <p:cNvPr id="4" name="Picture 3" descr="A picture containing tree, forest, outdoor, plant&#10;&#10;Description automatically generated">
            <a:extLst>
              <a:ext uri="{FF2B5EF4-FFF2-40B4-BE49-F238E27FC236}">
                <a16:creationId xmlns:a16="http://schemas.microsoft.com/office/drawing/2014/main" id="{32125952-AD25-4D16-A44C-AA05C4E34FC3}"/>
              </a:ext>
            </a:extLst>
          </p:cNvPr>
          <p:cNvPicPr>
            <a:picLocks noChangeAspect="1"/>
          </p:cNvPicPr>
          <p:nvPr/>
        </p:nvPicPr>
        <p:blipFill rotWithShape="1">
          <a:blip r:embed="rId3">
            <a:extLst>
              <a:ext uri="{28A0092B-C50C-407E-A947-70E740481C1C}">
                <a14:useLocalDpi xmlns:a14="http://schemas.microsoft.com/office/drawing/2010/main" val="0"/>
              </a:ext>
            </a:extLst>
          </a:blip>
          <a:srcRect t="15028" b="32582"/>
          <a:stretch/>
        </p:blipFill>
        <p:spPr>
          <a:xfrm>
            <a:off x="337185" y="0"/>
            <a:ext cx="8429625" cy="3312131"/>
          </a:xfrm>
          <a:prstGeom prst="rect">
            <a:avLst/>
          </a:prstGeom>
        </p:spPr>
      </p:pic>
    </p:spTree>
    <p:extLst>
      <p:ext uri="{BB962C8B-B14F-4D97-AF65-F5344CB8AC3E}">
        <p14:creationId xmlns:p14="http://schemas.microsoft.com/office/powerpoint/2010/main" val="48308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xEl>
                                              <p:pRg st="0" end="0"/>
                                            </p:txEl>
                                          </p:spTgt>
                                        </p:tgtEl>
                                      </p:cBhvr>
                                    </p:animEffect>
                                    <p:set>
                                      <p:cBhvr>
                                        <p:cTn id="7" dur="1" fill="hold">
                                          <p:stCondLst>
                                            <p:cond delay="499"/>
                                          </p:stCondLst>
                                        </p:cTn>
                                        <p:tgtEl>
                                          <p:spTgt spid="7">
                                            <p:txEl>
                                              <p:pRg st="0" end="0"/>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7">
                                            <p:txEl>
                                              <p:pRg st="1" end="1"/>
                                            </p:txEl>
                                          </p:spTgt>
                                        </p:tgtEl>
                                      </p:cBhvr>
                                    </p:animEffect>
                                    <p:set>
                                      <p:cBhvr>
                                        <p:cTn id="10" dur="1" fill="hold">
                                          <p:stCondLst>
                                            <p:cond delay="499"/>
                                          </p:stCondLst>
                                        </p:cTn>
                                        <p:tgtEl>
                                          <p:spTgt spid="7">
                                            <p:txEl>
                                              <p:pRg st="1" end="1"/>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7">
                                            <p:txEl>
                                              <p:pRg st="3" end="3"/>
                                            </p:txEl>
                                          </p:spTgt>
                                        </p:tgtEl>
                                      </p:cBhvr>
                                    </p:animEffect>
                                    <p:set>
                                      <p:cBhvr>
                                        <p:cTn id="13" dur="1" fill="hold">
                                          <p:stCondLst>
                                            <p:cond delay="499"/>
                                          </p:stCondLst>
                                        </p:cTn>
                                        <p:tgtEl>
                                          <p:spTgt spid="7">
                                            <p:txEl>
                                              <p:pRg st="3" end="3"/>
                                            </p:txEl>
                                          </p:spTgt>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 calcmode="lin" valueType="num">
                                      <p:cBhvr additive="base">
                                        <p:cTn id="24"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Effect transition="in" filter="fade">
                                      <p:cBhvr>
                                        <p:cTn id="30" dur="500"/>
                                        <p:tgtEl>
                                          <p:spTgt spid="2">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xEl>
                                              <p:pRg st="2" end="2"/>
                                            </p:txEl>
                                          </p:spTgt>
                                        </p:tgtEl>
                                        <p:attrNameLst>
                                          <p:attrName>style.visibility</p:attrName>
                                        </p:attrNameLst>
                                      </p:cBhvr>
                                      <p:to>
                                        <p:strVal val="visible"/>
                                      </p:to>
                                    </p:set>
                                    <p:animEffect transition="in" filter="fade">
                                      <p:cBhvr>
                                        <p:cTn id="35" dur="500"/>
                                        <p:tgtEl>
                                          <p:spTgt spid="2">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
                                            <p:txEl>
                                              <p:pRg st="3" end="3"/>
                                            </p:txEl>
                                          </p:spTgt>
                                        </p:tgtEl>
                                        <p:attrNameLst>
                                          <p:attrName>style.visibility</p:attrName>
                                        </p:attrNameLst>
                                      </p:cBhvr>
                                      <p:to>
                                        <p:strVal val="visible"/>
                                      </p:to>
                                    </p:set>
                                    <p:animEffect transition="in" filter="fade">
                                      <p:cBhvr>
                                        <p:cTn id="40" dur="500"/>
                                        <p:tgtEl>
                                          <p:spTgt spid="2">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
                                            <p:txEl>
                                              <p:pRg st="4" end="4"/>
                                            </p:txEl>
                                          </p:spTgt>
                                        </p:tgtEl>
                                        <p:attrNameLst>
                                          <p:attrName>style.visibility</p:attrName>
                                        </p:attrNameLst>
                                      </p:cBhvr>
                                      <p:to>
                                        <p:strVal val="visible"/>
                                      </p:to>
                                    </p:set>
                                    <p:animEffect transition="in" filter="fade">
                                      <p:cBhvr>
                                        <p:cTn id="45" dur="500"/>
                                        <p:tgtEl>
                                          <p:spTgt spid="2">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
                                            <p:txEl>
                                              <p:pRg st="5" end="5"/>
                                            </p:txEl>
                                          </p:spTgt>
                                        </p:tgtEl>
                                        <p:attrNameLst>
                                          <p:attrName>style.visibility</p:attrName>
                                        </p:attrNameLst>
                                      </p:cBhvr>
                                      <p:to>
                                        <p:strVal val="visible"/>
                                      </p:to>
                                    </p:set>
                                    <p:animEffect transition="in" filter="fade">
                                      <p:cBhvr>
                                        <p:cTn id="50" dur="500"/>
                                        <p:tgtEl>
                                          <p:spTgt spid="2">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
                                            <p:txEl>
                                              <p:pRg st="6" end="6"/>
                                            </p:txEl>
                                          </p:spTgt>
                                        </p:tgtEl>
                                        <p:attrNameLst>
                                          <p:attrName>style.visibility</p:attrName>
                                        </p:attrNameLst>
                                      </p:cBhvr>
                                      <p:to>
                                        <p:strVal val="visible"/>
                                      </p:to>
                                    </p:set>
                                    <p:animEffect transition="in" filter="fade">
                                      <p:cBhvr>
                                        <p:cTn id="55" dur="500"/>
                                        <p:tgtEl>
                                          <p:spTgt spid="2">
                                            <p:txEl>
                                              <p:pRg st="6" end="6"/>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
                                            <p:txEl>
                                              <p:pRg st="7" end="7"/>
                                            </p:txEl>
                                          </p:spTgt>
                                        </p:tgtEl>
                                        <p:attrNameLst>
                                          <p:attrName>style.visibility</p:attrName>
                                        </p:attrNameLst>
                                      </p:cBhvr>
                                      <p:to>
                                        <p:strVal val="visible"/>
                                      </p:to>
                                    </p:set>
                                    <p:animEffect transition="in" filter="fade">
                                      <p:cBhvr>
                                        <p:cTn id="60"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18EB8-597D-4E4D-AB0A-CED6AC7F9847}"/>
              </a:ext>
            </a:extLst>
          </p:cNvPr>
          <p:cNvSpPr>
            <a:spLocks noGrp="1"/>
          </p:cNvSpPr>
          <p:nvPr>
            <p:ph type="title"/>
          </p:nvPr>
        </p:nvSpPr>
        <p:spPr/>
        <p:txBody>
          <a:bodyPr/>
          <a:lstStyle/>
          <a:p>
            <a:r>
              <a:rPr lang="en-US" dirty="0"/>
              <a:t>What’s a healthy forest look like?</a:t>
            </a:r>
          </a:p>
        </p:txBody>
      </p:sp>
      <p:sp>
        <p:nvSpPr>
          <p:cNvPr id="3" name="Content Placeholder 2">
            <a:extLst>
              <a:ext uri="{FF2B5EF4-FFF2-40B4-BE49-F238E27FC236}">
                <a16:creationId xmlns:a16="http://schemas.microsoft.com/office/drawing/2014/main" id="{E0F522DF-C71B-4133-B5FC-7D69B9743379}"/>
              </a:ext>
            </a:extLst>
          </p:cNvPr>
          <p:cNvSpPr>
            <a:spLocks noGrp="1"/>
          </p:cNvSpPr>
          <p:nvPr>
            <p:ph idx="1"/>
          </p:nvPr>
        </p:nvSpPr>
        <p:spPr>
          <a:xfrm>
            <a:off x="1474085" y="1105453"/>
            <a:ext cx="6121213" cy="4647093"/>
          </a:xfrm>
        </p:spPr>
        <p:txBody>
          <a:bodyPr/>
          <a:lstStyle/>
          <a:p>
            <a:r>
              <a:rPr lang="en-US" dirty="0">
                <a:solidFill>
                  <a:schemeClr val="bg1"/>
                </a:solidFill>
              </a:rPr>
              <a:t>Healthy forests are resilient, persistent, and recurring. </a:t>
            </a:r>
          </a:p>
        </p:txBody>
      </p:sp>
      <p:pic>
        <p:nvPicPr>
          <p:cNvPr id="5" name="Picture 4">
            <a:extLst>
              <a:ext uri="{FF2B5EF4-FFF2-40B4-BE49-F238E27FC236}">
                <a16:creationId xmlns:a16="http://schemas.microsoft.com/office/drawing/2014/main" id="{D3127E81-9E94-442F-B39F-10D8CB22A63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543050" y="2457450"/>
            <a:ext cx="5778313" cy="38544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830954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1529CA57-8720-4A23-B7FA-DCE193DBF99E}"/>
              </a:ext>
            </a:extLst>
          </p:cNvPr>
          <p:cNvPicPr>
            <a:picLocks noChangeAspect="1"/>
          </p:cNvPicPr>
          <p:nvPr/>
        </p:nvPicPr>
        <p:blipFill rotWithShape="1">
          <a:blip r:embed="rId3">
            <a:extLst>
              <a:ext uri="{28A0092B-C50C-407E-A947-70E740481C1C}">
                <a14:useLocalDpi xmlns:a14="http://schemas.microsoft.com/office/drawing/2010/main" val="0"/>
              </a:ext>
            </a:extLst>
          </a:blip>
          <a:srcRect r="2022" b="4673"/>
          <a:stretch/>
        </p:blipFill>
        <p:spPr>
          <a:xfrm>
            <a:off x="0" y="-114300"/>
            <a:ext cx="9144001" cy="5829300"/>
          </a:xfrm>
          <a:prstGeom prst="rect">
            <a:avLst/>
          </a:prstGeom>
        </p:spPr>
      </p:pic>
      <p:sp>
        <p:nvSpPr>
          <p:cNvPr id="7" name="Title 6"/>
          <p:cNvSpPr>
            <a:spLocks noGrp="1"/>
          </p:cNvSpPr>
          <p:nvPr>
            <p:ph type="title"/>
          </p:nvPr>
        </p:nvSpPr>
        <p:spPr>
          <a:xfrm>
            <a:off x="331470" y="5715000"/>
            <a:ext cx="8183880" cy="640081"/>
          </a:xfrm>
        </p:spPr>
        <p:txBody>
          <a:bodyPr vert="horz" lIns="91440" tIns="45720" rIns="91440" bIns="45720" rtlCol="0" anchor="ctr">
            <a:normAutofit/>
          </a:bodyPr>
          <a:lstStyle/>
          <a:p>
            <a:pPr algn="ctr">
              <a:lnSpc>
                <a:spcPct val="90000"/>
              </a:lnSpc>
            </a:pPr>
            <a:r>
              <a:rPr lang="en-US" sz="2800" b="1" dirty="0">
                <a:solidFill>
                  <a:schemeClr val="tx1"/>
                </a:solidFill>
                <a:ea typeface="+mj-ea"/>
              </a:rPr>
              <a:t>Washington Forests </a:t>
            </a:r>
          </a:p>
        </p:txBody>
      </p:sp>
      <p:cxnSp>
        <p:nvCxnSpPr>
          <p:cNvPr id="5" name="Straight Connector 4">
            <a:extLst>
              <a:ext uri="{FF2B5EF4-FFF2-40B4-BE49-F238E27FC236}">
                <a16:creationId xmlns:a16="http://schemas.microsoft.com/office/drawing/2014/main" id="{CD805628-6CE6-4EC8-A9A4-E4AEA0F641ED}"/>
              </a:ext>
            </a:extLst>
          </p:cNvPr>
          <p:cNvCxnSpPr/>
          <p:nvPr/>
        </p:nvCxnSpPr>
        <p:spPr>
          <a:xfrm flipH="1">
            <a:off x="3566160" y="56187"/>
            <a:ext cx="777240" cy="5543550"/>
          </a:xfrm>
          <a:prstGeom prst="line">
            <a:avLst/>
          </a:prstGeom>
          <a:ln/>
        </p:spPr>
        <p:style>
          <a:lnRef idx="3">
            <a:schemeClr val="accent5"/>
          </a:lnRef>
          <a:fillRef idx="0">
            <a:schemeClr val="accent5"/>
          </a:fillRef>
          <a:effectRef idx="2">
            <a:schemeClr val="accent5"/>
          </a:effectRef>
          <a:fontRef idx="minor">
            <a:schemeClr val="tx1"/>
          </a:fontRef>
        </p:style>
      </p:cxnSp>
      <p:sp>
        <p:nvSpPr>
          <p:cNvPr id="8" name="TextBox 7">
            <a:extLst>
              <a:ext uri="{FF2B5EF4-FFF2-40B4-BE49-F238E27FC236}">
                <a16:creationId xmlns:a16="http://schemas.microsoft.com/office/drawing/2014/main" id="{7CCBFD92-0D0F-48E2-813D-21191E614AC2}"/>
              </a:ext>
            </a:extLst>
          </p:cNvPr>
          <p:cNvSpPr txBox="1"/>
          <p:nvPr/>
        </p:nvSpPr>
        <p:spPr>
          <a:xfrm>
            <a:off x="1771650" y="971550"/>
            <a:ext cx="1543050" cy="1015663"/>
          </a:xfrm>
          <a:prstGeom prst="rect">
            <a:avLst/>
          </a:prstGeom>
          <a:solidFill>
            <a:schemeClr val="bg1"/>
          </a:solidFill>
        </p:spPr>
        <p:txBody>
          <a:bodyPr wrap="square" rtlCol="0">
            <a:spAutoFit/>
          </a:bodyPr>
          <a:lstStyle/>
          <a:p>
            <a:r>
              <a:rPr lang="en-US" sz="2000" b="1" dirty="0">
                <a:latin typeface="Ebrima" panose="02000000000000000000" pitchFamily="2" charset="0"/>
                <a:ea typeface="Ebrima" panose="02000000000000000000" pitchFamily="2" charset="0"/>
                <a:cs typeface="Ebrima" panose="02000000000000000000" pitchFamily="2" charset="0"/>
              </a:rPr>
              <a:t>Westside: Temperate rainforests </a:t>
            </a:r>
          </a:p>
        </p:txBody>
      </p:sp>
      <p:sp>
        <p:nvSpPr>
          <p:cNvPr id="9" name="TextBox 8">
            <a:extLst>
              <a:ext uri="{FF2B5EF4-FFF2-40B4-BE49-F238E27FC236}">
                <a16:creationId xmlns:a16="http://schemas.microsoft.com/office/drawing/2014/main" id="{38B5BCDD-43DA-4E01-A22F-244F9CF750D7}"/>
              </a:ext>
            </a:extLst>
          </p:cNvPr>
          <p:cNvSpPr txBox="1"/>
          <p:nvPr/>
        </p:nvSpPr>
        <p:spPr>
          <a:xfrm>
            <a:off x="5007880" y="742950"/>
            <a:ext cx="1735819" cy="1015663"/>
          </a:xfrm>
          <a:prstGeom prst="rect">
            <a:avLst/>
          </a:prstGeom>
          <a:solidFill>
            <a:schemeClr val="bg1"/>
          </a:solidFill>
        </p:spPr>
        <p:txBody>
          <a:bodyPr wrap="square" rtlCol="0">
            <a:spAutoFit/>
          </a:bodyPr>
          <a:lstStyle/>
          <a:p>
            <a:r>
              <a:rPr lang="en-US" sz="2000" b="1" dirty="0">
                <a:latin typeface="Ebrima" panose="02000000000000000000" pitchFamily="2" charset="0"/>
                <a:ea typeface="Ebrima" panose="02000000000000000000" pitchFamily="2" charset="0"/>
                <a:cs typeface="Ebrima" panose="02000000000000000000" pitchFamily="2" charset="0"/>
              </a:rPr>
              <a:t>Eastside: Dry ponderosa pine forests </a:t>
            </a:r>
          </a:p>
        </p:txBody>
      </p:sp>
    </p:spTree>
    <p:extLst>
      <p:ext uri="{BB962C8B-B14F-4D97-AF65-F5344CB8AC3E}">
        <p14:creationId xmlns:p14="http://schemas.microsoft.com/office/powerpoint/2010/main" val="23393096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1750E86C-E7E1-4AD4-8CBF-086C807D11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410" y="640081"/>
            <a:ext cx="7543800" cy="56578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itle 6"/>
          <p:cNvSpPr>
            <a:spLocks noGrp="1"/>
          </p:cNvSpPr>
          <p:nvPr>
            <p:ph type="title"/>
          </p:nvPr>
        </p:nvSpPr>
        <p:spPr>
          <a:xfrm>
            <a:off x="342900" y="0"/>
            <a:ext cx="8183880" cy="640081"/>
          </a:xfrm>
        </p:spPr>
        <p:txBody>
          <a:bodyPr vert="horz" lIns="91440" tIns="45720" rIns="91440" bIns="45720" rtlCol="0" anchor="ctr">
            <a:normAutofit/>
          </a:bodyPr>
          <a:lstStyle/>
          <a:p>
            <a:pPr algn="ctr">
              <a:lnSpc>
                <a:spcPct val="90000"/>
              </a:lnSpc>
            </a:pPr>
            <a:r>
              <a:rPr lang="en-US" sz="2800" b="1" dirty="0">
                <a:solidFill>
                  <a:schemeClr val="tx1"/>
                </a:solidFill>
                <a:ea typeface="+mj-ea"/>
              </a:rPr>
              <a:t>Westside Forests </a:t>
            </a:r>
          </a:p>
        </p:txBody>
      </p:sp>
      <p:pic>
        <p:nvPicPr>
          <p:cNvPr id="23" name="Picture 2">
            <a:extLst>
              <a:ext uri="{FF2B5EF4-FFF2-40B4-BE49-F238E27FC236}">
                <a16:creationId xmlns:a16="http://schemas.microsoft.com/office/drawing/2014/main" id="{2DBEE227-B94C-42C4-BC80-09D433DE9E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982980" y="640081"/>
            <a:ext cx="7543800" cy="56892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067177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nodeType="clickEffect">
                                  <p:stCondLst>
                                    <p:cond delay="0"/>
                                  </p:stCondLst>
                                  <p:childTnLst>
                                    <p:animEffect transition="out" filter="wheel(1)">
                                      <p:cBhvr>
                                        <p:cTn id="6" dur="2000"/>
                                        <p:tgtEl>
                                          <p:spTgt spid="23"/>
                                        </p:tgtEl>
                                      </p:cBhvr>
                                    </p:animEffect>
                                    <p:set>
                                      <p:cBhvr>
                                        <p:cTn id="7" dur="1" fill="hold">
                                          <p:stCondLst>
                                            <p:cond delay="19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1E3B1A3-FDF4-4A98-987D-AC4352D32D74}"/>
              </a:ext>
            </a:extLst>
          </p:cNvPr>
          <p:cNvPicPr/>
          <p:nvPr/>
        </p:nvPicPr>
        <p:blipFill rotWithShape="1">
          <a:blip r:embed="rId3" cstate="print">
            <a:extLst>
              <a:ext uri="{28A0092B-C50C-407E-A947-70E740481C1C}">
                <a14:useLocalDpi xmlns:a14="http://schemas.microsoft.com/office/drawing/2010/main" val="0"/>
              </a:ext>
            </a:extLst>
          </a:blip>
          <a:srcRect t="1228"/>
          <a:stretch/>
        </p:blipFill>
        <p:spPr bwMode="auto">
          <a:xfrm rot="10800000">
            <a:off x="0" y="-3"/>
            <a:ext cx="9144000" cy="68567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Content Placeholder 4">
            <a:extLst>
              <a:ext uri="{FF2B5EF4-FFF2-40B4-BE49-F238E27FC236}">
                <a16:creationId xmlns:a16="http://schemas.microsoft.com/office/drawing/2014/main" id="{1E26F57A-6339-4CBF-A8EB-56022650D68D}"/>
              </a:ext>
            </a:extLst>
          </p:cNvPr>
          <p:cNvPicPr/>
          <p:nvPr/>
        </p:nvPicPr>
        <p:blipFill rotWithShape="1">
          <a:blip r:embed="rId4" cstate="print">
            <a:extLst>
              <a:ext uri="{28A0092B-C50C-407E-A947-70E740481C1C}">
                <a14:useLocalDpi xmlns:a14="http://schemas.microsoft.com/office/drawing/2010/main" val="0"/>
              </a:ext>
            </a:extLst>
          </a:blip>
          <a:srcRect l="2079" r="1571" b="1"/>
          <a:stretch/>
        </p:blipFill>
        <p:spPr>
          <a:xfrm>
            <a:off x="-1123" y="0"/>
            <a:ext cx="9143980" cy="6878290"/>
          </a:xfrm>
          <a:prstGeom prst="rect">
            <a:avLst/>
          </a:prstGeom>
        </p:spPr>
      </p:pic>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Title 6">
            <a:extLst>
              <a:ext uri="{FF2B5EF4-FFF2-40B4-BE49-F238E27FC236}">
                <a16:creationId xmlns:a16="http://schemas.microsoft.com/office/drawing/2014/main" id="{1EDDBE49-A838-4C58-A4E0-59B38E794E57}"/>
              </a:ext>
            </a:extLst>
          </p:cNvPr>
          <p:cNvSpPr>
            <a:spLocks noGrp="1"/>
          </p:cNvSpPr>
          <p:nvPr>
            <p:ph type="title"/>
          </p:nvPr>
        </p:nvSpPr>
        <p:spPr>
          <a:xfrm>
            <a:off x="342900" y="6115050"/>
            <a:ext cx="8183880" cy="640081"/>
          </a:xfrm>
        </p:spPr>
        <p:txBody>
          <a:bodyPr vert="horz" lIns="91440" tIns="45720" rIns="91440" bIns="45720" rtlCol="0" anchor="ctr">
            <a:normAutofit/>
          </a:bodyPr>
          <a:lstStyle/>
          <a:p>
            <a:pPr algn="ctr">
              <a:lnSpc>
                <a:spcPct val="90000"/>
              </a:lnSpc>
            </a:pPr>
            <a:r>
              <a:rPr lang="en-US" sz="2800" b="1" dirty="0">
                <a:solidFill>
                  <a:schemeClr val="bg1"/>
                </a:solidFill>
                <a:ea typeface="+mj-ea"/>
              </a:rPr>
              <a:t>Eastside Forests </a:t>
            </a:r>
          </a:p>
        </p:txBody>
      </p:sp>
    </p:spTree>
    <p:extLst>
      <p:ext uri="{BB962C8B-B14F-4D97-AF65-F5344CB8AC3E}">
        <p14:creationId xmlns:p14="http://schemas.microsoft.com/office/powerpoint/2010/main" val="262164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nodeType="clickEffect">
                                  <p:stCondLst>
                                    <p:cond delay="0"/>
                                  </p:stCondLst>
                                  <p:childTnLst>
                                    <p:animEffect transition="out" filter="wheel(1)">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Graphical user interface, text, application, email&#10;&#10;Description automatically generated">
            <a:extLst>
              <a:ext uri="{FF2B5EF4-FFF2-40B4-BE49-F238E27FC236}">
                <a16:creationId xmlns:a16="http://schemas.microsoft.com/office/drawing/2014/main" id="{B4587BD8-22D7-4F7C-A41F-E84031897D6E}"/>
              </a:ext>
            </a:extLst>
          </p:cNvPr>
          <p:cNvPicPr>
            <a:picLocks noChangeAspect="1"/>
          </p:cNvPicPr>
          <p:nvPr/>
        </p:nvPicPr>
        <p:blipFill rotWithShape="1">
          <a:blip r:embed="rId3">
            <a:extLst>
              <a:ext uri="{28A0092B-C50C-407E-A947-70E740481C1C}">
                <a14:useLocalDpi xmlns:a14="http://schemas.microsoft.com/office/drawing/2010/main" val="0"/>
              </a:ext>
            </a:extLst>
          </a:blip>
          <a:srcRect t="6468" b="7407"/>
          <a:stretch/>
        </p:blipFill>
        <p:spPr>
          <a:xfrm>
            <a:off x="226611" y="1543050"/>
            <a:ext cx="8634468" cy="4629150"/>
          </a:xfrm>
          <a:prstGeom prst="rect">
            <a:avLst/>
          </a:prstGeom>
        </p:spPr>
      </p:pic>
      <p:sp>
        <p:nvSpPr>
          <p:cNvPr id="12" name="Rectangle 11">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a:xfrm>
            <a:off x="417399" y="643467"/>
            <a:ext cx="8408193" cy="744836"/>
          </a:xfrm>
        </p:spPr>
        <p:txBody>
          <a:bodyPr vert="horz" lIns="91440" tIns="45720" rIns="91440" bIns="45720" rtlCol="0" anchor="ctr">
            <a:normAutofit/>
          </a:bodyPr>
          <a:lstStyle/>
          <a:p>
            <a:pPr algn="ctr">
              <a:lnSpc>
                <a:spcPct val="90000"/>
              </a:lnSpc>
            </a:pPr>
            <a:r>
              <a:rPr lang="en-US" sz="2800" kern="1200" dirty="0">
                <a:solidFill>
                  <a:schemeClr val="bg1"/>
                </a:solidFill>
                <a:latin typeface="+mj-lt"/>
                <a:ea typeface="+mj-ea"/>
                <a:cs typeface="+mj-cs"/>
              </a:rPr>
              <a:t>What factors influence the health of a forest?</a:t>
            </a:r>
          </a:p>
        </p:txBody>
      </p:sp>
      <p:sp>
        <p:nvSpPr>
          <p:cNvPr id="6" name="TextBox 5">
            <a:extLst>
              <a:ext uri="{FF2B5EF4-FFF2-40B4-BE49-F238E27FC236}">
                <a16:creationId xmlns:a16="http://schemas.microsoft.com/office/drawing/2014/main" id="{BE8C693E-33F7-433D-9A51-E9AEB3821879}"/>
              </a:ext>
            </a:extLst>
          </p:cNvPr>
          <p:cNvSpPr txBox="1"/>
          <p:nvPr/>
        </p:nvSpPr>
        <p:spPr>
          <a:xfrm>
            <a:off x="7143750" y="6515100"/>
            <a:ext cx="2000250" cy="215444"/>
          </a:xfrm>
          <a:prstGeom prst="rect">
            <a:avLst/>
          </a:prstGeom>
          <a:noFill/>
        </p:spPr>
        <p:txBody>
          <a:bodyPr wrap="square" rtlCol="0">
            <a:spAutoFit/>
          </a:bodyPr>
          <a:lstStyle/>
          <a:p>
            <a:r>
              <a:rPr lang="en-US" sz="800" i="1" dirty="0">
                <a:solidFill>
                  <a:schemeClr val="bg1"/>
                </a:solidFill>
                <a:latin typeface="Ebrima" panose="02000000000000000000" pitchFamily="2" charset="0"/>
                <a:ea typeface="Ebrima" panose="02000000000000000000" pitchFamily="2" charset="0"/>
                <a:cs typeface="Ebrima" panose="02000000000000000000" pitchFamily="2" charset="0"/>
              </a:rPr>
              <a:t>Graphic from: https://foresthealth.org</a:t>
            </a:r>
          </a:p>
        </p:txBody>
      </p:sp>
    </p:spTree>
    <p:extLst>
      <p:ext uri="{BB962C8B-B14F-4D97-AF65-F5344CB8AC3E}">
        <p14:creationId xmlns:p14="http://schemas.microsoft.com/office/powerpoint/2010/main" val="18316342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DFW_PowerPointTemplate.potx" id="{6D00F9B6-3CEC-4F99-90CF-955C31653A3D}" vid="{D0005149-ACCB-466C-82B0-59F451B4C7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179833A0B4B04438C25ACF1E299B223" ma:contentTypeVersion="9" ma:contentTypeDescription="Create a new document." ma:contentTypeScope="" ma:versionID="59ff3c220287959611b91c8794567ba7">
  <xsd:schema xmlns:xsd="http://www.w3.org/2001/XMLSchema" xmlns:xs="http://www.w3.org/2001/XMLSchema" xmlns:p="http://schemas.microsoft.com/office/2006/metadata/properties" xmlns:ns2="866dbdf0-8bd1-4f93-ab72-906b2cedab70" xmlns:ns3="80155250-60f0-4019-b573-8e9d1cdff787" targetNamespace="http://schemas.microsoft.com/office/2006/metadata/properties" ma:root="true" ma:fieldsID="d685bc384c2a1a950c6888f52f1f1620" ns2:_="" ns3:_="">
    <xsd:import namespace="866dbdf0-8bd1-4f93-ab72-906b2cedab70"/>
    <xsd:import namespace="80155250-60f0-4019-b573-8e9d1cdff78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6dbdf0-8bd1-4f93-ab72-906b2cedab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0155250-60f0-4019-b573-8e9d1cdff787"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B02CE9-C842-4364-B4B7-D0E6570675C7}">
  <ds:schemaRefs>
    <ds:schemaRef ds:uri="http://purl.org/dc/terms/"/>
    <ds:schemaRef ds:uri="http://schemas.microsoft.com/office/infopath/2007/PartnerControls"/>
    <ds:schemaRef ds:uri="http://www.w3.org/XML/1998/namespace"/>
    <ds:schemaRef ds:uri="http://schemas.microsoft.com/office/2006/metadata/properties"/>
    <ds:schemaRef ds:uri="http://purl.org/dc/elements/1.1/"/>
    <ds:schemaRef ds:uri="http://schemas.microsoft.com/office/2006/documentManagement/types"/>
    <ds:schemaRef ds:uri="http://purl.org/dc/dcmitype/"/>
    <ds:schemaRef ds:uri="http://schemas.openxmlformats.org/package/2006/metadata/core-properties"/>
    <ds:schemaRef ds:uri="80155250-60f0-4019-b573-8e9d1cdff787"/>
    <ds:schemaRef ds:uri="866dbdf0-8bd1-4f93-ab72-906b2cedab70"/>
  </ds:schemaRefs>
</ds:datastoreItem>
</file>

<file path=customXml/itemProps2.xml><?xml version="1.0" encoding="utf-8"?>
<ds:datastoreItem xmlns:ds="http://schemas.openxmlformats.org/officeDocument/2006/customXml" ds:itemID="{E8F06A06-5EE6-4277-8320-78D04FF3D1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6dbdf0-8bd1-4f93-ab72-906b2cedab70"/>
    <ds:schemaRef ds:uri="80155250-60f0-4019-b573-8e9d1cdff7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E647F1A-BF02-4520-96E2-512853620FD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1495</TotalTime>
  <Words>2046</Words>
  <Application>Microsoft Office PowerPoint</Application>
  <PresentationFormat>On-screen Show (4:3)</PresentationFormat>
  <Paragraphs>213</Paragraphs>
  <Slides>33</Slides>
  <Notes>32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Ebrima</vt:lpstr>
      <vt:lpstr>Roboto Slab</vt:lpstr>
      <vt:lpstr>Rockwell</vt:lpstr>
      <vt:lpstr>Tahoma</vt:lpstr>
      <vt:lpstr>Office Theme</vt:lpstr>
      <vt:lpstr>Healthy Forests </vt:lpstr>
      <vt:lpstr>What makes a forest healthy?   Do healthy forests matter? Why or why not?</vt:lpstr>
      <vt:lpstr>PowerPoint Presentation</vt:lpstr>
      <vt:lpstr>PowerPoint Presentation</vt:lpstr>
      <vt:lpstr>What’s a healthy forest look like?</vt:lpstr>
      <vt:lpstr>Washington Forests </vt:lpstr>
      <vt:lpstr>Westside Forests </vt:lpstr>
      <vt:lpstr>Eastside Forests </vt:lpstr>
      <vt:lpstr>What factors influence the health of a forest?</vt:lpstr>
      <vt:lpstr>Disturbance </vt:lpstr>
      <vt:lpstr>Lack of Disturbance </vt:lpstr>
      <vt:lpstr>Adding back  disturbance </vt:lpstr>
      <vt:lpstr>What features make a forest healthy?</vt:lpstr>
      <vt:lpstr>Forest succession </vt:lpstr>
      <vt:lpstr>PowerPoint Presentation</vt:lpstr>
      <vt:lpstr>Impacts on forest health</vt:lpstr>
      <vt:lpstr>PowerPoint Presentation</vt:lpstr>
      <vt:lpstr>PowerPoint Presentation</vt:lpstr>
      <vt:lpstr>PowerPoint Presentation</vt:lpstr>
      <vt:lpstr>PowerPoint Presentation</vt:lpstr>
      <vt:lpstr>Managing for wildlife </vt:lpstr>
      <vt:lpstr>Dead Wood and Snags </vt:lpstr>
      <vt:lpstr>Dead Wood and Snags </vt:lpstr>
      <vt:lpstr>Restoring forests for wildlife </vt:lpstr>
      <vt:lpstr>PowerPoint Presentation</vt:lpstr>
      <vt:lpstr>PowerPoint Presentation</vt:lpstr>
      <vt:lpstr>PowerPoint Presentation</vt:lpstr>
      <vt:lpstr>PowerPoint Presentation</vt:lpstr>
      <vt:lpstr>   Untreated                                    Treated                                      Desired future condition    </vt:lpstr>
      <vt:lpstr>   Untreated                                    Treated                                      Desired future condition    </vt:lpstr>
      <vt:lpstr>PowerPoint Presentation</vt:lpstr>
      <vt:lpstr>PowerPoint Presentation</vt:lpstr>
      <vt:lpstr>Which side looks more resilient?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Healthy Forests</dc:title>
  <dc:creator>Althauser, Leia J (DFW)</dc:creator>
  <cp:lastModifiedBy>Althauser, Leia J (DFW)</cp:lastModifiedBy>
  <cp:revision>21</cp:revision>
  <dcterms:created xsi:type="dcterms:W3CDTF">2021-03-23T10:29:12Z</dcterms:created>
  <dcterms:modified xsi:type="dcterms:W3CDTF">2021-04-06T16:02:53Z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520fa42-cf58-4c22-8b93-58cf1d3bd1cb_Enabled">
    <vt:lpwstr>true</vt:lpwstr>
  </property>
  <property fmtid="{D5CDD505-2E9C-101B-9397-08002B2CF9AE}" pid="3" name="MSIP_Label_1520fa42-cf58-4c22-8b93-58cf1d3bd1cb_SetDate">
    <vt:lpwstr>2021-03-23T22:04:42Z</vt:lpwstr>
  </property>
  <property fmtid="{D5CDD505-2E9C-101B-9397-08002B2CF9AE}" pid="4" name="MSIP_Label_1520fa42-cf58-4c22-8b93-58cf1d3bd1cb_Method">
    <vt:lpwstr>Privileged</vt:lpwstr>
  </property>
  <property fmtid="{D5CDD505-2E9C-101B-9397-08002B2CF9AE}" pid="5" name="MSIP_Label_1520fa42-cf58-4c22-8b93-58cf1d3bd1cb_Name">
    <vt:lpwstr>Public Information</vt:lpwstr>
  </property>
  <property fmtid="{D5CDD505-2E9C-101B-9397-08002B2CF9AE}" pid="6" name="MSIP_Label_1520fa42-cf58-4c22-8b93-58cf1d3bd1cb_SiteId">
    <vt:lpwstr>11d0e217-264e-400a-8ba0-57dcc127d72d</vt:lpwstr>
  </property>
  <property fmtid="{D5CDD505-2E9C-101B-9397-08002B2CF9AE}" pid="7" name="MSIP_Label_1520fa42-cf58-4c22-8b93-58cf1d3bd1cb_ActionId">
    <vt:lpwstr>342af0a7-68db-4383-8077-396f5659167a</vt:lpwstr>
  </property>
  <property fmtid="{D5CDD505-2E9C-101B-9397-08002B2CF9AE}" pid="8" name="MSIP_Label_1520fa42-cf58-4c22-8b93-58cf1d3bd1cb_ContentBits">
    <vt:lpwstr>0</vt:lpwstr>
  </property>
  <property fmtid="{D5CDD505-2E9C-101B-9397-08002B2CF9AE}" pid="9" name="ContentTypeId">
    <vt:lpwstr>0x010100D179833A0B4B04438C25ACF1E299B223</vt:lpwstr>
  </property>
</Properties>
</file>