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336" r:id="rId5"/>
    <p:sldId id="339" r:id="rId6"/>
    <p:sldId id="340" r:id="rId7"/>
    <p:sldId id="292" r:id="rId8"/>
    <p:sldId id="343" r:id="rId9"/>
    <p:sldId id="344" r:id="rId10"/>
    <p:sldId id="345" r:id="rId11"/>
    <p:sldId id="346" r:id="rId12"/>
    <p:sldId id="351" r:id="rId13"/>
    <p:sldId id="352" r:id="rId14"/>
    <p:sldId id="350" r:id="rId15"/>
    <p:sldId id="353" r:id="rId16"/>
    <p:sldId id="348" r:id="rId17"/>
    <p:sldId id="349" r:id="rId18"/>
    <p:sldId id="34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Blomker" initials="RB" lastIdx="3" clrIdx="0">
    <p:extLst>
      <p:ext uri="{19B8F6BF-5375-455C-9EA6-DF929625EA0E}">
        <p15:presenceInfo xmlns:p15="http://schemas.microsoft.com/office/powerpoint/2012/main" userId="S::Rachel.Blomker@dfw.wa.gov::817ef989-4f04-4ea5-8348-0b45625610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B7E"/>
    <a:srgbClr val="2FC1DA"/>
    <a:srgbClr val="0F7BAA"/>
    <a:srgbClr val="FFD046"/>
    <a:srgbClr val="067B54"/>
    <a:srgbClr val="4FBEB7"/>
    <a:srgbClr val="579FD1"/>
    <a:srgbClr val="3AB54A"/>
    <a:srgbClr val="FFFFFF"/>
    <a:srgbClr val="B8C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10"/>
    <p:restoredTop sz="85311" autoAdjust="0"/>
  </p:normalViewPr>
  <p:slideViewPr>
    <p:cSldViewPr>
      <p:cViewPr varScale="1">
        <p:scale>
          <a:sx n="69" d="100"/>
          <a:sy n="69" d="100"/>
        </p:scale>
        <p:origin x="48"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3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02T11:06:05.920" idx="1">
    <p:pos x="4289" y="1471"/>
    <p:text>I'm not sure about Tuna - that's usually out in open water? Would be good to double check with Eryn.</p:text>
    <p:extLst>
      <p:ext uri="{C676402C-5697-4E1C-873F-D02D1690AC5C}">
        <p15:threadingInfo xmlns:p15="http://schemas.microsoft.com/office/powerpoint/2012/main" timeZoneBias="420"/>
      </p:ext>
    </p:extLst>
  </p:cm>
  <p:cm authorId="1" dt="2021-04-02T11:06:58.822" idx="2">
    <p:pos x="4800" y="3316"/>
    <p:text>Could change prawns to be oysters since prawns are shrimp.</p:text>
    <p:extLst>
      <p:ext uri="{C676402C-5697-4E1C-873F-D02D1690AC5C}">
        <p15:threadingInfo xmlns:p15="http://schemas.microsoft.com/office/powerpoint/2012/main" timeZoneBias="420"/>
      </p:ext>
    </p:extLst>
  </p:cm>
  <p:cm authorId="1" dt="2021-04-02T11:08:26.973" idx="3">
    <p:pos x="10" y="10"/>
    <p:text>Would be nice to include the traditional saying "When the tide is out, the table is set."</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4/2/2021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4/2/2021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a:t>
            </a:fld>
            <a:endParaRPr lang="en-US"/>
          </a:p>
        </p:txBody>
      </p:sp>
    </p:spTree>
    <p:extLst>
      <p:ext uri="{BB962C8B-B14F-4D97-AF65-F5344CB8AC3E}">
        <p14:creationId xmlns:p14="http://schemas.microsoft.com/office/powerpoint/2010/main" val="2208994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Estuaries </a:t>
            </a:r>
            <a:r>
              <a:rPr lang="en-US" sz="1200" dirty="0">
                <a:solidFill>
                  <a:schemeClr val="bg1"/>
                </a:solidFill>
              </a:rPr>
              <a:t>are full of </a:t>
            </a:r>
            <a:r>
              <a:rPr lang="en-US" sz="1200" b="1" dirty="0">
                <a:solidFill>
                  <a:schemeClr val="bg1"/>
                </a:solidFill>
              </a:rPr>
              <a:t>biodiversity </a:t>
            </a:r>
            <a:r>
              <a:rPr lang="en-US" sz="1200" dirty="0">
                <a:solidFill>
                  <a:schemeClr val="bg1"/>
                </a:solidFill>
              </a:rPr>
              <a:t>from the mixing of freshwater and saltwater, and are a great place for lots of plants and animals to live.</a:t>
            </a:r>
          </a:p>
          <a:p>
            <a:endParaRPr lang="en-US" sz="1200" dirty="0">
              <a:solidFill>
                <a:schemeClr val="bg1"/>
              </a:solidFill>
            </a:endParaRPr>
          </a:p>
          <a:p>
            <a:r>
              <a:rPr lang="en-US" sz="1200" dirty="0">
                <a:solidFill>
                  <a:schemeClr val="bg1"/>
                </a:solidFill>
              </a:rPr>
              <a:t>This picture shows major rivers that flow into Puget Sound.</a:t>
            </a:r>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10</a:t>
            </a:fld>
            <a:endParaRPr lang="en-US"/>
          </a:p>
        </p:txBody>
      </p:sp>
    </p:spTree>
    <p:extLst>
      <p:ext uri="{BB962C8B-B14F-4D97-AF65-F5344CB8AC3E}">
        <p14:creationId xmlns:p14="http://schemas.microsoft.com/office/powerpoint/2010/main" val="1592264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recognize any of these animals and have ever seen them in Washington.</a:t>
            </a:r>
          </a:p>
          <a:p>
            <a:endParaRPr lang="en-US" dirty="0"/>
          </a:p>
          <a:p>
            <a:r>
              <a:rPr lang="en-US" dirty="0"/>
              <a:t>What are other coastal animals they can think of?</a:t>
            </a:r>
          </a:p>
        </p:txBody>
      </p:sp>
      <p:sp>
        <p:nvSpPr>
          <p:cNvPr id="4" name="Slide Number Placeholder 3"/>
          <p:cNvSpPr>
            <a:spLocks noGrp="1"/>
          </p:cNvSpPr>
          <p:nvPr>
            <p:ph type="sldNum" sz="quarter" idx="5"/>
          </p:nvPr>
        </p:nvSpPr>
        <p:spPr/>
        <p:txBody>
          <a:bodyPr/>
          <a:lstStyle/>
          <a:p>
            <a:fld id="{9A628E4F-335F-45F5-A2FC-FE9487D09098}" type="slidenum">
              <a:rPr lang="en-US" smtClean="0"/>
              <a:pPr/>
              <a:t>11</a:t>
            </a:fld>
            <a:endParaRPr lang="en-US"/>
          </a:p>
        </p:txBody>
      </p:sp>
    </p:spTree>
    <p:extLst>
      <p:ext uri="{BB962C8B-B14F-4D97-AF65-F5344CB8AC3E}">
        <p14:creationId xmlns:p14="http://schemas.microsoft.com/office/powerpoint/2010/main" val="314382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recognize any of these animals and have ever seen them in Washington.</a:t>
            </a:r>
          </a:p>
          <a:p>
            <a:endParaRPr lang="en-US" dirty="0"/>
          </a:p>
          <a:p>
            <a:r>
              <a:rPr lang="en-US" dirty="0"/>
              <a:t>Ask students if they have ever seen a coastal bird or a bird that lives in or near water.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12</a:t>
            </a:fld>
            <a:endParaRPr lang="en-US"/>
          </a:p>
        </p:txBody>
      </p:sp>
    </p:spTree>
    <p:extLst>
      <p:ext uri="{BB962C8B-B14F-4D97-AF65-F5344CB8AC3E}">
        <p14:creationId xmlns:p14="http://schemas.microsoft.com/office/powerpoint/2010/main" val="248796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reading each question aloud, tell students to think quietly to themselves without raising their hands or nodding for any questions to prevent anyone from feeling left out if they haven’t done certain activities.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13</a:t>
            </a:fld>
            <a:endParaRPr lang="en-US"/>
          </a:p>
        </p:txBody>
      </p:sp>
    </p:spTree>
    <p:extLst>
      <p:ext uri="{BB962C8B-B14F-4D97-AF65-F5344CB8AC3E}">
        <p14:creationId xmlns:p14="http://schemas.microsoft.com/office/powerpoint/2010/main" val="88154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we can all find a connection to coastal ecosystems and resources no matter where we live.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14</a:t>
            </a:fld>
            <a:endParaRPr lang="en-US"/>
          </a:p>
        </p:txBody>
      </p:sp>
    </p:spTree>
    <p:extLst>
      <p:ext uri="{BB962C8B-B14F-4D97-AF65-F5344CB8AC3E}">
        <p14:creationId xmlns:p14="http://schemas.microsoft.com/office/powerpoint/2010/main" val="1797510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the extended activity of comparing/contrasting coastal ecosystems on separate worksheet.</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15</a:t>
            </a:fld>
            <a:endParaRPr lang="en-US"/>
          </a:p>
        </p:txBody>
      </p:sp>
    </p:spTree>
    <p:extLst>
      <p:ext uri="{BB962C8B-B14F-4D97-AF65-F5344CB8AC3E}">
        <p14:creationId xmlns:p14="http://schemas.microsoft.com/office/powerpoint/2010/main" val="63376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Washington has over 3,000 miles of coastline with all of its islands and channels of water.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2</a:t>
            </a:fld>
            <a:endParaRPr lang="en-US"/>
          </a:p>
        </p:txBody>
      </p:sp>
    </p:spTree>
    <p:extLst>
      <p:ext uri="{BB962C8B-B14F-4D97-AF65-F5344CB8AC3E}">
        <p14:creationId xmlns:p14="http://schemas.microsoft.com/office/powerpoint/2010/main" val="342464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3,000 miles is the same distance as driving from Seattle to Disney World in Orlando, FL. If you were to walk nonstop 24hr/day, it would take 43 days, a month and a half, to walk that distance! People can spend their whole lives living near the coast in Washington and still not visit it all.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3</a:t>
            </a:fld>
            <a:endParaRPr lang="en-US"/>
          </a:p>
        </p:txBody>
      </p:sp>
    </p:spTree>
    <p:extLst>
      <p:ext uri="{BB962C8B-B14F-4D97-AF65-F5344CB8AC3E}">
        <p14:creationId xmlns:p14="http://schemas.microsoft.com/office/powerpoint/2010/main" val="26900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provide examples of ways they have used coastal ecosystems and/or ways we use coastal ecosystems.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choose to have them think-pair-share or share out as a class.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419208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probably guess this as one of the ways we utilize coastal ecosystems. List off some of the popular foods we get from coasts, both along the ocean and along rivers and lakes.</a:t>
            </a:r>
          </a:p>
          <a:p>
            <a:endParaRPr lang="en-US" dirty="0"/>
          </a:p>
          <a:p>
            <a:r>
              <a:rPr lang="en-US" dirty="0"/>
              <a:t>Ask students if there is anything on the list they have eaten.  </a:t>
            </a:r>
          </a:p>
        </p:txBody>
      </p:sp>
      <p:sp>
        <p:nvSpPr>
          <p:cNvPr id="4" name="Slide Number Placeholder 3"/>
          <p:cNvSpPr>
            <a:spLocks noGrp="1"/>
          </p:cNvSpPr>
          <p:nvPr>
            <p:ph type="sldNum" sz="quarter" idx="5"/>
          </p:nvPr>
        </p:nvSpPr>
        <p:spPr/>
        <p:txBody>
          <a:bodyPr/>
          <a:lstStyle/>
          <a:p>
            <a:fld id="{9A628E4F-335F-45F5-A2FC-FE9487D09098}" type="slidenum">
              <a:rPr lang="en-US" smtClean="0"/>
              <a:pPr/>
              <a:t>5</a:t>
            </a:fld>
            <a:endParaRPr lang="en-US"/>
          </a:p>
        </p:txBody>
      </p:sp>
    </p:spTree>
    <p:extLst>
      <p:ext uri="{BB962C8B-B14F-4D97-AF65-F5344CB8AC3E}">
        <p14:creationId xmlns:p14="http://schemas.microsoft.com/office/powerpoint/2010/main" val="188552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recreation is the term for the activities we do for fun. </a:t>
            </a:r>
          </a:p>
          <a:p>
            <a:endParaRPr lang="en-US" dirty="0"/>
          </a:p>
          <a:p>
            <a:r>
              <a:rPr lang="en-US" dirty="0"/>
              <a:t>Ask students if they have ever recreated in a coastal area. If so, what have they done? </a:t>
            </a:r>
          </a:p>
        </p:txBody>
      </p:sp>
      <p:sp>
        <p:nvSpPr>
          <p:cNvPr id="4" name="Slide Number Placeholder 3"/>
          <p:cNvSpPr>
            <a:spLocks noGrp="1"/>
          </p:cNvSpPr>
          <p:nvPr>
            <p:ph type="sldNum" sz="quarter" idx="5"/>
          </p:nvPr>
        </p:nvSpPr>
        <p:spPr/>
        <p:txBody>
          <a:bodyPr/>
          <a:lstStyle/>
          <a:p>
            <a:fld id="{9A628E4F-335F-45F5-A2FC-FE9487D09098}" type="slidenum">
              <a:rPr lang="en-US" smtClean="0"/>
              <a:pPr/>
              <a:t>6</a:t>
            </a:fld>
            <a:endParaRPr lang="en-US"/>
          </a:p>
        </p:txBody>
      </p:sp>
    </p:spTree>
    <p:extLst>
      <p:ext uri="{BB962C8B-B14F-4D97-AF65-F5344CB8AC3E}">
        <p14:creationId xmlns:p14="http://schemas.microsoft.com/office/powerpoint/2010/main" val="33141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why they think transportation might be important.</a:t>
            </a:r>
          </a:p>
          <a:p>
            <a:endParaRPr lang="en-US" dirty="0"/>
          </a:p>
          <a:p>
            <a:r>
              <a:rPr lang="en-US" dirty="0"/>
              <a:t>Ideas: people traveling for work, recreation, to visit friends and family members, what else?</a:t>
            </a:r>
          </a:p>
        </p:txBody>
      </p:sp>
      <p:sp>
        <p:nvSpPr>
          <p:cNvPr id="4" name="Slide Number Placeholder 3"/>
          <p:cNvSpPr>
            <a:spLocks noGrp="1"/>
          </p:cNvSpPr>
          <p:nvPr>
            <p:ph type="sldNum" sz="quarter" idx="5"/>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3800220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Ebrima" panose="02000000000000000000" pitchFamily="2" charset="0"/>
                <a:ea typeface="Ebrima" panose="02000000000000000000" pitchFamily="2" charset="0"/>
                <a:cs typeface="Ebrima" panose="02000000000000000000" pitchFamily="2" charset="0"/>
              </a:rPr>
              <a:t>The ocean has colder air than the land, and when cold air meets warm air, clouds form. These wet and heavy clouds travel over the Olympic and Cascade Mountains Cascades, dumping water (as rain) so they can travel over the mountain ranges. This is why Western Washington has a lot more rainy days than Eastern Washington. </a:t>
            </a:r>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8</a:t>
            </a:fld>
            <a:endParaRPr lang="en-US"/>
          </a:p>
        </p:txBody>
      </p:sp>
    </p:spTree>
    <p:extLst>
      <p:ext uri="{BB962C8B-B14F-4D97-AF65-F5344CB8AC3E}">
        <p14:creationId xmlns:p14="http://schemas.microsoft.com/office/powerpoint/2010/main" val="81248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69B7E"/>
                </a:solidFill>
              </a:rPr>
              <a:t>Puget Sound </a:t>
            </a:r>
            <a:r>
              <a:rPr lang="en-US" sz="1200" dirty="0">
                <a:solidFill>
                  <a:srgbClr val="169B7E"/>
                </a:solidFill>
              </a:rPr>
              <a:t>is the coastal area in northwestern Washington where saltwater from the Pacific Ocean meets freshwater from rivers around a collection of islands.</a:t>
            </a:r>
          </a:p>
          <a:p>
            <a:endParaRPr lang="en-US" dirty="0"/>
          </a:p>
          <a:p>
            <a:r>
              <a:rPr lang="en-US" dirty="0"/>
              <a:t>All of the water (blue) in the circled area is considered the Puget Sound. </a:t>
            </a:r>
          </a:p>
        </p:txBody>
      </p:sp>
      <p:sp>
        <p:nvSpPr>
          <p:cNvPr id="4" name="Slide Number Placeholder 3"/>
          <p:cNvSpPr>
            <a:spLocks noGrp="1"/>
          </p:cNvSpPr>
          <p:nvPr>
            <p:ph type="sldNum" sz="quarter" idx="5"/>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1737124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53"/>
              </a:solidFill>
            </a:endParaRPr>
          </a:p>
        </p:txBody>
      </p:sp>
      <p:sp>
        <p:nvSpPr>
          <p:cNvPr id="2" name="Title 1"/>
          <p:cNvSpPr>
            <a:spLocks noGrp="1"/>
          </p:cNvSpPr>
          <p:nvPr>
            <p:ph type="title"/>
          </p:nvPr>
        </p:nvSpPr>
        <p:spPr>
          <a:xfrm>
            <a:off x="381000" y="1143000"/>
            <a:ext cx="8382000" cy="1143000"/>
          </a:xfrm>
        </p:spPr>
        <p:txBody>
          <a:bodyPr>
            <a:normAutofit/>
          </a:bodyPr>
          <a:lstStyle>
            <a:lvl1pPr>
              <a:defRPr sz="4200" b="1" baseline="0">
                <a:solidFill>
                  <a:schemeClr val="bg1"/>
                </a:solidFill>
                <a:latin typeface="Rockwell" panose="020606030202050204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4/2/2021</a:t>
            </a:fld>
            <a:endParaRPr lang="en-US" dirty="0"/>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1811" y="5485865"/>
            <a:ext cx="1620377" cy="1090170"/>
          </a:xfrm>
          <a:prstGeom prst="rect">
            <a:avLst/>
          </a:prstGeom>
        </p:spPr>
      </p:pic>
      <p:sp>
        <p:nvSpPr>
          <p:cNvPr id="10" name="Rectangle 9"/>
          <p:cNvSpPr/>
          <p:nvPr userDrawn="1"/>
        </p:nvSpPr>
        <p:spPr>
          <a:xfrm>
            <a:off x="0" y="3429000"/>
            <a:ext cx="9144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133600" y="2667000"/>
            <a:ext cx="64008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4/2/2021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543175"/>
            <a:ext cx="130311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a:xfrm>
            <a:off x="465438" y="4406900"/>
            <a:ext cx="8221362"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465438" y="2906713"/>
            <a:ext cx="8221362"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4/2/2021</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44910" y="274638"/>
            <a:ext cx="8241890" cy="868362"/>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Content Placeholder 2"/>
          <p:cNvSpPr>
            <a:spLocks noGrp="1"/>
          </p:cNvSpPr>
          <p:nvPr userDrawn="1">
            <p:ph idx="1"/>
          </p:nvPr>
        </p:nvSpPr>
        <p:spPr>
          <a:xfrm>
            <a:off x="444910" y="1582257"/>
            <a:ext cx="8241890"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3"/>
          <p:cNvSpPr>
            <a:spLocks noGrp="1"/>
          </p:cNvSpPr>
          <p:nvPr userDrawn="1">
            <p:ph type="ftr" sz="quarter" idx="4294967295"/>
          </p:nvPr>
        </p:nvSpPr>
        <p:spPr>
          <a:xfrm>
            <a:off x="898712" y="6508791"/>
            <a:ext cx="2895600" cy="271054"/>
          </a:xfrm>
        </p:spPr>
        <p:txBody>
          <a:bodyPr/>
          <a:lstStyle>
            <a:lvl1pPr algn="l">
              <a:defRPr sz="1000">
                <a:solidFill>
                  <a:schemeClr val="bg1"/>
                </a:solidFill>
                <a:latin typeface="Roboto Slab" pitchFamily="2" charset="0"/>
                <a:ea typeface="Roboto Slab" pitchFamily="2" charset="0"/>
              </a:defRPr>
            </a:lvl1pPr>
          </a:lstStyle>
          <a:p>
            <a:r>
              <a:rPr lang="en-US" dirty="0"/>
              <a:t>Department of Fish and Wildlife</a:t>
            </a:r>
          </a:p>
        </p:txBody>
      </p:sp>
      <p:grpSp>
        <p:nvGrpSpPr>
          <p:cNvPr id="21" name="Group 20"/>
          <p:cNvGrpSpPr/>
          <p:nvPr userDrawn="1"/>
        </p:nvGrpSpPr>
        <p:grpSpPr>
          <a:xfrm>
            <a:off x="0" y="6126163"/>
            <a:ext cx="9144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553200" y="6538476"/>
            <a:ext cx="2133600" cy="243324"/>
          </a:xfrm>
        </p:spPr>
        <p:txBody>
          <a:bodyPr/>
          <a:lstStyle>
            <a:lvl1pPr algn="r">
              <a:defRPr>
                <a:solidFill>
                  <a:schemeClr val="bg1"/>
                </a:solidFill>
              </a:defRPr>
            </a:lvl1pPr>
          </a:lstStyle>
          <a:p>
            <a:fld id="{6FD19E62-BC16-499C-BCF6-4003BBF36118}" type="datetime1">
              <a:rPr lang="en-US" smtClean="0"/>
              <a:t>4/2/2021</a:t>
            </a:fld>
            <a:endParaRPr lang="en-US" dirty="0"/>
          </a:p>
        </p:txBody>
      </p:sp>
      <p:sp>
        <p:nvSpPr>
          <p:cNvPr id="6" name="Footer Placeholder 5"/>
          <p:cNvSpPr>
            <a:spLocks noGrp="1"/>
          </p:cNvSpPr>
          <p:nvPr>
            <p:ph type="ftr" sz="quarter" idx="11"/>
          </p:nvPr>
        </p:nvSpPr>
        <p:spPr>
          <a:xfrm>
            <a:off x="1028700" y="6510746"/>
            <a:ext cx="2895600" cy="271054"/>
          </a:xfrm>
        </p:spPr>
        <p:txBody>
          <a:bodyPr/>
          <a:lstStyle>
            <a:lvl1pPr algn="l">
              <a:defRPr>
                <a:solidFill>
                  <a:schemeClr val="bg1"/>
                </a:solidFill>
                <a:latin typeface="Roboto Slab" pitchFamily="2" charset="0"/>
                <a:ea typeface="Roboto Slab" pitchFamily="2" charset="0"/>
              </a:defRPr>
            </a:lvl1pPr>
          </a:lstStyle>
          <a:p>
            <a:r>
              <a:rPr lang="en-US" dirty="0"/>
              <a:t>Department of Fish and Wildlife</a:t>
            </a:r>
          </a:p>
        </p:txBody>
      </p:sp>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6"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57200" y="1371600"/>
            <a:ext cx="82296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4/2/2021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52BBE2-5F6F-4D5C-8A50-5303070F8DA4}" type="datetime1">
              <a:rPr lang="en-US" smtClean="0"/>
              <a:t>4/2/2021</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9"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858000" y="6452574"/>
            <a:ext cx="2133600" cy="365125"/>
          </a:xfrm>
        </p:spPr>
        <p:txBody>
          <a:bodyPr/>
          <a:lstStyle>
            <a:lvl1pPr algn="r">
              <a:defRPr>
                <a:solidFill>
                  <a:schemeClr val="bg1"/>
                </a:solidFill>
              </a:defRPr>
            </a:lvl1pPr>
          </a:lstStyle>
          <a:p>
            <a:fld id="{89B539B5-AD2A-4CAB-A137-2BA90BE6C7D9}" type="datetime1">
              <a:rPr lang="en-US" smtClean="0"/>
              <a:t>4/2/2021</a:t>
            </a:fld>
            <a:endParaRPr lang="en-US" dirty="0"/>
          </a:p>
        </p:txBody>
      </p:sp>
      <p:sp>
        <p:nvSpPr>
          <p:cNvPr id="4" name="Footer Placeholder 3"/>
          <p:cNvSpPr>
            <a:spLocks noGrp="1"/>
          </p:cNvSpPr>
          <p:nvPr>
            <p:ph type="ftr" sz="quarter" idx="11"/>
          </p:nvPr>
        </p:nvSpPr>
        <p:spPr>
          <a:xfrm>
            <a:off x="1066800" y="6507501"/>
            <a:ext cx="28956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dirty="0"/>
              <a:t>Department of Fish and Wildlife</a:t>
            </a:r>
          </a:p>
        </p:txBody>
      </p:sp>
      <p:sp>
        <p:nvSpPr>
          <p:cNvPr id="9" name="Rectangle 8"/>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2"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4/2/2021</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3"/>
            <a:ext cx="9144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890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4/2/2021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6553200"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2.0/?ref=ccsearch&amp;atype=rich" TargetMode="External"/><Relationship Id="rId3" Type="http://schemas.openxmlformats.org/officeDocument/2006/relationships/image" Target="../media/image13.jpeg"/><Relationship Id="rId7" Type="http://schemas.openxmlformats.org/officeDocument/2006/relationships/hyperlink" Target="https://www.flickr.com/photos/40595948@N00"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flickr.com/photos/40595948@N00/527293571" TargetMode="External"/><Relationship Id="rId5" Type="http://schemas.openxmlformats.org/officeDocument/2006/relationships/image" Target="../media/image15.jpe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creativecommons.org/licenses/by-nc-nd/2.0/?ref=ccsearch&amp;atype=rich" TargetMode="External"/><Relationship Id="rId5" Type="http://schemas.openxmlformats.org/officeDocument/2006/relationships/hyperlink" Target="https://www.flickr.com/photos/33905194@N05" TargetMode="External"/><Relationship Id="rId4" Type="http://schemas.openxmlformats.org/officeDocument/2006/relationships/hyperlink" Target="https://www.flickr.com/photos/33905194@N05/315977288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11" y="93409"/>
            <a:ext cx="8752778" cy="1143000"/>
          </a:xfrm>
        </p:spPr>
        <p:txBody>
          <a:bodyPr>
            <a:normAutofit fontScale="90000"/>
          </a:bodyPr>
          <a:lstStyle/>
          <a:p>
            <a:pPr algn="ctr"/>
            <a:r>
              <a:rPr lang="en-US" dirty="0">
                <a:latin typeface="Rockwell" panose="02060603020205020403" pitchFamily="18" charset="0"/>
              </a:rPr>
              <a:t>Coastal Ecosystems of Washington</a:t>
            </a:r>
          </a:p>
        </p:txBody>
      </p:sp>
      <p:pic>
        <p:nvPicPr>
          <p:cNvPr id="8" name="Picture 7" descr="A picture containing text, gear, metalware&#10;&#10;Description automatically generated">
            <a:extLst>
              <a:ext uri="{FF2B5EF4-FFF2-40B4-BE49-F238E27FC236}">
                <a16:creationId xmlns:a16="http://schemas.microsoft.com/office/drawing/2014/main" id="{1754AEC4-F665-48EA-9186-2DCD250DC3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696" y="5528620"/>
            <a:ext cx="2672613" cy="1067862"/>
          </a:xfrm>
          <a:prstGeom prst="rect">
            <a:avLst/>
          </a:prstGeom>
        </p:spPr>
      </p:pic>
      <p:pic>
        <p:nvPicPr>
          <p:cNvPr id="10" name="Picture 9" descr="Logo&#10;&#10;Description automatically generated">
            <a:extLst>
              <a:ext uri="{FF2B5EF4-FFF2-40B4-BE49-F238E27FC236}">
                <a16:creationId xmlns:a16="http://schemas.microsoft.com/office/drawing/2014/main" id="{5523017F-79BB-4845-8635-00370BE0D2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196909"/>
            <a:ext cx="1159946" cy="1554618"/>
          </a:xfrm>
          <a:prstGeom prst="rect">
            <a:avLst/>
          </a:prstGeom>
        </p:spPr>
      </p:pic>
      <p:pic>
        <p:nvPicPr>
          <p:cNvPr id="4" name="Picture 3">
            <a:extLst>
              <a:ext uri="{FF2B5EF4-FFF2-40B4-BE49-F238E27FC236}">
                <a16:creationId xmlns:a16="http://schemas.microsoft.com/office/drawing/2014/main" id="{12D7386E-9D2F-2948-9331-BA5370B4D6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1219200"/>
            <a:ext cx="2419485" cy="3629227"/>
          </a:xfrm>
          <a:prstGeom prst="rect">
            <a:avLst/>
          </a:prstGeom>
          <a:noFill/>
          <a:ln>
            <a:solidFill>
              <a:schemeClr val="tx1">
                <a:lumMod val="65000"/>
                <a:lumOff val="35000"/>
              </a:schemeClr>
            </a:solidFill>
          </a:ln>
        </p:spPr>
      </p:pic>
      <p:pic>
        <p:nvPicPr>
          <p:cNvPr id="7" name="Picture 6">
            <a:extLst>
              <a:ext uri="{FF2B5EF4-FFF2-40B4-BE49-F238E27FC236}">
                <a16:creationId xmlns:a16="http://schemas.microsoft.com/office/drawing/2014/main" id="{ABCC79B8-A710-624E-B6FD-B27402536A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338"/>
          <a:stretch/>
        </p:blipFill>
        <p:spPr>
          <a:xfrm rot="5400000">
            <a:off x="5611129" y="1810170"/>
            <a:ext cx="3624465" cy="2464496"/>
          </a:xfrm>
          <a:prstGeom prst="rect">
            <a:avLst/>
          </a:prstGeom>
          <a:ln>
            <a:solidFill>
              <a:schemeClr val="tx1">
                <a:lumMod val="65000"/>
                <a:lumOff val="35000"/>
              </a:schemeClr>
            </a:solidFill>
          </a:ln>
        </p:spPr>
      </p:pic>
      <p:pic>
        <p:nvPicPr>
          <p:cNvPr id="11" name="Picture 10">
            <a:extLst>
              <a:ext uri="{FF2B5EF4-FFF2-40B4-BE49-F238E27FC236}">
                <a16:creationId xmlns:a16="http://schemas.microsoft.com/office/drawing/2014/main" id="{8EAA5F0E-DC82-8041-95E0-9D32EC12350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752" r="25976"/>
          <a:stretch/>
        </p:blipFill>
        <p:spPr>
          <a:xfrm>
            <a:off x="3339751" y="1219199"/>
            <a:ext cx="2464497" cy="3629227"/>
          </a:xfrm>
          <a:prstGeom prst="rect">
            <a:avLst/>
          </a:prstGeom>
          <a:ln>
            <a:solidFill>
              <a:schemeClr val="tx1">
                <a:lumMod val="65000"/>
                <a:lumOff val="35000"/>
              </a:schemeClr>
            </a:solidFill>
          </a:ln>
        </p:spPr>
      </p:pic>
    </p:spTree>
    <p:extLst>
      <p:ext uri="{BB962C8B-B14F-4D97-AF65-F5344CB8AC3E}">
        <p14:creationId xmlns:p14="http://schemas.microsoft.com/office/powerpoint/2010/main" val="105561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ED1138-CCC0-974F-A3E4-C66ED400ABB5}"/>
              </a:ext>
            </a:extLst>
          </p:cNvPr>
          <p:cNvSpPr>
            <a:spLocks noGrp="1"/>
          </p:cNvSpPr>
          <p:nvPr>
            <p:ph type="title"/>
          </p:nvPr>
        </p:nvSpPr>
        <p:spPr>
          <a:xfrm>
            <a:off x="117987" y="914400"/>
            <a:ext cx="3196107" cy="501316"/>
          </a:xfrm>
          <a:noFill/>
        </p:spPr>
        <p:txBody>
          <a:bodyPr>
            <a:noAutofit/>
          </a:bodyPr>
          <a:lstStyle/>
          <a:p>
            <a:pPr algn="ctr"/>
            <a:r>
              <a:rPr lang="en-US" sz="3000" b="1" dirty="0">
                <a:solidFill>
                  <a:schemeClr val="bg1"/>
                </a:solidFill>
              </a:rPr>
              <a:t>Estuaries </a:t>
            </a:r>
            <a:r>
              <a:rPr lang="en-US" sz="3000" dirty="0">
                <a:solidFill>
                  <a:schemeClr val="bg1"/>
                </a:solidFill>
              </a:rPr>
              <a:t>are full of </a:t>
            </a:r>
            <a:r>
              <a:rPr lang="en-US" sz="3000" b="1" dirty="0">
                <a:solidFill>
                  <a:schemeClr val="bg1"/>
                </a:solidFill>
              </a:rPr>
              <a:t>biodiversity</a:t>
            </a:r>
          </a:p>
        </p:txBody>
      </p:sp>
      <p:sp>
        <p:nvSpPr>
          <p:cNvPr id="12" name="Content Placeholder 14">
            <a:extLst>
              <a:ext uri="{FF2B5EF4-FFF2-40B4-BE49-F238E27FC236}">
                <a16:creationId xmlns:a16="http://schemas.microsoft.com/office/drawing/2014/main" id="{58C17900-4FEF-CF47-858B-0D248B398A73}"/>
              </a:ext>
            </a:extLst>
          </p:cNvPr>
          <p:cNvSpPr>
            <a:spLocks noGrp="1"/>
          </p:cNvSpPr>
          <p:nvPr>
            <p:ph idx="1"/>
          </p:nvPr>
        </p:nvSpPr>
        <p:spPr>
          <a:xfrm>
            <a:off x="152400" y="2362200"/>
            <a:ext cx="2971800" cy="1787843"/>
          </a:xfrm>
        </p:spPr>
        <p:txBody>
          <a:bodyPr>
            <a:normAutofit/>
          </a:bodyPr>
          <a:lstStyle/>
          <a:p>
            <a:pPr marL="0" indent="0" algn="ctr">
              <a:buNone/>
            </a:pPr>
            <a:r>
              <a:rPr lang="en-US" sz="2400" dirty="0">
                <a:solidFill>
                  <a:srgbClr val="169B7E"/>
                </a:solidFill>
              </a:rPr>
              <a:t>An estimated 2,800 rivers and streams flow into Puget Sound!</a:t>
            </a:r>
          </a:p>
        </p:txBody>
      </p:sp>
      <p:pic>
        <p:nvPicPr>
          <p:cNvPr id="8" name="Picture 7" descr="Map&#10;&#10;Description automatically generated">
            <a:extLst>
              <a:ext uri="{FF2B5EF4-FFF2-40B4-BE49-F238E27FC236}">
                <a16:creationId xmlns:a16="http://schemas.microsoft.com/office/drawing/2014/main" id="{9FC66630-FD83-4D7F-BB30-A31D14E86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507" y="14748"/>
            <a:ext cx="5795493" cy="6858000"/>
          </a:xfrm>
          <a:prstGeom prst="rect">
            <a:avLst/>
          </a:prstGeom>
        </p:spPr>
      </p:pic>
      <p:sp>
        <p:nvSpPr>
          <p:cNvPr id="7" name="TextBox 6">
            <a:extLst>
              <a:ext uri="{FF2B5EF4-FFF2-40B4-BE49-F238E27FC236}">
                <a16:creationId xmlns:a16="http://schemas.microsoft.com/office/drawing/2014/main" id="{C501C03B-7FE1-41A5-9BC1-B8276B19B3E7}"/>
              </a:ext>
            </a:extLst>
          </p:cNvPr>
          <p:cNvSpPr txBox="1"/>
          <p:nvPr/>
        </p:nvSpPr>
        <p:spPr>
          <a:xfrm>
            <a:off x="3657600" y="6626526"/>
            <a:ext cx="3581400" cy="492443"/>
          </a:xfrm>
          <a:prstGeom prst="rect">
            <a:avLst/>
          </a:prstGeom>
          <a:noFill/>
        </p:spPr>
        <p:txBody>
          <a:bodyPr wrap="square" rtlCol="0">
            <a:spAutoFit/>
          </a:bodyPr>
          <a:lstStyle/>
          <a:p>
            <a:r>
              <a:rPr lang="en-US" sz="800" i="1" dirty="0">
                <a:latin typeface="Ebrima" panose="02000000000000000000" pitchFamily="2" charset="0"/>
                <a:ea typeface="Ebrima" panose="02000000000000000000" pitchFamily="2" charset="0"/>
                <a:cs typeface="Ebrima" panose="02000000000000000000" pitchFamily="2" charset="0"/>
              </a:rPr>
              <a:t>Image courtesy of The Encyclopedia of Puget Sound </a:t>
            </a:r>
          </a:p>
          <a:p>
            <a:endParaRPr lang="en-US" dirty="0"/>
          </a:p>
        </p:txBody>
      </p:sp>
    </p:spTree>
    <p:extLst>
      <p:ext uri="{BB962C8B-B14F-4D97-AF65-F5344CB8AC3E}">
        <p14:creationId xmlns:p14="http://schemas.microsoft.com/office/powerpoint/2010/main" val="3049658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ED1138-CCC0-974F-A3E4-C66ED400ABB5}"/>
              </a:ext>
            </a:extLst>
          </p:cNvPr>
          <p:cNvSpPr>
            <a:spLocks noGrp="1"/>
          </p:cNvSpPr>
          <p:nvPr>
            <p:ph type="title"/>
          </p:nvPr>
        </p:nvSpPr>
        <p:spPr>
          <a:xfrm>
            <a:off x="228600" y="126526"/>
            <a:ext cx="8659321" cy="1372498"/>
          </a:xfrm>
          <a:noFill/>
        </p:spPr>
        <p:txBody>
          <a:bodyPr>
            <a:noAutofit/>
          </a:bodyPr>
          <a:lstStyle/>
          <a:p>
            <a:pPr algn="ctr"/>
            <a:r>
              <a:rPr lang="en-US" sz="3200" dirty="0">
                <a:solidFill>
                  <a:schemeClr val="bg1"/>
                </a:solidFill>
              </a:rPr>
              <a:t>Coastal ecosystems are important habitats for a lot of Washington’s marine mammals.</a:t>
            </a:r>
            <a:endParaRPr lang="en-US" sz="3200" b="1" dirty="0">
              <a:solidFill>
                <a:schemeClr val="bg1"/>
              </a:solidFill>
            </a:endParaRPr>
          </a:p>
        </p:txBody>
      </p:sp>
      <p:sp>
        <p:nvSpPr>
          <p:cNvPr id="12" name="Content Placeholder 14">
            <a:extLst>
              <a:ext uri="{FF2B5EF4-FFF2-40B4-BE49-F238E27FC236}">
                <a16:creationId xmlns:a16="http://schemas.microsoft.com/office/drawing/2014/main" id="{58C17900-4FEF-CF47-858B-0D248B398A73}"/>
              </a:ext>
            </a:extLst>
          </p:cNvPr>
          <p:cNvSpPr>
            <a:spLocks noGrp="1"/>
          </p:cNvSpPr>
          <p:nvPr>
            <p:ph idx="1"/>
          </p:nvPr>
        </p:nvSpPr>
        <p:spPr>
          <a:xfrm>
            <a:off x="-72189" y="2508008"/>
            <a:ext cx="1600200" cy="419100"/>
          </a:xfrm>
        </p:spPr>
        <p:txBody>
          <a:bodyPr>
            <a:normAutofit/>
          </a:bodyPr>
          <a:lstStyle/>
          <a:p>
            <a:pPr marL="0" indent="0" algn="r">
              <a:buNone/>
            </a:pPr>
            <a:r>
              <a:rPr lang="en-US" sz="1800" dirty="0">
                <a:solidFill>
                  <a:srgbClr val="169B7E"/>
                </a:solidFill>
              </a:rPr>
              <a:t>Orca   </a:t>
            </a:r>
          </a:p>
        </p:txBody>
      </p:sp>
      <p:pic>
        <p:nvPicPr>
          <p:cNvPr id="3" name="Picture 2">
            <a:extLst>
              <a:ext uri="{FF2B5EF4-FFF2-40B4-BE49-F238E27FC236}">
                <a16:creationId xmlns:a16="http://schemas.microsoft.com/office/drawing/2014/main" id="{528BC324-E679-B541-95B3-F5B540FF66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728054"/>
            <a:ext cx="2895600" cy="1930400"/>
          </a:xfrm>
          <a:prstGeom prst="rect">
            <a:avLst/>
          </a:prstGeom>
          <a:ln>
            <a:solidFill>
              <a:schemeClr val="tx1">
                <a:lumMod val="65000"/>
                <a:lumOff val="35000"/>
              </a:schemeClr>
            </a:solidFill>
          </a:ln>
        </p:spPr>
      </p:pic>
      <p:sp>
        <p:nvSpPr>
          <p:cNvPr id="13" name="Content Placeholder 14">
            <a:extLst>
              <a:ext uri="{FF2B5EF4-FFF2-40B4-BE49-F238E27FC236}">
                <a16:creationId xmlns:a16="http://schemas.microsoft.com/office/drawing/2014/main" id="{FC6CFE6A-325A-2E4D-B938-7F3D28C34609}"/>
              </a:ext>
            </a:extLst>
          </p:cNvPr>
          <p:cNvSpPr txBox="1">
            <a:spLocks/>
          </p:cNvSpPr>
          <p:nvPr/>
        </p:nvSpPr>
        <p:spPr>
          <a:xfrm>
            <a:off x="7291732" y="2475848"/>
            <a:ext cx="1600200" cy="4191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800" dirty="0">
                <a:solidFill>
                  <a:srgbClr val="169B7E"/>
                </a:solidFill>
              </a:rPr>
              <a:t>River Otter  </a:t>
            </a:r>
          </a:p>
        </p:txBody>
      </p:sp>
      <p:pic>
        <p:nvPicPr>
          <p:cNvPr id="14" name="Picture 13">
            <a:extLst>
              <a:ext uri="{FF2B5EF4-FFF2-40B4-BE49-F238E27FC236}">
                <a16:creationId xmlns:a16="http://schemas.microsoft.com/office/drawing/2014/main" id="{35A96B6B-529B-1C47-9954-366AE73322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3960640"/>
            <a:ext cx="2895599" cy="1982960"/>
          </a:xfrm>
          <a:prstGeom prst="rect">
            <a:avLst/>
          </a:prstGeom>
          <a:ln>
            <a:solidFill>
              <a:schemeClr val="tx1">
                <a:lumMod val="65000"/>
                <a:lumOff val="35000"/>
              </a:schemeClr>
            </a:solidFill>
          </a:ln>
        </p:spPr>
      </p:pic>
      <p:sp>
        <p:nvSpPr>
          <p:cNvPr id="15" name="Content Placeholder 14">
            <a:extLst>
              <a:ext uri="{FF2B5EF4-FFF2-40B4-BE49-F238E27FC236}">
                <a16:creationId xmlns:a16="http://schemas.microsoft.com/office/drawing/2014/main" id="{6F8E306A-1E22-3E44-ACA1-D4435AFBCB2A}"/>
              </a:ext>
            </a:extLst>
          </p:cNvPr>
          <p:cNvSpPr txBox="1">
            <a:spLocks/>
          </p:cNvSpPr>
          <p:nvPr/>
        </p:nvSpPr>
        <p:spPr>
          <a:xfrm>
            <a:off x="-72189" y="4438408"/>
            <a:ext cx="1600200" cy="4191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800" dirty="0">
                <a:solidFill>
                  <a:srgbClr val="169B7E"/>
                </a:solidFill>
              </a:rPr>
              <a:t>Harbor Seals  </a:t>
            </a:r>
          </a:p>
        </p:txBody>
      </p:sp>
      <p:sp>
        <p:nvSpPr>
          <p:cNvPr id="18" name="Content Placeholder 14">
            <a:extLst>
              <a:ext uri="{FF2B5EF4-FFF2-40B4-BE49-F238E27FC236}">
                <a16:creationId xmlns:a16="http://schemas.microsoft.com/office/drawing/2014/main" id="{05D9900B-855D-0B4F-B7DC-EE57A2B97073}"/>
              </a:ext>
            </a:extLst>
          </p:cNvPr>
          <p:cNvSpPr txBox="1">
            <a:spLocks/>
          </p:cNvSpPr>
          <p:nvPr/>
        </p:nvSpPr>
        <p:spPr>
          <a:xfrm>
            <a:off x="7668721" y="4458875"/>
            <a:ext cx="1600200" cy="4191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169B7E"/>
                </a:solidFill>
              </a:rPr>
              <a:t>Gray whale</a:t>
            </a:r>
          </a:p>
        </p:txBody>
      </p:sp>
      <p:pic>
        <p:nvPicPr>
          <p:cNvPr id="4" name="Picture 3">
            <a:extLst>
              <a:ext uri="{FF2B5EF4-FFF2-40B4-BE49-F238E27FC236}">
                <a16:creationId xmlns:a16="http://schemas.microsoft.com/office/drawing/2014/main" id="{CB274E1A-3984-4D47-9DE5-E894C4B461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546" t="14226"/>
          <a:stretch/>
        </p:blipFill>
        <p:spPr>
          <a:xfrm>
            <a:off x="4773122" y="1728054"/>
            <a:ext cx="2895599" cy="1963547"/>
          </a:xfrm>
          <a:prstGeom prst="rect">
            <a:avLst/>
          </a:prstGeom>
          <a:ln>
            <a:solidFill>
              <a:schemeClr val="tx1">
                <a:lumMod val="65000"/>
                <a:lumOff val="35000"/>
              </a:schemeClr>
            </a:solidFill>
          </a:ln>
        </p:spPr>
      </p:pic>
      <p:pic>
        <p:nvPicPr>
          <p:cNvPr id="7" name="Picture 6">
            <a:extLst>
              <a:ext uri="{FF2B5EF4-FFF2-40B4-BE49-F238E27FC236}">
                <a16:creationId xmlns:a16="http://schemas.microsoft.com/office/drawing/2014/main" id="{E3050D91-4805-AC4A-931D-EE9C6703D0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r="15199" b="12863"/>
          <a:stretch/>
        </p:blipFill>
        <p:spPr>
          <a:xfrm>
            <a:off x="4773122" y="3948608"/>
            <a:ext cx="2883568" cy="1994992"/>
          </a:xfrm>
          <a:prstGeom prst="rect">
            <a:avLst/>
          </a:prstGeom>
          <a:ln>
            <a:solidFill>
              <a:schemeClr val="tx1">
                <a:lumMod val="65000"/>
                <a:lumOff val="35000"/>
              </a:schemeClr>
            </a:solidFill>
          </a:ln>
        </p:spPr>
      </p:pic>
    </p:spTree>
    <p:extLst>
      <p:ext uri="{BB962C8B-B14F-4D97-AF65-F5344CB8AC3E}">
        <p14:creationId xmlns:p14="http://schemas.microsoft.com/office/powerpoint/2010/main" val="104293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ED1138-CCC0-974F-A3E4-C66ED400ABB5}"/>
              </a:ext>
            </a:extLst>
          </p:cNvPr>
          <p:cNvSpPr>
            <a:spLocks noGrp="1"/>
          </p:cNvSpPr>
          <p:nvPr>
            <p:ph type="title"/>
          </p:nvPr>
        </p:nvSpPr>
        <p:spPr>
          <a:xfrm>
            <a:off x="96417" y="296544"/>
            <a:ext cx="8915400" cy="1372498"/>
          </a:xfrm>
          <a:noFill/>
        </p:spPr>
        <p:txBody>
          <a:bodyPr>
            <a:noAutofit/>
          </a:bodyPr>
          <a:lstStyle/>
          <a:p>
            <a:pPr algn="ctr"/>
            <a:r>
              <a:rPr lang="en-US" sz="3200" dirty="0">
                <a:solidFill>
                  <a:schemeClr val="bg1"/>
                </a:solidFill>
              </a:rPr>
              <a:t>Coastal ecosystems are also important habitats for a lot of Washington’s bird species.</a:t>
            </a:r>
            <a:endParaRPr lang="en-US" sz="3200" b="1" dirty="0">
              <a:solidFill>
                <a:schemeClr val="bg1"/>
              </a:solidFill>
            </a:endParaRPr>
          </a:p>
        </p:txBody>
      </p:sp>
      <p:sp>
        <p:nvSpPr>
          <p:cNvPr id="12" name="Content Placeholder 14">
            <a:extLst>
              <a:ext uri="{FF2B5EF4-FFF2-40B4-BE49-F238E27FC236}">
                <a16:creationId xmlns:a16="http://schemas.microsoft.com/office/drawing/2014/main" id="{58C17900-4FEF-CF47-858B-0D248B398A73}"/>
              </a:ext>
            </a:extLst>
          </p:cNvPr>
          <p:cNvSpPr>
            <a:spLocks noGrp="1"/>
          </p:cNvSpPr>
          <p:nvPr>
            <p:ph idx="1"/>
          </p:nvPr>
        </p:nvSpPr>
        <p:spPr>
          <a:xfrm>
            <a:off x="-72189" y="2508008"/>
            <a:ext cx="1600200" cy="419100"/>
          </a:xfrm>
        </p:spPr>
        <p:txBody>
          <a:bodyPr>
            <a:normAutofit/>
          </a:bodyPr>
          <a:lstStyle/>
          <a:p>
            <a:pPr marL="0" indent="0" algn="r">
              <a:buNone/>
            </a:pPr>
            <a:r>
              <a:rPr lang="en-US" sz="1800" dirty="0">
                <a:solidFill>
                  <a:srgbClr val="169B7E"/>
                </a:solidFill>
              </a:rPr>
              <a:t>Bald eagle</a:t>
            </a:r>
          </a:p>
        </p:txBody>
      </p:sp>
      <p:pic>
        <p:nvPicPr>
          <p:cNvPr id="8" name="Picture 7">
            <a:extLst>
              <a:ext uri="{FF2B5EF4-FFF2-40B4-BE49-F238E27FC236}">
                <a16:creationId xmlns:a16="http://schemas.microsoft.com/office/drawing/2014/main" id="{908B02BD-F98F-2C42-A58B-87655A4DF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752599"/>
            <a:ext cx="2895600" cy="1929917"/>
          </a:xfrm>
          <a:prstGeom prst="rect">
            <a:avLst/>
          </a:prstGeom>
          <a:ln>
            <a:solidFill>
              <a:schemeClr val="tx1">
                <a:lumMod val="65000"/>
                <a:lumOff val="35000"/>
              </a:schemeClr>
            </a:solidFill>
          </a:ln>
        </p:spPr>
      </p:pic>
      <p:sp>
        <p:nvSpPr>
          <p:cNvPr id="13" name="Content Placeholder 14">
            <a:extLst>
              <a:ext uri="{FF2B5EF4-FFF2-40B4-BE49-F238E27FC236}">
                <a16:creationId xmlns:a16="http://schemas.microsoft.com/office/drawing/2014/main" id="{FC6CFE6A-325A-2E4D-B938-7F3D28C34609}"/>
              </a:ext>
            </a:extLst>
          </p:cNvPr>
          <p:cNvSpPr txBox="1">
            <a:spLocks/>
          </p:cNvSpPr>
          <p:nvPr/>
        </p:nvSpPr>
        <p:spPr>
          <a:xfrm>
            <a:off x="7010400" y="2407246"/>
            <a:ext cx="1600200" cy="4191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800" dirty="0">
                <a:solidFill>
                  <a:srgbClr val="169B7E"/>
                </a:solidFill>
              </a:rPr>
              <a:t>Dunlins  </a:t>
            </a:r>
          </a:p>
        </p:txBody>
      </p:sp>
      <p:sp>
        <p:nvSpPr>
          <p:cNvPr id="15" name="Content Placeholder 14">
            <a:extLst>
              <a:ext uri="{FF2B5EF4-FFF2-40B4-BE49-F238E27FC236}">
                <a16:creationId xmlns:a16="http://schemas.microsoft.com/office/drawing/2014/main" id="{6F8E306A-1E22-3E44-ACA1-D4435AFBCB2A}"/>
              </a:ext>
            </a:extLst>
          </p:cNvPr>
          <p:cNvSpPr txBox="1">
            <a:spLocks/>
          </p:cNvSpPr>
          <p:nvPr/>
        </p:nvSpPr>
        <p:spPr>
          <a:xfrm>
            <a:off x="-235376" y="4438408"/>
            <a:ext cx="1824789" cy="4191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800" dirty="0">
                <a:solidFill>
                  <a:srgbClr val="169B7E"/>
                </a:solidFill>
              </a:rPr>
              <a:t>Black </a:t>
            </a:r>
          </a:p>
          <a:p>
            <a:pPr algn="r"/>
            <a:r>
              <a:rPr lang="en-US" sz="1800" dirty="0">
                <a:solidFill>
                  <a:srgbClr val="169B7E"/>
                </a:solidFill>
              </a:rPr>
              <a:t>oystercatcher</a:t>
            </a:r>
          </a:p>
        </p:txBody>
      </p:sp>
      <p:pic>
        <p:nvPicPr>
          <p:cNvPr id="17" name="Picture 16">
            <a:extLst>
              <a:ext uri="{FF2B5EF4-FFF2-40B4-BE49-F238E27FC236}">
                <a16:creationId xmlns:a16="http://schemas.microsoft.com/office/drawing/2014/main" id="{1A3330F0-9F75-4342-A74D-FC708F4F85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4028056"/>
            <a:ext cx="2895599" cy="1982960"/>
          </a:xfrm>
          <a:prstGeom prst="rect">
            <a:avLst/>
          </a:prstGeom>
          <a:ln>
            <a:solidFill>
              <a:schemeClr val="tx1">
                <a:lumMod val="65000"/>
                <a:lumOff val="35000"/>
              </a:schemeClr>
            </a:solidFill>
          </a:ln>
        </p:spPr>
      </p:pic>
      <p:sp>
        <p:nvSpPr>
          <p:cNvPr id="18" name="Content Placeholder 14">
            <a:extLst>
              <a:ext uri="{FF2B5EF4-FFF2-40B4-BE49-F238E27FC236}">
                <a16:creationId xmlns:a16="http://schemas.microsoft.com/office/drawing/2014/main" id="{05D9900B-855D-0B4F-B7DC-EE57A2B97073}"/>
              </a:ext>
            </a:extLst>
          </p:cNvPr>
          <p:cNvSpPr txBox="1">
            <a:spLocks/>
          </p:cNvSpPr>
          <p:nvPr/>
        </p:nvSpPr>
        <p:spPr>
          <a:xfrm>
            <a:off x="7668721" y="4438408"/>
            <a:ext cx="1600200" cy="4191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169B7E"/>
                </a:solidFill>
              </a:rPr>
              <a:t>Western gull and chick</a:t>
            </a:r>
          </a:p>
        </p:txBody>
      </p:sp>
      <p:pic>
        <p:nvPicPr>
          <p:cNvPr id="4" name="Picture 3">
            <a:extLst>
              <a:ext uri="{FF2B5EF4-FFF2-40B4-BE49-F238E27FC236}">
                <a16:creationId xmlns:a16="http://schemas.microsoft.com/office/drawing/2014/main" id="{0CA09BAD-EF61-CF48-BBB5-367BE16E80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0167" y="1764873"/>
            <a:ext cx="2903950" cy="1929917"/>
          </a:xfrm>
          <a:prstGeom prst="rect">
            <a:avLst/>
          </a:prstGeom>
          <a:ln>
            <a:solidFill>
              <a:schemeClr val="tx1">
                <a:lumMod val="65000"/>
                <a:lumOff val="35000"/>
              </a:schemeClr>
            </a:solidFill>
          </a:ln>
        </p:spPr>
      </p:pic>
      <p:pic>
        <p:nvPicPr>
          <p:cNvPr id="7" name="Picture 6">
            <a:extLst>
              <a:ext uri="{FF2B5EF4-FFF2-40B4-BE49-F238E27FC236}">
                <a16:creationId xmlns:a16="http://schemas.microsoft.com/office/drawing/2014/main" id="{0AE62709-6468-7949-9702-5CAF1542A17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12533" r="33023" b="17720"/>
          <a:stretch/>
        </p:blipFill>
        <p:spPr>
          <a:xfrm>
            <a:off x="1650167" y="4031306"/>
            <a:ext cx="2873243" cy="1988494"/>
          </a:xfrm>
          <a:prstGeom prst="rect">
            <a:avLst/>
          </a:prstGeom>
          <a:ln>
            <a:solidFill>
              <a:schemeClr val="tx1">
                <a:lumMod val="65000"/>
                <a:lumOff val="35000"/>
              </a:schemeClr>
            </a:solidFill>
          </a:ln>
        </p:spPr>
      </p:pic>
    </p:spTree>
    <p:extLst>
      <p:ext uri="{BB962C8B-B14F-4D97-AF65-F5344CB8AC3E}">
        <p14:creationId xmlns:p14="http://schemas.microsoft.com/office/powerpoint/2010/main" val="2940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1828D8-BBE9-5949-9D79-3C98E755C113}"/>
              </a:ext>
            </a:extLst>
          </p:cNvPr>
          <p:cNvSpPr txBox="1">
            <a:spLocks/>
          </p:cNvSpPr>
          <p:nvPr/>
        </p:nvSpPr>
        <p:spPr>
          <a:xfrm>
            <a:off x="304800" y="163180"/>
            <a:ext cx="8991599" cy="9144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4200" b="0" kern="1200">
                <a:solidFill>
                  <a:srgbClr val="067B54"/>
                </a:solidFill>
                <a:latin typeface="Rockwell" panose="02060603020205020403" pitchFamily="18" charset="0"/>
                <a:ea typeface="Roboto Slab" pitchFamily="2" charset="0"/>
                <a:cs typeface="+mj-cs"/>
              </a:defRPr>
            </a:lvl1pPr>
          </a:lstStyle>
          <a:p>
            <a:r>
              <a:rPr lang="en-US" sz="4000" b="1" dirty="0">
                <a:solidFill>
                  <a:schemeClr val="bg1"/>
                </a:solidFill>
              </a:rPr>
              <a:t>Think to yourself, have you ever…</a:t>
            </a:r>
          </a:p>
        </p:txBody>
      </p:sp>
      <p:sp>
        <p:nvSpPr>
          <p:cNvPr id="12" name="Content Placeholder 14">
            <a:extLst>
              <a:ext uri="{FF2B5EF4-FFF2-40B4-BE49-F238E27FC236}">
                <a16:creationId xmlns:a16="http://schemas.microsoft.com/office/drawing/2014/main" id="{097299EE-E7BF-C24F-BC8E-201C1AC97573}"/>
              </a:ext>
            </a:extLst>
          </p:cNvPr>
          <p:cNvSpPr>
            <a:spLocks noGrp="1"/>
          </p:cNvSpPr>
          <p:nvPr>
            <p:ph idx="1"/>
          </p:nvPr>
        </p:nvSpPr>
        <p:spPr>
          <a:xfrm>
            <a:off x="593557" y="1437568"/>
            <a:ext cx="7709417" cy="419100"/>
          </a:xfrm>
        </p:spPr>
        <p:txBody>
          <a:bodyPr>
            <a:noAutofit/>
          </a:bodyPr>
          <a:lstStyle/>
          <a:p>
            <a:pPr marL="0" indent="0">
              <a:buNone/>
            </a:pPr>
            <a:r>
              <a:rPr lang="en-US" sz="2600" dirty="0">
                <a:solidFill>
                  <a:schemeClr val="bg1"/>
                </a:solidFill>
              </a:rPr>
              <a:t>Been to an area where land and water meet, like a beach or river?</a:t>
            </a:r>
          </a:p>
        </p:txBody>
      </p:sp>
      <p:sp>
        <p:nvSpPr>
          <p:cNvPr id="16" name="Content Placeholder 14">
            <a:extLst>
              <a:ext uri="{FF2B5EF4-FFF2-40B4-BE49-F238E27FC236}">
                <a16:creationId xmlns:a16="http://schemas.microsoft.com/office/drawing/2014/main" id="{9E5C65F9-070C-8841-82B6-AF136723F64E}"/>
              </a:ext>
            </a:extLst>
          </p:cNvPr>
          <p:cNvSpPr txBox="1">
            <a:spLocks/>
          </p:cNvSpPr>
          <p:nvPr/>
        </p:nvSpPr>
        <p:spPr>
          <a:xfrm>
            <a:off x="6028437" y="2347959"/>
            <a:ext cx="2590801" cy="4191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schemeClr val="bg1"/>
                </a:solidFill>
              </a:rPr>
              <a:t>Been on a boat?</a:t>
            </a:r>
          </a:p>
        </p:txBody>
      </p:sp>
      <p:sp>
        <p:nvSpPr>
          <p:cNvPr id="18" name="Content Placeholder 14">
            <a:extLst>
              <a:ext uri="{FF2B5EF4-FFF2-40B4-BE49-F238E27FC236}">
                <a16:creationId xmlns:a16="http://schemas.microsoft.com/office/drawing/2014/main" id="{4882BE02-72E1-AB43-AC9F-B01A0F11ADDA}"/>
              </a:ext>
            </a:extLst>
          </p:cNvPr>
          <p:cNvSpPr txBox="1">
            <a:spLocks/>
          </p:cNvSpPr>
          <p:nvPr/>
        </p:nvSpPr>
        <p:spPr>
          <a:xfrm>
            <a:off x="609600" y="2767059"/>
            <a:ext cx="2345749" cy="4191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schemeClr val="bg1"/>
                </a:solidFill>
              </a:rPr>
              <a:t>Eaten seafood?</a:t>
            </a:r>
          </a:p>
        </p:txBody>
      </p:sp>
      <p:sp>
        <p:nvSpPr>
          <p:cNvPr id="19" name="Content Placeholder 14">
            <a:extLst>
              <a:ext uri="{FF2B5EF4-FFF2-40B4-BE49-F238E27FC236}">
                <a16:creationId xmlns:a16="http://schemas.microsoft.com/office/drawing/2014/main" id="{28A23B6C-6DB2-7147-9472-CC53C2CCBCCA}"/>
              </a:ext>
            </a:extLst>
          </p:cNvPr>
          <p:cNvSpPr txBox="1">
            <a:spLocks/>
          </p:cNvSpPr>
          <p:nvPr/>
        </p:nvSpPr>
        <p:spPr>
          <a:xfrm>
            <a:off x="3454657" y="3289042"/>
            <a:ext cx="5587486" cy="4191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schemeClr val="bg1"/>
                </a:solidFill>
              </a:rPr>
              <a:t>Enjoyed a cool breeze near water?</a:t>
            </a:r>
          </a:p>
        </p:txBody>
      </p:sp>
      <p:sp>
        <p:nvSpPr>
          <p:cNvPr id="20" name="Content Placeholder 14">
            <a:extLst>
              <a:ext uri="{FF2B5EF4-FFF2-40B4-BE49-F238E27FC236}">
                <a16:creationId xmlns:a16="http://schemas.microsoft.com/office/drawing/2014/main" id="{7B8D7CE5-BFF1-9B4D-B20D-C61A1A4E3B06}"/>
              </a:ext>
            </a:extLst>
          </p:cNvPr>
          <p:cNvSpPr txBox="1">
            <a:spLocks/>
          </p:cNvSpPr>
          <p:nvPr/>
        </p:nvSpPr>
        <p:spPr>
          <a:xfrm>
            <a:off x="597568" y="3965247"/>
            <a:ext cx="5587486" cy="4191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schemeClr val="bg1"/>
                </a:solidFill>
              </a:rPr>
              <a:t>Watched wildlife near water?</a:t>
            </a:r>
          </a:p>
        </p:txBody>
      </p:sp>
      <p:sp>
        <p:nvSpPr>
          <p:cNvPr id="21" name="Content Placeholder 14">
            <a:extLst>
              <a:ext uri="{FF2B5EF4-FFF2-40B4-BE49-F238E27FC236}">
                <a16:creationId xmlns:a16="http://schemas.microsoft.com/office/drawing/2014/main" id="{1577F602-368C-174C-A787-42C5E02E3FEF}"/>
              </a:ext>
            </a:extLst>
          </p:cNvPr>
          <p:cNvSpPr txBox="1">
            <a:spLocks/>
          </p:cNvSpPr>
          <p:nvPr/>
        </p:nvSpPr>
        <p:spPr>
          <a:xfrm>
            <a:off x="3234694" y="4685478"/>
            <a:ext cx="5587486" cy="4191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schemeClr val="bg1"/>
                </a:solidFill>
              </a:rPr>
              <a:t>Been fishing, clamming, or crabbing?</a:t>
            </a:r>
          </a:p>
        </p:txBody>
      </p:sp>
      <p:sp>
        <p:nvSpPr>
          <p:cNvPr id="22" name="Content Placeholder 14">
            <a:extLst>
              <a:ext uri="{FF2B5EF4-FFF2-40B4-BE49-F238E27FC236}">
                <a16:creationId xmlns:a16="http://schemas.microsoft.com/office/drawing/2014/main" id="{C0271452-F547-C748-B19C-932665C4E6F8}"/>
              </a:ext>
            </a:extLst>
          </p:cNvPr>
          <p:cNvSpPr txBox="1">
            <a:spLocks/>
          </p:cNvSpPr>
          <p:nvPr/>
        </p:nvSpPr>
        <p:spPr>
          <a:xfrm>
            <a:off x="457200" y="5368521"/>
            <a:ext cx="6324600" cy="4191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schemeClr val="bg1"/>
                </a:solidFill>
              </a:rPr>
              <a:t>Eaten fish from a lake or river?</a:t>
            </a:r>
          </a:p>
        </p:txBody>
      </p:sp>
    </p:spTree>
    <p:extLst>
      <p:ext uri="{BB962C8B-B14F-4D97-AF65-F5344CB8AC3E}">
        <p14:creationId xmlns:p14="http://schemas.microsoft.com/office/powerpoint/2010/main" val="3543560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6"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ED1138-CCC0-974F-A3E4-C66ED400ABB5}"/>
              </a:ext>
            </a:extLst>
          </p:cNvPr>
          <p:cNvSpPr>
            <a:spLocks noGrp="1"/>
          </p:cNvSpPr>
          <p:nvPr>
            <p:ph type="title"/>
          </p:nvPr>
        </p:nvSpPr>
        <p:spPr>
          <a:xfrm>
            <a:off x="762000" y="685800"/>
            <a:ext cx="7848600" cy="914400"/>
          </a:xfrm>
          <a:noFill/>
        </p:spPr>
        <p:txBody>
          <a:bodyPr>
            <a:noAutofit/>
          </a:bodyPr>
          <a:lstStyle/>
          <a:p>
            <a:pPr algn="ctr"/>
            <a:r>
              <a:rPr lang="en-US" sz="3200" dirty="0">
                <a:solidFill>
                  <a:schemeClr val="bg1"/>
                </a:solidFill>
              </a:rPr>
              <a:t>We can all find a connection to coastal ecosystems, even if we live hours away from the coast. </a:t>
            </a:r>
            <a:endParaRPr lang="en-US" sz="3200" b="1" dirty="0">
              <a:solidFill>
                <a:schemeClr val="bg1"/>
              </a:solidFill>
            </a:endParaRPr>
          </a:p>
        </p:txBody>
      </p:sp>
      <p:pic>
        <p:nvPicPr>
          <p:cNvPr id="3" name="Picture 2">
            <a:extLst>
              <a:ext uri="{FF2B5EF4-FFF2-40B4-BE49-F238E27FC236}">
                <a16:creationId xmlns:a16="http://schemas.microsoft.com/office/drawing/2014/main" id="{22CD0DBD-1701-8848-8FEB-0364D3F47097}"/>
              </a:ext>
            </a:extLst>
          </p:cNvPr>
          <p:cNvPicPr>
            <a:picLocks noChangeAspect="1"/>
          </p:cNvPicPr>
          <p:nvPr/>
        </p:nvPicPr>
        <p:blipFill rotWithShape="1">
          <a:blip r:embed="rId3">
            <a:extLst>
              <a:ext uri="{28A0092B-C50C-407E-A947-70E740481C1C}">
                <a14:useLocalDpi xmlns:a14="http://schemas.microsoft.com/office/drawing/2010/main" val="0"/>
              </a:ext>
            </a:extLst>
          </a:blip>
          <a:srcRect t="17778"/>
          <a:stretch/>
        </p:blipFill>
        <p:spPr>
          <a:xfrm>
            <a:off x="1524000" y="2209800"/>
            <a:ext cx="5715000" cy="3524250"/>
          </a:xfrm>
          <a:prstGeom prst="rect">
            <a:avLst/>
          </a:prstGeom>
          <a:ln>
            <a:solidFill>
              <a:schemeClr val="tx1">
                <a:lumMod val="65000"/>
                <a:lumOff val="35000"/>
              </a:schemeClr>
            </a:solidFill>
          </a:ln>
        </p:spPr>
      </p:pic>
    </p:spTree>
    <p:extLst>
      <p:ext uri="{BB962C8B-B14F-4D97-AF65-F5344CB8AC3E}">
        <p14:creationId xmlns:p14="http://schemas.microsoft.com/office/powerpoint/2010/main" val="2694184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31AB0-3EB1-874E-ACF5-7E622EB11509}"/>
              </a:ext>
            </a:extLst>
          </p:cNvPr>
          <p:cNvSpPr txBox="1">
            <a:spLocks/>
          </p:cNvSpPr>
          <p:nvPr/>
        </p:nvSpPr>
        <p:spPr>
          <a:xfrm>
            <a:off x="1828800" y="2895600"/>
            <a:ext cx="7086600" cy="914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chemeClr val="bg1"/>
                </a:solidFill>
                <a:latin typeface="Rockwell" panose="02060603020205020403" pitchFamily="18" charset="0"/>
                <a:ea typeface="Roboto Slab" pitchFamily="2" charset="0"/>
                <a:cs typeface="+mj-cs"/>
              </a:defRPr>
            </a:lvl1pPr>
          </a:lstStyle>
          <a:p>
            <a:r>
              <a:rPr lang="en-US" sz="3600" b="0" dirty="0"/>
              <a:t>Extended Activity: </a:t>
            </a:r>
          </a:p>
          <a:p>
            <a:r>
              <a:rPr lang="en-US" sz="3600" dirty="0"/>
              <a:t>Compare and Contrast a Coast</a:t>
            </a:r>
          </a:p>
        </p:txBody>
      </p:sp>
    </p:spTree>
    <p:extLst>
      <p:ext uri="{BB962C8B-B14F-4D97-AF65-F5344CB8AC3E}">
        <p14:creationId xmlns:p14="http://schemas.microsoft.com/office/powerpoint/2010/main" val="204076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ED1138-CCC0-974F-A3E4-C66ED400ABB5}"/>
              </a:ext>
            </a:extLst>
          </p:cNvPr>
          <p:cNvSpPr>
            <a:spLocks noGrp="1"/>
          </p:cNvSpPr>
          <p:nvPr>
            <p:ph type="title"/>
          </p:nvPr>
        </p:nvSpPr>
        <p:spPr>
          <a:xfrm>
            <a:off x="457199" y="158206"/>
            <a:ext cx="8229600" cy="1594394"/>
          </a:xfrm>
          <a:noFill/>
        </p:spPr>
        <p:txBody>
          <a:bodyPr>
            <a:normAutofit/>
          </a:bodyPr>
          <a:lstStyle/>
          <a:p>
            <a:pPr algn="ctr"/>
            <a:r>
              <a:rPr lang="en-US" sz="3600" b="1" dirty="0">
                <a:solidFill>
                  <a:schemeClr val="bg1"/>
                </a:solidFill>
              </a:rPr>
              <a:t>Washington has over 3,000 miles of coast!</a:t>
            </a:r>
            <a:endParaRPr lang="en-US" sz="4000" b="1" dirty="0">
              <a:solidFill>
                <a:schemeClr val="bg1"/>
              </a:solidFill>
            </a:endParaRPr>
          </a:p>
        </p:txBody>
      </p:sp>
      <p:pic>
        <p:nvPicPr>
          <p:cNvPr id="5" name="Picture 4">
            <a:extLst>
              <a:ext uri="{FF2B5EF4-FFF2-40B4-BE49-F238E27FC236}">
                <a16:creationId xmlns:a16="http://schemas.microsoft.com/office/drawing/2014/main" id="{AA5200D2-72BE-8541-BB8C-D897029F134D}"/>
              </a:ext>
            </a:extLst>
          </p:cNvPr>
          <p:cNvPicPr>
            <a:picLocks noChangeAspect="1"/>
          </p:cNvPicPr>
          <p:nvPr/>
        </p:nvPicPr>
        <p:blipFill rotWithShape="1">
          <a:blip r:embed="rId3">
            <a:extLst>
              <a:ext uri="{28A0092B-C50C-407E-A947-70E740481C1C}">
                <a14:useLocalDpi xmlns:a14="http://schemas.microsoft.com/office/drawing/2010/main" val="0"/>
              </a:ext>
            </a:extLst>
          </a:blip>
          <a:srcRect l="1" t="7357" r="4940" b="2514"/>
          <a:stretch/>
        </p:blipFill>
        <p:spPr>
          <a:xfrm>
            <a:off x="1104899" y="1752600"/>
            <a:ext cx="6934200" cy="4238368"/>
          </a:xfrm>
          <a:prstGeom prst="rect">
            <a:avLst/>
          </a:prstGeom>
          <a:ln>
            <a:solidFill>
              <a:schemeClr val="tx1">
                <a:lumMod val="65000"/>
                <a:lumOff val="35000"/>
              </a:schemeClr>
            </a:solidFill>
          </a:ln>
        </p:spPr>
      </p:pic>
    </p:spTree>
    <p:extLst>
      <p:ext uri="{BB962C8B-B14F-4D97-AF65-F5344CB8AC3E}">
        <p14:creationId xmlns:p14="http://schemas.microsoft.com/office/powerpoint/2010/main" val="1539732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ED1138-CCC0-974F-A3E4-C66ED400ABB5}"/>
              </a:ext>
            </a:extLst>
          </p:cNvPr>
          <p:cNvSpPr>
            <a:spLocks noGrp="1"/>
          </p:cNvSpPr>
          <p:nvPr>
            <p:ph type="title"/>
          </p:nvPr>
        </p:nvSpPr>
        <p:spPr>
          <a:xfrm>
            <a:off x="381000" y="202578"/>
            <a:ext cx="8448714" cy="1594394"/>
          </a:xfrm>
          <a:noFill/>
        </p:spPr>
        <p:txBody>
          <a:bodyPr>
            <a:normAutofit/>
          </a:bodyPr>
          <a:lstStyle/>
          <a:p>
            <a:pPr algn="ctr"/>
            <a:r>
              <a:rPr lang="en-US" sz="3200" b="1" dirty="0">
                <a:solidFill>
                  <a:schemeClr val="bg1"/>
                </a:solidFill>
              </a:rPr>
              <a:t>3,000 miles is the same distance as driving from Seattle to Disney World </a:t>
            </a:r>
          </a:p>
        </p:txBody>
      </p:sp>
      <p:pic>
        <p:nvPicPr>
          <p:cNvPr id="3" name="Picture 2">
            <a:extLst>
              <a:ext uri="{FF2B5EF4-FFF2-40B4-BE49-F238E27FC236}">
                <a16:creationId xmlns:a16="http://schemas.microsoft.com/office/drawing/2014/main" id="{B5F46C64-16AC-2C42-B93C-5D8D42FAEF63}"/>
              </a:ext>
            </a:extLst>
          </p:cNvPr>
          <p:cNvPicPr>
            <a:picLocks noChangeAspect="1"/>
          </p:cNvPicPr>
          <p:nvPr/>
        </p:nvPicPr>
        <p:blipFill rotWithShape="1">
          <a:blip r:embed="rId3">
            <a:extLst>
              <a:ext uri="{28A0092B-C50C-407E-A947-70E740481C1C}">
                <a14:useLocalDpi xmlns:a14="http://schemas.microsoft.com/office/drawing/2010/main" val="0"/>
              </a:ext>
            </a:extLst>
          </a:blip>
          <a:srcRect l="2492" t="3846" b="3846"/>
          <a:stretch/>
        </p:blipFill>
        <p:spPr>
          <a:xfrm>
            <a:off x="2286000" y="1858381"/>
            <a:ext cx="6543714" cy="3542461"/>
          </a:xfrm>
          <a:prstGeom prst="rect">
            <a:avLst/>
          </a:prstGeom>
          <a:ln>
            <a:solidFill>
              <a:schemeClr val="tx1">
                <a:lumMod val="65000"/>
                <a:lumOff val="35000"/>
              </a:schemeClr>
            </a:solidFill>
          </a:ln>
        </p:spPr>
      </p:pic>
      <p:pic>
        <p:nvPicPr>
          <p:cNvPr id="7" name="Picture 6">
            <a:extLst>
              <a:ext uri="{FF2B5EF4-FFF2-40B4-BE49-F238E27FC236}">
                <a16:creationId xmlns:a16="http://schemas.microsoft.com/office/drawing/2014/main" id="{9C620FD9-E3BF-6344-B548-1D54F24805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556024" y="1981200"/>
            <a:ext cx="374352" cy="355600"/>
          </a:xfrm>
          <a:prstGeom prst="rect">
            <a:avLst/>
          </a:prstGeom>
        </p:spPr>
      </p:pic>
      <p:pic>
        <p:nvPicPr>
          <p:cNvPr id="8" name="Picture 7">
            <a:extLst>
              <a:ext uri="{FF2B5EF4-FFF2-40B4-BE49-F238E27FC236}">
                <a16:creationId xmlns:a16="http://schemas.microsoft.com/office/drawing/2014/main" id="{E3E10940-D376-9043-8FDA-7EE2D65AC4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18065" y="4667772"/>
            <a:ext cx="374352" cy="355600"/>
          </a:xfrm>
          <a:prstGeom prst="rect">
            <a:avLst/>
          </a:prstGeom>
        </p:spPr>
      </p:pic>
      <p:sp>
        <p:nvSpPr>
          <p:cNvPr id="10" name="Text Placeholder 2">
            <a:extLst>
              <a:ext uri="{FF2B5EF4-FFF2-40B4-BE49-F238E27FC236}">
                <a16:creationId xmlns:a16="http://schemas.microsoft.com/office/drawing/2014/main" id="{7C152DCD-445A-6641-BF8A-465BA4FD67EF}"/>
              </a:ext>
            </a:extLst>
          </p:cNvPr>
          <p:cNvSpPr txBox="1">
            <a:spLocks/>
          </p:cNvSpPr>
          <p:nvPr/>
        </p:nvSpPr>
        <p:spPr>
          <a:xfrm>
            <a:off x="3200400" y="1981200"/>
            <a:ext cx="1581150" cy="441365"/>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FF0000"/>
                </a:solidFill>
              </a:rPr>
              <a:t>Seattle, WA</a:t>
            </a:r>
          </a:p>
        </p:txBody>
      </p:sp>
      <p:sp>
        <p:nvSpPr>
          <p:cNvPr id="11" name="Text Placeholder 2">
            <a:extLst>
              <a:ext uri="{FF2B5EF4-FFF2-40B4-BE49-F238E27FC236}">
                <a16:creationId xmlns:a16="http://schemas.microsoft.com/office/drawing/2014/main" id="{9E9A4170-D3DE-7D45-9C1F-9EE686B5A072}"/>
              </a:ext>
            </a:extLst>
          </p:cNvPr>
          <p:cNvSpPr txBox="1">
            <a:spLocks/>
          </p:cNvSpPr>
          <p:nvPr/>
        </p:nvSpPr>
        <p:spPr>
          <a:xfrm>
            <a:off x="7176375" y="4765635"/>
            <a:ext cx="1739025" cy="441365"/>
          </a:xfrm>
          <a:prstGeom prst="rect">
            <a:avLst/>
          </a:prstGeom>
        </p:spPr>
        <p:txBody>
          <a:bodyPr vert="horz" lIns="91440" tIns="45720" rIns="91440" bIns="45720" rtlCol="0">
            <a:normAutofit fontScale="40000" lnSpcReduction="20000"/>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FF0000"/>
                </a:solidFill>
              </a:rPr>
              <a:t>Disney World, FL</a:t>
            </a:r>
          </a:p>
        </p:txBody>
      </p:sp>
      <p:sp>
        <p:nvSpPr>
          <p:cNvPr id="12" name="Content Placeholder 14">
            <a:extLst>
              <a:ext uri="{FF2B5EF4-FFF2-40B4-BE49-F238E27FC236}">
                <a16:creationId xmlns:a16="http://schemas.microsoft.com/office/drawing/2014/main" id="{58C17900-4FEF-CF47-858B-0D248B398A73}"/>
              </a:ext>
            </a:extLst>
          </p:cNvPr>
          <p:cNvSpPr>
            <a:spLocks noGrp="1"/>
          </p:cNvSpPr>
          <p:nvPr>
            <p:ph idx="1"/>
          </p:nvPr>
        </p:nvSpPr>
        <p:spPr>
          <a:xfrm>
            <a:off x="363731" y="2552936"/>
            <a:ext cx="1743114" cy="2245639"/>
          </a:xfrm>
        </p:spPr>
        <p:txBody>
          <a:bodyPr>
            <a:noAutofit/>
          </a:bodyPr>
          <a:lstStyle/>
          <a:p>
            <a:pPr marL="0" indent="0">
              <a:buNone/>
            </a:pPr>
            <a:r>
              <a:rPr lang="en-US" sz="2200" dirty="0">
                <a:solidFill>
                  <a:srgbClr val="169B7E"/>
                </a:solidFill>
              </a:rPr>
              <a:t>If you wanted to walk 3,000 miles, it would take 43 days, a month and a half, to complete! </a:t>
            </a:r>
          </a:p>
        </p:txBody>
      </p:sp>
    </p:spTree>
    <p:extLst>
      <p:ext uri="{BB962C8B-B14F-4D97-AF65-F5344CB8AC3E}">
        <p14:creationId xmlns:p14="http://schemas.microsoft.com/office/powerpoint/2010/main" val="1178763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64453BB8-8CD3-E144-8258-71D22B84B039}"/>
              </a:ext>
            </a:extLst>
          </p:cNvPr>
          <p:cNvSpPr txBox="1">
            <a:spLocks/>
          </p:cNvSpPr>
          <p:nvPr/>
        </p:nvSpPr>
        <p:spPr>
          <a:xfrm>
            <a:off x="2286000" y="2819400"/>
            <a:ext cx="6172200" cy="914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chemeClr val="bg1"/>
                </a:solidFill>
                <a:latin typeface="Rockwell" panose="02060603020205020403" pitchFamily="18" charset="0"/>
                <a:ea typeface="Roboto Slab" pitchFamily="2" charset="0"/>
                <a:cs typeface="+mj-cs"/>
              </a:defRPr>
            </a:lvl1pPr>
          </a:lstStyle>
          <a:p>
            <a:pPr algn="ctr"/>
            <a:r>
              <a:rPr lang="en-US" dirty="0"/>
              <a:t>What are some of the ways we use coastal ecosystems?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ED1138-CCC0-974F-A3E4-C66ED400ABB5}"/>
              </a:ext>
            </a:extLst>
          </p:cNvPr>
          <p:cNvSpPr>
            <a:spLocks noGrp="1"/>
          </p:cNvSpPr>
          <p:nvPr>
            <p:ph type="title"/>
          </p:nvPr>
        </p:nvSpPr>
        <p:spPr>
          <a:xfrm>
            <a:off x="533400" y="32084"/>
            <a:ext cx="8229600" cy="1594394"/>
          </a:xfrm>
          <a:noFill/>
        </p:spPr>
        <p:txBody>
          <a:bodyPr>
            <a:normAutofit/>
          </a:bodyPr>
          <a:lstStyle/>
          <a:p>
            <a:pPr algn="ctr"/>
            <a:r>
              <a:rPr lang="en-US" sz="3200" dirty="0">
                <a:solidFill>
                  <a:schemeClr val="bg1"/>
                </a:solidFill>
              </a:rPr>
              <a:t>We use coastal ecosystems for </a:t>
            </a:r>
            <a:r>
              <a:rPr lang="en-US" sz="3200" b="1" dirty="0">
                <a:solidFill>
                  <a:schemeClr val="bg1"/>
                </a:solidFill>
              </a:rPr>
              <a:t>food</a:t>
            </a:r>
          </a:p>
        </p:txBody>
      </p:sp>
      <p:pic>
        <p:nvPicPr>
          <p:cNvPr id="3" name="Picture 2">
            <a:extLst>
              <a:ext uri="{FF2B5EF4-FFF2-40B4-BE49-F238E27FC236}">
                <a16:creationId xmlns:a16="http://schemas.microsoft.com/office/drawing/2014/main" id="{7C548EAE-F021-B942-9463-8B33BEC16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729090"/>
            <a:ext cx="5105400" cy="3973680"/>
          </a:xfrm>
          <a:prstGeom prst="rect">
            <a:avLst/>
          </a:prstGeom>
          <a:ln>
            <a:solidFill>
              <a:schemeClr val="tx1">
                <a:lumMod val="65000"/>
                <a:lumOff val="35000"/>
              </a:schemeClr>
            </a:solidFill>
          </a:ln>
        </p:spPr>
      </p:pic>
      <p:sp>
        <p:nvSpPr>
          <p:cNvPr id="8" name="Content Placeholder 14">
            <a:extLst>
              <a:ext uri="{FF2B5EF4-FFF2-40B4-BE49-F238E27FC236}">
                <a16:creationId xmlns:a16="http://schemas.microsoft.com/office/drawing/2014/main" id="{C556DC21-FDDD-8640-A1D9-A1F6D8DD4FA2}"/>
              </a:ext>
            </a:extLst>
          </p:cNvPr>
          <p:cNvSpPr>
            <a:spLocks noGrp="1"/>
          </p:cNvSpPr>
          <p:nvPr>
            <p:ph idx="1"/>
          </p:nvPr>
        </p:nvSpPr>
        <p:spPr>
          <a:xfrm>
            <a:off x="5648826" y="1626478"/>
            <a:ext cx="3495174" cy="4358335"/>
          </a:xfrm>
        </p:spPr>
        <p:txBody>
          <a:bodyPr>
            <a:normAutofit/>
          </a:bodyPr>
          <a:lstStyle/>
          <a:p>
            <a:pPr marL="0" indent="0">
              <a:buNone/>
            </a:pPr>
            <a:r>
              <a:rPr lang="en-US" sz="2000" b="1" dirty="0">
                <a:solidFill>
                  <a:srgbClr val="169B7E"/>
                </a:solidFill>
              </a:rPr>
              <a:t>Foods we get from coasts:</a:t>
            </a:r>
          </a:p>
          <a:p>
            <a:pPr marL="0" indent="0">
              <a:buNone/>
            </a:pPr>
            <a:r>
              <a:rPr lang="en-US" sz="2000" dirty="0">
                <a:solidFill>
                  <a:srgbClr val="169B7E"/>
                </a:solidFill>
              </a:rPr>
              <a:t>     -Salmon</a:t>
            </a:r>
          </a:p>
          <a:p>
            <a:pPr marL="0" indent="0">
              <a:buNone/>
            </a:pPr>
            <a:r>
              <a:rPr lang="en-US" sz="2000" dirty="0">
                <a:solidFill>
                  <a:srgbClr val="169B7E"/>
                </a:solidFill>
              </a:rPr>
              <a:t>     -Tuna</a:t>
            </a:r>
          </a:p>
          <a:p>
            <a:pPr marL="0" indent="0">
              <a:buNone/>
            </a:pPr>
            <a:r>
              <a:rPr lang="en-US" sz="2000" dirty="0">
                <a:solidFill>
                  <a:srgbClr val="169B7E"/>
                </a:solidFill>
              </a:rPr>
              <a:t>     -Trout</a:t>
            </a:r>
          </a:p>
          <a:p>
            <a:pPr marL="0" indent="0">
              <a:buNone/>
            </a:pPr>
            <a:r>
              <a:rPr lang="en-US" sz="2000" dirty="0">
                <a:solidFill>
                  <a:srgbClr val="169B7E"/>
                </a:solidFill>
              </a:rPr>
              <a:t>     -Shellfish</a:t>
            </a:r>
          </a:p>
          <a:p>
            <a:pPr marL="0" indent="0">
              <a:buNone/>
            </a:pPr>
            <a:r>
              <a:rPr lang="en-US" sz="2000" dirty="0">
                <a:solidFill>
                  <a:srgbClr val="169B7E"/>
                </a:solidFill>
              </a:rPr>
              <a:t>	-Crabs</a:t>
            </a:r>
          </a:p>
          <a:p>
            <a:pPr marL="0" indent="0">
              <a:buNone/>
            </a:pPr>
            <a:r>
              <a:rPr lang="en-US" sz="2000" dirty="0">
                <a:solidFill>
                  <a:srgbClr val="169B7E"/>
                </a:solidFill>
              </a:rPr>
              <a:t>	-Shrimp</a:t>
            </a:r>
          </a:p>
          <a:p>
            <a:pPr marL="0" indent="0">
              <a:buNone/>
            </a:pPr>
            <a:r>
              <a:rPr lang="en-US" sz="2000" dirty="0">
                <a:solidFill>
                  <a:srgbClr val="169B7E"/>
                </a:solidFill>
              </a:rPr>
              <a:t>	-Clams</a:t>
            </a:r>
          </a:p>
          <a:p>
            <a:pPr marL="0" indent="0">
              <a:buNone/>
            </a:pPr>
            <a:r>
              <a:rPr lang="en-US" sz="2000" dirty="0">
                <a:solidFill>
                  <a:srgbClr val="169B7E"/>
                </a:solidFill>
              </a:rPr>
              <a:t>	-Scallops</a:t>
            </a:r>
          </a:p>
          <a:p>
            <a:pPr marL="0" indent="0">
              <a:buNone/>
            </a:pPr>
            <a:r>
              <a:rPr lang="en-US" sz="2000" dirty="0">
                <a:solidFill>
                  <a:srgbClr val="169B7E"/>
                </a:solidFill>
              </a:rPr>
              <a:t>	-Mussels</a:t>
            </a:r>
          </a:p>
          <a:p>
            <a:pPr marL="0" indent="0">
              <a:buNone/>
            </a:pPr>
            <a:r>
              <a:rPr lang="en-US" sz="2000" dirty="0">
                <a:solidFill>
                  <a:srgbClr val="169B7E"/>
                </a:solidFill>
              </a:rPr>
              <a:t>	-Prawns</a:t>
            </a:r>
          </a:p>
          <a:p>
            <a:pPr marL="0" indent="0">
              <a:buNone/>
            </a:pPr>
            <a:endParaRPr lang="en-US" sz="2000" dirty="0">
              <a:solidFill>
                <a:srgbClr val="169B7E"/>
              </a:solidFill>
            </a:endParaRPr>
          </a:p>
          <a:p>
            <a:pPr marL="0" indent="0">
              <a:buNone/>
            </a:pPr>
            <a:endParaRPr lang="en-US" sz="2200" dirty="0">
              <a:solidFill>
                <a:srgbClr val="169B7E"/>
              </a:solidFill>
            </a:endParaRPr>
          </a:p>
        </p:txBody>
      </p:sp>
    </p:spTree>
    <p:extLst>
      <p:ext uri="{BB962C8B-B14F-4D97-AF65-F5344CB8AC3E}">
        <p14:creationId xmlns:p14="http://schemas.microsoft.com/office/powerpoint/2010/main" val="3702431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ED1138-CCC0-974F-A3E4-C66ED400ABB5}"/>
              </a:ext>
            </a:extLst>
          </p:cNvPr>
          <p:cNvSpPr>
            <a:spLocks noGrp="1"/>
          </p:cNvSpPr>
          <p:nvPr>
            <p:ph type="title"/>
          </p:nvPr>
        </p:nvSpPr>
        <p:spPr>
          <a:xfrm>
            <a:off x="419100" y="381000"/>
            <a:ext cx="8458200" cy="501316"/>
          </a:xfrm>
          <a:noFill/>
        </p:spPr>
        <p:txBody>
          <a:bodyPr>
            <a:noAutofit/>
          </a:bodyPr>
          <a:lstStyle/>
          <a:p>
            <a:pPr algn="ctr"/>
            <a:r>
              <a:rPr lang="en-US" sz="3300" dirty="0">
                <a:solidFill>
                  <a:schemeClr val="bg1"/>
                </a:solidFill>
              </a:rPr>
              <a:t>We use coastal ecosystems for </a:t>
            </a:r>
            <a:r>
              <a:rPr lang="en-US" sz="3300" b="1" dirty="0">
                <a:solidFill>
                  <a:schemeClr val="bg1"/>
                </a:solidFill>
              </a:rPr>
              <a:t>recreation</a:t>
            </a:r>
          </a:p>
        </p:txBody>
      </p:sp>
      <p:sp>
        <p:nvSpPr>
          <p:cNvPr id="12" name="Content Placeholder 14">
            <a:extLst>
              <a:ext uri="{FF2B5EF4-FFF2-40B4-BE49-F238E27FC236}">
                <a16:creationId xmlns:a16="http://schemas.microsoft.com/office/drawing/2014/main" id="{58C17900-4FEF-CF47-858B-0D248B398A73}"/>
              </a:ext>
            </a:extLst>
          </p:cNvPr>
          <p:cNvSpPr>
            <a:spLocks noGrp="1"/>
          </p:cNvSpPr>
          <p:nvPr>
            <p:ph idx="1"/>
          </p:nvPr>
        </p:nvSpPr>
        <p:spPr>
          <a:xfrm>
            <a:off x="647700" y="1143000"/>
            <a:ext cx="8001000" cy="838200"/>
          </a:xfrm>
        </p:spPr>
        <p:txBody>
          <a:bodyPr>
            <a:noAutofit/>
          </a:bodyPr>
          <a:lstStyle/>
          <a:p>
            <a:pPr marL="0" indent="0">
              <a:buNone/>
            </a:pPr>
            <a:r>
              <a:rPr lang="en-US" sz="2000" b="1" dirty="0">
                <a:solidFill>
                  <a:srgbClr val="169B7E"/>
                </a:solidFill>
              </a:rPr>
              <a:t>Recreation</a:t>
            </a:r>
            <a:r>
              <a:rPr lang="en-US" sz="2000" dirty="0">
                <a:solidFill>
                  <a:srgbClr val="169B7E"/>
                </a:solidFill>
              </a:rPr>
              <a:t> is what we do just for fun, like walking on the beach, playing in the water, and enjoying boat rides.</a:t>
            </a:r>
          </a:p>
        </p:txBody>
      </p:sp>
      <p:pic>
        <p:nvPicPr>
          <p:cNvPr id="4" name="Picture 3">
            <a:extLst>
              <a:ext uri="{FF2B5EF4-FFF2-40B4-BE49-F238E27FC236}">
                <a16:creationId xmlns:a16="http://schemas.microsoft.com/office/drawing/2014/main" id="{6FDAFA1A-40C2-874C-95E2-8BCD7CA590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302" r="7578"/>
          <a:stretch/>
        </p:blipFill>
        <p:spPr>
          <a:xfrm>
            <a:off x="228600" y="2241884"/>
            <a:ext cx="2810924" cy="3015916"/>
          </a:xfrm>
          <a:prstGeom prst="rect">
            <a:avLst/>
          </a:prstGeom>
          <a:ln>
            <a:solidFill>
              <a:schemeClr val="tx1">
                <a:lumMod val="65000"/>
                <a:lumOff val="35000"/>
              </a:schemeClr>
            </a:solidFill>
          </a:ln>
        </p:spPr>
      </p:pic>
      <p:pic>
        <p:nvPicPr>
          <p:cNvPr id="3" name="Picture 2">
            <a:extLst>
              <a:ext uri="{FF2B5EF4-FFF2-40B4-BE49-F238E27FC236}">
                <a16:creationId xmlns:a16="http://schemas.microsoft.com/office/drawing/2014/main" id="{BD9E7890-1DE6-E14A-B4C2-5F6A4B4452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502" b="8871"/>
          <a:stretch/>
        </p:blipFill>
        <p:spPr>
          <a:xfrm>
            <a:off x="3276600" y="2241884"/>
            <a:ext cx="2667000" cy="3015916"/>
          </a:xfrm>
          <a:prstGeom prst="rect">
            <a:avLst/>
          </a:prstGeom>
          <a:ln>
            <a:solidFill>
              <a:schemeClr val="tx1">
                <a:lumMod val="65000"/>
                <a:lumOff val="35000"/>
              </a:schemeClr>
            </a:solidFill>
          </a:ln>
        </p:spPr>
      </p:pic>
      <p:pic>
        <p:nvPicPr>
          <p:cNvPr id="7" name="Picture 6">
            <a:extLst>
              <a:ext uri="{FF2B5EF4-FFF2-40B4-BE49-F238E27FC236}">
                <a16:creationId xmlns:a16="http://schemas.microsoft.com/office/drawing/2014/main" id="{4A0F8BCF-D4DA-3643-90A5-E107A54C57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445" b="11986"/>
          <a:stretch/>
        </p:blipFill>
        <p:spPr>
          <a:xfrm>
            <a:off x="6172200" y="2241884"/>
            <a:ext cx="2808182" cy="3016718"/>
          </a:xfrm>
          <a:prstGeom prst="rect">
            <a:avLst/>
          </a:prstGeom>
          <a:ln>
            <a:solidFill>
              <a:schemeClr val="tx1">
                <a:lumMod val="65000"/>
                <a:lumOff val="35000"/>
              </a:schemeClr>
            </a:solidFill>
          </a:ln>
        </p:spPr>
      </p:pic>
      <p:sp>
        <p:nvSpPr>
          <p:cNvPr id="2" name="TextBox 1">
            <a:extLst>
              <a:ext uri="{FF2B5EF4-FFF2-40B4-BE49-F238E27FC236}">
                <a16:creationId xmlns:a16="http://schemas.microsoft.com/office/drawing/2014/main" id="{14AC02F7-D823-46C1-9DC2-2AF36AD8A5F0}"/>
              </a:ext>
            </a:extLst>
          </p:cNvPr>
          <p:cNvSpPr txBox="1"/>
          <p:nvPr/>
        </p:nvSpPr>
        <p:spPr>
          <a:xfrm>
            <a:off x="5638800" y="6509646"/>
            <a:ext cx="3505200" cy="215444"/>
          </a:xfrm>
          <a:prstGeom prst="rect">
            <a:avLst/>
          </a:prstGeom>
          <a:noFill/>
        </p:spPr>
        <p:txBody>
          <a:bodyPr wrap="square" rtlCol="0">
            <a:spAutoFit/>
          </a:bodyPr>
          <a:lstStyle/>
          <a:p>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hlinkClick r:id="rId6">
                  <a:extLst>
                    <a:ext uri="{A12FA001-AC4F-418D-AE19-62706E023703}">
                      <ahyp:hlinkClr xmlns:ahyp="http://schemas.microsoft.com/office/drawing/2018/hyperlinkcolor" val="tx"/>
                    </a:ext>
                  </a:extLst>
                </a:hlinkClick>
              </a:rPr>
              <a:t>"Pacific Northwest Sailing Idyll"</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rPr>
              <a:t> by </a:t>
            </a:r>
            <a:r>
              <a:rPr lang="en-US" sz="800" i="1" dirty="0" err="1">
                <a:solidFill>
                  <a:schemeClr val="bg1"/>
                </a:solidFill>
                <a:latin typeface="Ebrima" panose="02000000000000000000" pitchFamily="2" charset="0"/>
                <a:ea typeface="Ebrima" panose="02000000000000000000" pitchFamily="2" charset="0"/>
                <a:cs typeface="Ebrima" panose="02000000000000000000" pitchFamily="2" charset="0"/>
                <a:hlinkClick r:id="rId7">
                  <a:extLst>
                    <a:ext uri="{A12FA001-AC4F-418D-AE19-62706E023703}">
                      <ahyp:hlinkClr xmlns:ahyp="http://schemas.microsoft.com/office/drawing/2018/hyperlinkcolor" val="tx"/>
                    </a:ext>
                  </a:extLst>
                </a:hlinkClick>
              </a:rPr>
              <a:t>A.Davey</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rPr>
              <a:t> is licensed under </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hlinkClick r:id="rId8">
                  <a:extLst>
                    <a:ext uri="{A12FA001-AC4F-418D-AE19-62706E023703}">
                      <ahyp:hlinkClr xmlns:ahyp="http://schemas.microsoft.com/office/drawing/2018/hyperlinkcolor" val="tx"/>
                    </a:ext>
                  </a:extLst>
                </a:hlinkClick>
              </a:rPr>
              <a:t>CC BY 2.0</a:t>
            </a:r>
            <a:endParaRPr lang="en-US" sz="800"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229742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ED1138-CCC0-974F-A3E4-C66ED400ABB5}"/>
              </a:ext>
            </a:extLst>
          </p:cNvPr>
          <p:cNvSpPr>
            <a:spLocks noGrp="1"/>
          </p:cNvSpPr>
          <p:nvPr>
            <p:ph type="title"/>
          </p:nvPr>
        </p:nvSpPr>
        <p:spPr>
          <a:xfrm>
            <a:off x="189311" y="437146"/>
            <a:ext cx="8954689" cy="501316"/>
          </a:xfrm>
          <a:noFill/>
        </p:spPr>
        <p:txBody>
          <a:bodyPr>
            <a:noAutofit/>
          </a:bodyPr>
          <a:lstStyle/>
          <a:p>
            <a:r>
              <a:rPr lang="en-US" sz="3200" dirty="0">
                <a:solidFill>
                  <a:schemeClr val="bg1"/>
                </a:solidFill>
              </a:rPr>
              <a:t>We use coastal ecosystems for </a:t>
            </a:r>
            <a:r>
              <a:rPr lang="en-US" sz="3200" b="1" dirty="0">
                <a:solidFill>
                  <a:schemeClr val="bg1"/>
                </a:solidFill>
              </a:rPr>
              <a:t>transportation</a:t>
            </a:r>
          </a:p>
        </p:txBody>
      </p:sp>
      <p:sp>
        <p:nvSpPr>
          <p:cNvPr id="12" name="Content Placeholder 14">
            <a:extLst>
              <a:ext uri="{FF2B5EF4-FFF2-40B4-BE49-F238E27FC236}">
                <a16:creationId xmlns:a16="http://schemas.microsoft.com/office/drawing/2014/main" id="{58C17900-4FEF-CF47-858B-0D248B398A73}"/>
              </a:ext>
            </a:extLst>
          </p:cNvPr>
          <p:cNvSpPr>
            <a:spLocks noGrp="1"/>
          </p:cNvSpPr>
          <p:nvPr>
            <p:ph idx="1"/>
          </p:nvPr>
        </p:nvSpPr>
        <p:spPr>
          <a:xfrm>
            <a:off x="494705" y="1163117"/>
            <a:ext cx="8343900" cy="838200"/>
          </a:xfrm>
        </p:spPr>
        <p:txBody>
          <a:bodyPr>
            <a:normAutofit fontScale="92500"/>
          </a:bodyPr>
          <a:lstStyle/>
          <a:p>
            <a:pPr marL="0" indent="0" algn="ctr">
              <a:buNone/>
            </a:pPr>
            <a:r>
              <a:rPr lang="en-US" sz="2400" dirty="0">
                <a:solidFill>
                  <a:srgbClr val="169B7E"/>
                </a:solidFill>
              </a:rPr>
              <a:t>Washington has the largest ferry system in the country to help access the 3,000 miles of coastline and surrounding islands.</a:t>
            </a:r>
          </a:p>
        </p:txBody>
      </p:sp>
      <p:pic>
        <p:nvPicPr>
          <p:cNvPr id="3" name="Picture 2">
            <a:extLst>
              <a:ext uri="{FF2B5EF4-FFF2-40B4-BE49-F238E27FC236}">
                <a16:creationId xmlns:a16="http://schemas.microsoft.com/office/drawing/2014/main" id="{6BB130A4-960D-BE41-9F18-2398987F4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94" y="2181727"/>
            <a:ext cx="7965314" cy="3655955"/>
          </a:xfrm>
          <a:prstGeom prst="rect">
            <a:avLst/>
          </a:prstGeom>
          <a:ln>
            <a:solidFill>
              <a:schemeClr val="tx1">
                <a:lumMod val="65000"/>
                <a:lumOff val="35000"/>
              </a:schemeClr>
            </a:solidFill>
          </a:ln>
        </p:spPr>
      </p:pic>
      <p:sp>
        <p:nvSpPr>
          <p:cNvPr id="2" name="TextBox 1">
            <a:extLst>
              <a:ext uri="{FF2B5EF4-FFF2-40B4-BE49-F238E27FC236}">
                <a16:creationId xmlns:a16="http://schemas.microsoft.com/office/drawing/2014/main" id="{B1708885-5E56-4FE4-B72C-7BBDDD041D89}"/>
              </a:ext>
            </a:extLst>
          </p:cNvPr>
          <p:cNvSpPr txBox="1"/>
          <p:nvPr/>
        </p:nvSpPr>
        <p:spPr>
          <a:xfrm>
            <a:off x="3810000" y="6172200"/>
            <a:ext cx="4878508" cy="492443"/>
          </a:xfrm>
          <a:prstGeom prst="rect">
            <a:avLst/>
          </a:prstGeom>
          <a:noFill/>
        </p:spPr>
        <p:txBody>
          <a:bodyPr wrap="square" rtlCol="0">
            <a:spAutoFit/>
          </a:bodyPr>
          <a:lstStyle/>
          <a:p>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rPr>
              <a:t>Image courtesy of </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hlinkClick r:id="rId4">
                  <a:extLst>
                    <a:ext uri="{A12FA001-AC4F-418D-AE19-62706E023703}">
                      <ahyp:hlinkClr xmlns:ahyp="http://schemas.microsoft.com/office/drawing/2018/hyperlinkcolor" val="tx"/>
                    </a:ext>
                  </a:extLst>
                </a:hlinkClick>
              </a:rPr>
              <a:t>"</a:t>
            </a:r>
            <a:r>
              <a:rPr lang="en-US" sz="800" i="1" dirty="0" err="1">
                <a:solidFill>
                  <a:schemeClr val="bg1"/>
                </a:solidFill>
                <a:latin typeface="Ebrima" panose="02000000000000000000" pitchFamily="2" charset="0"/>
                <a:ea typeface="Ebrima" panose="02000000000000000000" pitchFamily="2" charset="0"/>
                <a:cs typeface="Ebrima" panose="02000000000000000000" pitchFamily="2" charset="0"/>
                <a:hlinkClick r:id="rId4">
                  <a:extLst>
                    <a:ext uri="{A12FA001-AC4F-418D-AE19-62706E023703}">
                      <ahyp:hlinkClr xmlns:ahyp="http://schemas.microsoft.com/office/drawing/2018/hyperlinkcolor" val="tx"/>
                    </a:ext>
                  </a:extLst>
                </a:hlinkClick>
              </a:rPr>
              <a:t>kitsap</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hlinkClick r:id="rId4">
                  <a:extLst>
                    <a:ext uri="{A12FA001-AC4F-418D-AE19-62706E023703}">
                      <ahyp:hlinkClr xmlns:ahyp="http://schemas.microsoft.com/office/drawing/2018/hyperlinkcolor" val="tx"/>
                    </a:ext>
                  </a:extLst>
                </a:hlinkClick>
              </a:rPr>
              <a:t> ferry </a:t>
            </a:r>
            <a:r>
              <a:rPr lang="en-US" sz="800" i="1" dirty="0" err="1">
                <a:solidFill>
                  <a:schemeClr val="bg1"/>
                </a:solidFill>
                <a:latin typeface="Ebrima" panose="02000000000000000000" pitchFamily="2" charset="0"/>
                <a:ea typeface="Ebrima" panose="02000000000000000000" pitchFamily="2" charset="0"/>
                <a:cs typeface="Ebrima" panose="02000000000000000000" pitchFamily="2" charset="0"/>
                <a:hlinkClick r:id="rId4">
                  <a:extLst>
                    <a:ext uri="{A12FA001-AC4F-418D-AE19-62706E023703}">
                      <ahyp:hlinkClr xmlns:ahyp="http://schemas.microsoft.com/office/drawing/2018/hyperlinkcolor" val="tx"/>
                    </a:ext>
                  </a:extLst>
                </a:hlinkClick>
              </a:rPr>
              <a:t>washington</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hlinkClick r:id="rId4">
                  <a:extLst>
                    <a:ext uri="{A12FA001-AC4F-418D-AE19-62706E023703}">
                      <ahyp:hlinkClr xmlns:ahyp="http://schemas.microsoft.com/office/drawing/2018/hyperlinkcolor" val="tx"/>
                    </a:ext>
                  </a:extLst>
                </a:hlinkClick>
              </a:rPr>
              <a:t>"</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rPr>
              <a:t> by </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hlinkClick r:id="rId5">
                  <a:extLst>
                    <a:ext uri="{A12FA001-AC4F-418D-AE19-62706E023703}">
                      <ahyp:hlinkClr xmlns:ahyp="http://schemas.microsoft.com/office/drawing/2018/hyperlinkcolor" val="tx"/>
                    </a:ext>
                  </a:extLst>
                </a:hlinkClick>
              </a:rPr>
              <a:t>Diamond Brooke</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rPr>
              <a:t> is licensed under </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hlinkClick r:id="rId6">
                  <a:extLst>
                    <a:ext uri="{A12FA001-AC4F-418D-AE19-62706E023703}">
                      <ahyp:hlinkClr xmlns:ahyp="http://schemas.microsoft.com/office/drawing/2018/hyperlinkcolor" val="tx"/>
                    </a:ext>
                  </a:extLst>
                </a:hlinkClick>
              </a:rPr>
              <a:t>CC BY-NC-ND 2.0</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rPr>
              <a:t> </a:t>
            </a:r>
          </a:p>
          <a:p>
            <a:endParaRPr lang="en-US" dirty="0"/>
          </a:p>
        </p:txBody>
      </p:sp>
    </p:spTree>
    <p:extLst>
      <p:ext uri="{BB962C8B-B14F-4D97-AF65-F5344CB8AC3E}">
        <p14:creationId xmlns:p14="http://schemas.microsoft.com/office/powerpoint/2010/main" val="3500984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ED1138-CCC0-974F-A3E4-C66ED400ABB5}"/>
              </a:ext>
            </a:extLst>
          </p:cNvPr>
          <p:cNvSpPr>
            <a:spLocks noGrp="1"/>
          </p:cNvSpPr>
          <p:nvPr>
            <p:ph type="title"/>
          </p:nvPr>
        </p:nvSpPr>
        <p:spPr>
          <a:xfrm>
            <a:off x="229416" y="-163701"/>
            <a:ext cx="8659321" cy="1372498"/>
          </a:xfrm>
          <a:noFill/>
        </p:spPr>
        <p:txBody>
          <a:bodyPr>
            <a:noAutofit/>
          </a:bodyPr>
          <a:lstStyle/>
          <a:p>
            <a:pPr algn="ctr"/>
            <a:r>
              <a:rPr lang="en-US" sz="3200" dirty="0">
                <a:solidFill>
                  <a:schemeClr val="bg1"/>
                </a:solidFill>
              </a:rPr>
              <a:t>Coastal ecosystems help control our weather </a:t>
            </a:r>
            <a:endParaRPr lang="en-US" sz="3200" b="1" dirty="0">
              <a:solidFill>
                <a:schemeClr val="bg1"/>
              </a:solidFill>
            </a:endParaRPr>
          </a:p>
        </p:txBody>
      </p:sp>
      <p:sp>
        <p:nvSpPr>
          <p:cNvPr id="12" name="Content Placeholder 14">
            <a:extLst>
              <a:ext uri="{FF2B5EF4-FFF2-40B4-BE49-F238E27FC236}">
                <a16:creationId xmlns:a16="http://schemas.microsoft.com/office/drawing/2014/main" id="{58C17900-4FEF-CF47-858B-0D248B398A73}"/>
              </a:ext>
            </a:extLst>
          </p:cNvPr>
          <p:cNvSpPr>
            <a:spLocks noGrp="1"/>
          </p:cNvSpPr>
          <p:nvPr>
            <p:ph idx="1"/>
          </p:nvPr>
        </p:nvSpPr>
        <p:spPr>
          <a:xfrm>
            <a:off x="-228600" y="929807"/>
            <a:ext cx="8574616" cy="838200"/>
          </a:xfrm>
        </p:spPr>
        <p:txBody>
          <a:bodyPr>
            <a:normAutofit/>
          </a:bodyPr>
          <a:lstStyle/>
          <a:p>
            <a:pPr marL="0" indent="0" algn="r">
              <a:buNone/>
            </a:pPr>
            <a:r>
              <a:rPr lang="en-US" sz="2400" dirty="0">
                <a:solidFill>
                  <a:srgbClr val="169B7E"/>
                </a:solidFill>
              </a:rPr>
              <a:t>Coastal Washington is known for its cool, wet weather.  </a:t>
            </a:r>
          </a:p>
        </p:txBody>
      </p:sp>
      <p:sp>
        <p:nvSpPr>
          <p:cNvPr id="9" name="Title 1">
            <a:extLst>
              <a:ext uri="{FF2B5EF4-FFF2-40B4-BE49-F238E27FC236}">
                <a16:creationId xmlns:a16="http://schemas.microsoft.com/office/drawing/2014/main" id="{1AD5F00F-C162-AD45-BACE-9FEBEE8600C3}"/>
              </a:ext>
            </a:extLst>
          </p:cNvPr>
          <p:cNvSpPr txBox="1">
            <a:spLocks/>
          </p:cNvSpPr>
          <p:nvPr/>
        </p:nvSpPr>
        <p:spPr>
          <a:xfrm>
            <a:off x="3429000" y="3067737"/>
            <a:ext cx="2390275" cy="361263"/>
          </a:xfrm>
          <a:prstGeom prst="rect">
            <a:avLst/>
          </a:prstGeom>
          <a:solidFill>
            <a:schemeClr val="bg1">
              <a:alpha val="82000"/>
            </a:schemeClr>
          </a:solidFill>
          <a:ln>
            <a:noFill/>
          </a:ln>
        </p:spPr>
        <p:txBody>
          <a:bodyPr vert="horz" lIns="91440" tIns="45720" rIns="91440" bIns="45720" rtlCol="0" anchor="ctr">
            <a:noAutofit/>
          </a:bodyPr>
          <a:lstStyle>
            <a:lvl1pPr algn="l" defTabSz="914400" rtl="0" eaLnBrk="1" latinLnBrk="0" hangingPunct="1">
              <a:spcBef>
                <a:spcPct val="0"/>
              </a:spcBef>
              <a:buNone/>
              <a:defRPr sz="4200" b="0" kern="1200">
                <a:solidFill>
                  <a:srgbClr val="067B54"/>
                </a:solidFill>
                <a:latin typeface="Rockwell" panose="02060603020205020403" pitchFamily="18" charset="0"/>
                <a:ea typeface="Roboto Slab" pitchFamily="2" charset="0"/>
                <a:cs typeface="+mj-cs"/>
              </a:defRPr>
            </a:lvl1pPr>
          </a:lstStyle>
          <a:p>
            <a:pPr algn="ctr"/>
            <a:r>
              <a:rPr lang="en-US" sz="2000" b="1" dirty="0">
                <a:solidFill>
                  <a:srgbClr val="FF0000"/>
                </a:solidFill>
                <a:latin typeface="Ebrima" panose="02000000000000000000" pitchFamily="2" charset="0"/>
                <a:ea typeface="Ebrima" panose="02000000000000000000" pitchFamily="2" charset="0"/>
                <a:cs typeface="Ebrima" panose="02000000000000000000" pitchFamily="2" charset="0"/>
              </a:rPr>
              <a:t>Western Washington</a:t>
            </a:r>
            <a:endParaRPr lang="en-US" sz="2000"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2" name="Isosceles Triangle 1">
            <a:extLst>
              <a:ext uri="{FF2B5EF4-FFF2-40B4-BE49-F238E27FC236}">
                <a16:creationId xmlns:a16="http://schemas.microsoft.com/office/drawing/2014/main" id="{7413B6F5-125A-4570-9D8F-E76ECC77537E}"/>
              </a:ext>
            </a:extLst>
          </p:cNvPr>
          <p:cNvSpPr/>
          <p:nvPr/>
        </p:nvSpPr>
        <p:spPr>
          <a:xfrm>
            <a:off x="5943600" y="3067737"/>
            <a:ext cx="304800" cy="285063"/>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6FFB5178-27AA-48BC-8AA7-6796B6AA12B9}"/>
              </a:ext>
            </a:extLst>
          </p:cNvPr>
          <p:cNvSpPr/>
          <p:nvPr/>
        </p:nvSpPr>
        <p:spPr>
          <a:xfrm>
            <a:off x="5909093" y="4953000"/>
            <a:ext cx="304800" cy="285063"/>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DD76F723-A842-4890-8F09-B03C6BFDFC1F}"/>
              </a:ext>
            </a:extLst>
          </p:cNvPr>
          <p:cNvSpPr/>
          <p:nvPr/>
        </p:nvSpPr>
        <p:spPr>
          <a:xfrm>
            <a:off x="6248400" y="3372537"/>
            <a:ext cx="304800" cy="285063"/>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0928C74A-AF68-42CD-9DCD-04FBC62D0524}"/>
              </a:ext>
            </a:extLst>
          </p:cNvPr>
          <p:cNvSpPr/>
          <p:nvPr/>
        </p:nvSpPr>
        <p:spPr>
          <a:xfrm>
            <a:off x="6400800" y="3524937"/>
            <a:ext cx="304800" cy="285063"/>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017E018-65E1-4F0A-AE2C-3BDBFF6FA227}"/>
              </a:ext>
            </a:extLst>
          </p:cNvPr>
          <p:cNvSpPr/>
          <p:nvPr/>
        </p:nvSpPr>
        <p:spPr>
          <a:xfrm>
            <a:off x="6553200" y="3677337"/>
            <a:ext cx="304800" cy="285063"/>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51303F71-F884-4C8F-B81A-049CDE854815}"/>
              </a:ext>
            </a:extLst>
          </p:cNvPr>
          <p:cNvSpPr/>
          <p:nvPr/>
        </p:nvSpPr>
        <p:spPr>
          <a:xfrm>
            <a:off x="6705600" y="3829737"/>
            <a:ext cx="304800" cy="285063"/>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C3CC62C2-8615-4D48-9CE3-2AAFEE864C81}"/>
              </a:ext>
            </a:extLst>
          </p:cNvPr>
          <p:cNvSpPr/>
          <p:nvPr/>
        </p:nvSpPr>
        <p:spPr>
          <a:xfrm>
            <a:off x="6858000" y="3982137"/>
            <a:ext cx="304800" cy="285063"/>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58870DC0-DEBC-43BE-85CB-028C55436868}"/>
              </a:ext>
            </a:extLst>
          </p:cNvPr>
          <p:cNvSpPr/>
          <p:nvPr/>
        </p:nvSpPr>
        <p:spPr>
          <a:xfrm>
            <a:off x="7010400" y="4134537"/>
            <a:ext cx="304800" cy="285063"/>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B49BBAB5-6EDA-4C91-BA0C-2C8347279EAE}"/>
              </a:ext>
            </a:extLst>
          </p:cNvPr>
          <p:cNvSpPr/>
          <p:nvPr/>
        </p:nvSpPr>
        <p:spPr>
          <a:xfrm>
            <a:off x="5819275" y="4100232"/>
            <a:ext cx="304800" cy="285063"/>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876CF70F-425E-4DA2-99F3-E3EC2A0DAF0B}"/>
              </a:ext>
            </a:extLst>
          </p:cNvPr>
          <p:cNvSpPr/>
          <p:nvPr/>
        </p:nvSpPr>
        <p:spPr>
          <a:xfrm>
            <a:off x="5919019" y="4512317"/>
            <a:ext cx="304800" cy="285063"/>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AB7DA296-706D-4463-8672-FB81F2742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210" y="1619937"/>
            <a:ext cx="7080806" cy="3748107"/>
          </a:xfrm>
          <a:prstGeom prst="rect">
            <a:avLst/>
          </a:prstGeom>
        </p:spPr>
      </p:pic>
    </p:spTree>
    <p:extLst>
      <p:ext uri="{BB962C8B-B14F-4D97-AF65-F5344CB8AC3E}">
        <p14:creationId xmlns:p14="http://schemas.microsoft.com/office/powerpoint/2010/main" val="4095503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ED1138-CCC0-974F-A3E4-C66ED400ABB5}"/>
              </a:ext>
            </a:extLst>
          </p:cNvPr>
          <p:cNvSpPr>
            <a:spLocks noGrp="1"/>
          </p:cNvSpPr>
          <p:nvPr>
            <p:ph type="title"/>
          </p:nvPr>
        </p:nvSpPr>
        <p:spPr>
          <a:xfrm>
            <a:off x="189311" y="465220"/>
            <a:ext cx="8659321" cy="501316"/>
          </a:xfrm>
          <a:noFill/>
        </p:spPr>
        <p:txBody>
          <a:bodyPr>
            <a:noAutofit/>
          </a:bodyPr>
          <a:lstStyle/>
          <a:p>
            <a:pPr algn="ctr"/>
            <a:r>
              <a:rPr lang="en-US" sz="3200" dirty="0">
                <a:solidFill>
                  <a:schemeClr val="bg1"/>
                </a:solidFill>
              </a:rPr>
              <a:t>Washington is famous for </a:t>
            </a:r>
            <a:r>
              <a:rPr lang="en-US" sz="3200" b="1" dirty="0">
                <a:solidFill>
                  <a:schemeClr val="bg1"/>
                </a:solidFill>
              </a:rPr>
              <a:t>Puget Sound</a:t>
            </a:r>
            <a:r>
              <a:rPr lang="en-US" sz="3200" dirty="0">
                <a:solidFill>
                  <a:schemeClr val="bg1"/>
                </a:solidFill>
              </a:rPr>
              <a:t>, the second biggest estuary in the United States.</a:t>
            </a:r>
            <a:endParaRPr lang="en-US" sz="3200" b="1" dirty="0">
              <a:solidFill>
                <a:schemeClr val="bg1"/>
              </a:solidFill>
            </a:endParaRPr>
          </a:p>
        </p:txBody>
      </p:sp>
      <p:sp>
        <p:nvSpPr>
          <p:cNvPr id="12" name="Content Placeholder 14">
            <a:extLst>
              <a:ext uri="{FF2B5EF4-FFF2-40B4-BE49-F238E27FC236}">
                <a16:creationId xmlns:a16="http://schemas.microsoft.com/office/drawing/2014/main" id="{58C17900-4FEF-CF47-858B-0D248B398A73}"/>
              </a:ext>
            </a:extLst>
          </p:cNvPr>
          <p:cNvSpPr>
            <a:spLocks noGrp="1"/>
          </p:cNvSpPr>
          <p:nvPr>
            <p:ph idx="1"/>
          </p:nvPr>
        </p:nvSpPr>
        <p:spPr>
          <a:xfrm>
            <a:off x="189311" y="1447800"/>
            <a:ext cx="8343900" cy="838200"/>
          </a:xfrm>
        </p:spPr>
        <p:txBody>
          <a:bodyPr>
            <a:normAutofit/>
          </a:bodyPr>
          <a:lstStyle/>
          <a:p>
            <a:pPr marL="0" indent="0" algn="ctr">
              <a:buNone/>
            </a:pPr>
            <a:r>
              <a:rPr lang="en-US" sz="2400" dirty="0">
                <a:solidFill>
                  <a:srgbClr val="169B7E"/>
                </a:solidFill>
              </a:rPr>
              <a:t>An </a:t>
            </a:r>
            <a:r>
              <a:rPr lang="en-US" sz="2400" b="1" dirty="0">
                <a:solidFill>
                  <a:srgbClr val="169B7E"/>
                </a:solidFill>
              </a:rPr>
              <a:t>estuary</a:t>
            </a:r>
            <a:r>
              <a:rPr lang="en-US" sz="2400" dirty="0">
                <a:solidFill>
                  <a:srgbClr val="169B7E"/>
                </a:solidFill>
              </a:rPr>
              <a:t> is where freshwater and saltwater meet, like when a river meets the ocean.</a:t>
            </a:r>
          </a:p>
        </p:txBody>
      </p:sp>
      <p:pic>
        <p:nvPicPr>
          <p:cNvPr id="3" name="Picture 2" descr="Map&#10;&#10;Description automatically generated">
            <a:extLst>
              <a:ext uri="{FF2B5EF4-FFF2-40B4-BE49-F238E27FC236}">
                <a16:creationId xmlns:a16="http://schemas.microsoft.com/office/drawing/2014/main" id="{A79E983C-0768-43B4-8B9B-F895EB57A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5" y="2837196"/>
            <a:ext cx="9144000" cy="4020804"/>
          </a:xfrm>
          <a:prstGeom prst="rect">
            <a:avLst/>
          </a:prstGeom>
        </p:spPr>
      </p:pic>
      <p:sp>
        <p:nvSpPr>
          <p:cNvPr id="9" name="Content Placeholder 14">
            <a:extLst>
              <a:ext uri="{FF2B5EF4-FFF2-40B4-BE49-F238E27FC236}">
                <a16:creationId xmlns:a16="http://schemas.microsoft.com/office/drawing/2014/main" id="{4938169A-BEDA-47F9-A70B-72B61032EE6C}"/>
              </a:ext>
            </a:extLst>
          </p:cNvPr>
          <p:cNvSpPr txBox="1">
            <a:spLocks/>
          </p:cNvSpPr>
          <p:nvPr/>
        </p:nvSpPr>
        <p:spPr>
          <a:xfrm>
            <a:off x="284054" y="2485201"/>
            <a:ext cx="3276600" cy="340493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solidFill>
                <a:srgbClr val="169B7E"/>
              </a:solidFill>
            </a:endParaRPr>
          </a:p>
        </p:txBody>
      </p:sp>
      <p:sp>
        <p:nvSpPr>
          <p:cNvPr id="7" name="Oval 6">
            <a:extLst>
              <a:ext uri="{FF2B5EF4-FFF2-40B4-BE49-F238E27FC236}">
                <a16:creationId xmlns:a16="http://schemas.microsoft.com/office/drawing/2014/main" id="{0262EEA6-513D-4EF7-8D15-523E0282056A}"/>
              </a:ext>
            </a:extLst>
          </p:cNvPr>
          <p:cNvSpPr/>
          <p:nvPr/>
        </p:nvSpPr>
        <p:spPr>
          <a:xfrm>
            <a:off x="2209800" y="2951496"/>
            <a:ext cx="2971800" cy="379220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963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6D00F9B6-3CEC-4F99-90CF-955C31653A3D}" vid="{D0005149-ACCB-466C-82B0-59F451B4C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79833A0B4B04438C25ACF1E299B223" ma:contentTypeVersion="9" ma:contentTypeDescription="Create a new document." ma:contentTypeScope="" ma:versionID="59ff3c220287959611b91c8794567ba7">
  <xsd:schema xmlns:xsd="http://www.w3.org/2001/XMLSchema" xmlns:xs="http://www.w3.org/2001/XMLSchema" xmlns:p="http://schemas.microsoft.com/office/2006/metadata/properties" xmlns:ns2="866dbdf0-8bd1-4f93-ab72-906b2cedab70" xmlns:ns3="80155250-60f0-4019-b573-8e9d1cdff787" targetNamespace="http://schemas.microsoft.com/office/2006/metadata/properties" ma:root="true" ma:fieldsID="d685bc384c2a1a950c6888f52f1f1620" ns2:_="" ns3:_="">
    <xsd:import namespace="866dbdf0-8bd1-4f93-ab72-906b2cedab70"/>
    <xsd:import namespace="80155250-60f0-4019-b573-8e9d1cdff7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dbdf0-8bd1-4f93-ab72-906b2ceda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155250-60f0-4019-b573-8e9d1cdff78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02CE9-C842-4364-B4B7-D0E6570675C7}">
  <ds:schemaRefs>
    <ds:schemaRef ds:uri="http://purl.org/dc/terms/"/>
    <ds:schemaRef ds:uri="http://schemas.openxmlformats.org/package/2006/metadata/core-properties"/>
    <ds:schemaRef ds:uri="http://purl.org/dc/dcmitype/"/>
    <ds:schemaRef ds:uri="13ca7600-3bff-434a-a5d1-dfd04fb39ad7"/>
    <ds:schemaRef ds:uri="http://schemas.microsoft.com/office/2006/documentManagement/types"/>
    <ds:schemaRef ds:uri="http://purl.org/dc/elements/1.1/"/>
    <ds:schemaRef ds:uri="http://schemas.microsoft.com/office/2006/metadata/properties"/>
    <ds:schemaRef ds:uri="http://www.w3.org/XML/1998/namespace"/>
    <ds:schemaRef ds:uri="6697dfbd-1ba5-4f97-98d5-8152b8deaee0"/>
  </ds:schemaRefs>
</ds:datastoreItem>
</file>

<file path=customXml/itemProps2.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3.xml><?xml version="1.0" encoding="utf-8"?>
<ds:datastoreItem xmlns:ds="http://schemas.openxmlformats.org/officeDocument/2006/customXml" ds:itemID="{D07C0496-B970-443C-B678-3E479ADA09B5}"/>
</file>

<file path=docProps/app.xml><?xml version="1.0" encoding="utf-8"?>
<Properties xmlns="http://schemas.openxmlformats.org/officeDocument/2006/extended-properties" xmlns:vt="http://schemas.openxmlformats.org/officeDocument/2006/docPropsVTypes">
  <Template>Office Theme</Template>
  <TotalTime>5036</TotalTime>
  <Words>929</Words>
  <Application>Microsoft Office PowerPoint</Application>
  <PresentationFormat>On-screen Show (4:3)</PresentationFormat>
  <Paragraphs>99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Ebrima</vt:lpstr>
      <vt:lpstr>Roboto Slab</vt:lpstr>
      <vt:lpstr>Rockwell</vt:lpstr>
      <vt:lpstr>Office Theme</vt:lpstr>
      <vt:lpstr>Coastal Ecosystems of Washington</vt:lpstr>
      <vt:lpstr>Washington has over 3,000 miles of coast!</vt:lpstr>
      <vt:lpstr>3,000 miles is the same distance as driving from Seattle to Disney World </vt:lpstr>
      <vt:lpstr>PowerPoint Presentation</vt:lpstr>
      <vt:lpstr>We use coastal ecosystems for food</vt:lpstr>
      <vt:lpstr>We use coastal ecosystems for recreation</vt:lpstr>
      <vt:lpstr>We use coastal ecosystems for transportation</vt:lpstr>
      <vt:lpstr>Coastal ecosystems help control our weather </vt:lpstr>
      <vt:lpstr>Washington is famous for Puget Sound, the second biggest estuary in the United States.</vt:lpstr>
      <vt:lpstr>Estuaries are full of biodiversity</vt:lpstr>
      <vt:lpstr>Coastal ecosystems are important habitats for a lot of Washington’s marine mammals.</vt:lpstr>
      <vt:lpstr>Coastal ecosystems are also important habitats for a lot of Washington’s bird species.</vt:lpstr>
      <vt:lpstr>PowerPoint Presentation</vt:lpstr>
      <vt:lpstr>We can all find a connection to coastal ecosystems, even if we live hours away from the coast.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Rachel L Baker</dc:creator>
  <cp:lastModifiedBy>Rachel Blomker</cp:lastModifiedBy>
  <cp:revision>45</cp:revision>
  <cp:lastPrinted>2019-02-14T22:06:05Z</cp:lastPrinted>
  <dcterms:created xsi:type="dcterms:W3CDTF">2021-03-04T16:28:12Z</dcterms:created>
  <dcterms:modified xsi:type="dcterms:W3CDTF">2021-04-02T18:14:40Z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0x010100D179833A0B4B04438C25ACF1E299B223</vt:lpwstr>
  </property>
  <property fmtid="{D5CDD505-2E9C-101B-9397-08002B2CF9AE}" pid="3" name="Order">
    <vt:r8>19000</vt:r8>
  </property>
  <property fmtid="{D5CDD505-2E9C-101B-9397-08002B2CF9AE}" pid="4" name="Workgroup">
    <vt:lpwstr>--</vt:lpwstr>
  </property>
  <property fmtid="{D5CDD505-2E9C-101B-9397-08002B2CF9AE}" pid="5" name="Scope">
    <vt:lpwstr>Branding</vt:lpwstr>
  </property>
</Properties>
</file>