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336" r:id="rId5"/>
    <p:sldId id="292" r:id="rId6"/>
    <p:sldId id="331" r:id="rId7"/>
    <p:sldId id="338" r:id="rId8"/>
    <p:sldId id="372" r:id="rId9"/>
    <p:sldId id="340" r:id="rId10"/>
    <p:sldId id="342" r:id="rId11"/>
    <p:sldId id="371" r:id="rId12"/>
    <p:sldId id="370" r:id="rId13"/>
    <p:sldId id="341" r:id="rId14"/>
    <p:sldId id="346" r:id="rId15"/>
    <p:sldId id="347" r:id="rId16"/>
    <p:sldId id="351" r:id="rId17"/>
    <p:sldId id="364" r:id="rId18"/>
    <p:sldId id="360" r:id="rId19"/>
    <p:sldId id="373" r:id="rId20"/>
    <p:sldId id="350" r:id="rId21"/>
    <p:sldId id="366" r:id="rId22"/>
    <p:sldId id="367" r:id="rId23"/>
    <p:sldId id="365" r:id="rId24"/>
    <p:sldId id="368" r:id="rId25"/>
    <p:sldId id="369" r:id="rId26"/>
    <p:sldId id="349" r:id="rId27"/>
    <p:sldId id="344"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B54"/>
    <a:srgbClr val="000000"/>
    <a:srgbClr val="169B7E"/>
    <a:srgbClr val="0F7BAA"/>
    <a:srgbClr val="B8C599"/>
    <a:srgbClr val="FFFFFF"/>
    <a:srgbClr val="579FD1"/>
    <a:srgbClr val="2FC1DA"/>
    <a:srgbClr val="FFD046"/>
    <a:srgbClr val="4FBE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98"/>
    <p:restoredTop sz="85932" autoAdjust="0"/>
  </p:normalViewPr>
  <p:slideViewPr>
    <p:cSldViewPr>
      <p:cViewPr varScale="1">
        <p:scale>
          <a:sx n="98" d="100"/>
          <a:sy n="98" d="100"/>
        </p:scale>
        <p:origin x="780"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83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498022D-315E-4DCD-83AA-FDE09CA1E5F4}" type="datetimeFigureOut">
              <a:rPr lang="en-US" smtClean="0"/>
              <a:pPr/>
              <a:t>3/31/2021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18A62F8-8ED1-4F04-A5B0-86B704968269}"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91021A-CA97-4BFD-87B6-2FBD359036F0}" type="datetimeFigureOut">
              <a:rPr lang="en-US" smtClean="0"/>
              <a:pPr/>
              <a:t>3/31/2021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A628E4F-335F-45F5-A2FC-FE9487D090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lickr.com/photos/128161151@N08/4874990339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courtesy of WDFW</a:t>
            </a:r>
          </a:p>
        </p:txBody>
      </p:sp>
      <p:sp>
        <p:nvSpPr>
          <p:cNvPr id="4" name="Slide Number Placeholder 3"/>
          <p:cNvSpPr>
            <a:spLocks noGrp="1"/>
          </p:cNvSpPr>
          <p:nvPr>
            <p:ph type="sldNum" sz="quarter" idx="5"/>
          </p:nvPr>
        </p:nvSpPr>
        <p:spPr/>
        <p:txBody>
          <a:bodyPr/>
          <a:lstStyle/>
          <a:p>
            <a:fld id="{9A628E4F-335F-45F5-A2FC-FE9487D09098}" type="slidenum">
              <a:rPr lang="en-US" smtClean="0"/>
              <a:pPr/>
              <a:t>1</a:t>
            </a:fld>
            <a:endParaRPr lang="en-US"/>
          </a:p>
        </p:txBody>
      </p:sp>
    </p:spTree>
    <p:extLst>
      <p:ext uri="{BB962C8B-B14F-4D97-AF65-F5344CB8AC3E}">
        <p14:creationId xmlns:p14="http://schemas.microsoft.com/office/powerpoint/2010/main" val="332501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students to take a moment and see how many sea stars they can count on this rock. There’s at least 8!</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10</a:t>
            </a:fld>
            <a:endParaRPr lang="en-US"/>
          </a:p>
        </p:txBody>
      </p:sp>
    </p:spTree>
    <p:extLst>
      <p:ext uri="{BB962C8B-B14F-4D97-AF65-F5344CB8AC3E}">
        <p14:creationId xmlns:p14="http://schemas.microsoft.com/office/powerpoint/2010/main" val="3550581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students to think about what biodiversity means and to use this picture as a hint. Have them suggest their guesses if time permits.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Bio=life diversity=many things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Biodiversity is the many different types of life and the habitats on Earth!</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11</a:t>
            </a:fld>
            <a:endParaRPr lang="en-US"/>
          </a:p>
        </p:txBody>
      </p:sp>
    </p:spTree>
    <p:extLst>
      <p:ext uri="{BB962C8B-B14F-4D97-AF65-F5344CB8AC3E}">
        <p14:creationId xmlns:p14="http://schemas.microsoft.com/office/powerpoint/2010/main" val="609030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12</a:t>
            </a:fld>
            <a:endParaRPr lang="en-US"/>
          </a:p>
        </p:txBody>
      </p:sp>
    </p:spTree>
    <p:extLst>
      <p:ext uri="{BB962C8B-B14F-4D97-AF65-F5344CB8AC3E}">
        <p14:creationId xmlns:p14="http://schemas.microsoft.com/office/powerpoint/2010/main" val="3896385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think-pair-share with a partner for these two questions. Then come back as a class and have students share what they thought,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13</a:t>
            </a:fld>
            <a:endParaRPr lang="en-US"/>
          </a:p>
        </p:txBody>
      </p:sp>
    </p:spTree>
    <p:extLst>
      <p:ext uri="{BB962C8B-B14F-4D97-AF65-F5344CB8AC3E}">
        <p14:creationId xmlns:p14="http://schemas.microsoft.com/office/powerpoint/2010/main" val="4067872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thing goes for the health of Earth. If we have many different types of lifeforms and ecosystems, and a few get sick or die, it’s okay because there are others to fill their role. But if too many get sick or die, then Earth and all the lifeforms it supports might also get sick. </a:t>
            </a:r>
          </a:p>
        </p:txBody>
      </p:sp>
      <p:sp>
        <p:nvSpPr>
          <p:cNvPr id="4" name="Slide Number Placeholder 3"/>
          <p:cNvSpPr>
            <a:spLocks noGrp="1"/>
          </p:cNvSpPr>
          <p:nvPr>
            <p:ph type="sldNum" sz="quarter" idx="5"/>
          </p:nvPr>
        </p:nvSpPr>
        <p:spPr/>
        <p:txBody>
          <a:bodyPr/>
          <a:lstStyle/>
          <a:p>
            <a:fld id="{9A628E4F-335F-45F5-A2FC-FE9487D09098}" type="slidenum">
              <a:rPr lang="en-US" smtClean="0"/>
              <a:pPr/>
              <a:t>14</a:t>
            </a:fld>
            <a:endParaRPr lang="en-US"/>
          </a:p>
        </p:txBody>
      </p:sp>
    </p:spTree>
    <p:extLst>
      <p:ext uri="{BB962C8B-B14F-4D97-AF65-F5344CB8AC3E}">
        <p14:creationId xmlns:p14="http://schemas.microsoft.com/office/powerpoint/2010/main" val="3495617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If there are multiple players for each role, the team is “healthier” because it has a higher amount of biodiversity within it, aka a higher number of species present.</a:t>
            </a:r>
            <a:endParaRPr lang="en-US" sz="1200" b="0" i="0" u="none" strike="noStrike" kern="1200" dirty="0">
              <a:solidFill>
                <a:schemeClr val="tx1"/>
              </a:solidFill>
              <a:effectLst/>
              <a:latin typeface="+mn-lt"/>
              <a:ea typeface="+mn-ea"/>
              <a:cs typeface="+mn-cs"/>
              <a:hlinkClick r:id="rId3"/>
            </a:endParaRPr>
          </a:p>
          <a:p>
            <a:endParaRPr lang="en-US" sz="1200" b="0" i="0" u="none" strike="noStrike" kern="1200" dirty="0">
              <a:solidFill>
                <a:schemeClr val="tx1"/>
              </a:solidFill>
              <a:effectLst/>
              <a:latin typeface="+mn-lt"/>
              <a:ea typeface="+mn-ea"/>
              <a:cs typeface="+mn-cs"/>
              <a:hlinkClick r:id="rId3"/>
            </a:endParaRPr>
          </a:p>
        </p:txBody>
      </p:sp>
      <p:sp>
        <p:nvSpPr>
          <p:cNvPr id="4" name="Slide Number Placeholder 3"/>
          <p:cNvSpPr>
            <a:spLocks noGrp="1"/>
          </p:cNvSpPr>
          <p:nvPr>
            <p:ph type="sldNum" sz="quarter" idx="5"/>
          </p:nvPr>
        </p:nvSpPr>
        <p:spPr/>
        <p:txBody>
          <a:bodyPr/>
          <a:lstStyle/>
          <a:p>
            <a:fld id="{9A628E4F-335F-45F5-A2FC-FE9487D09098}" type="slidenum">
              <a:rPr lang="en-US" smtClean="0"/>
              <a:pPr/>
              <a:t>15</a:t>
            </a:fld>
            <a:endParaRPr lang="en-US"/>
          </a:p>
        </p:txBody>
      </p:sp>
    </p:spTree>
    <p:extLst>
      <p:ext uri="{BB962C8B-B14F-4D97-AF65-F5344CB8AC3E}">
        <p14:creationId xmlns:p14="http://schemas.microsoft.com/office/powerpoint/2010/main" val="3584393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16</a:t>
            </a:fld>
            <a:endParaRPr lang="en-US"/>
          </a:p>
        </p:txBody>
      </p:sp>
    </p:spTree>
    <p:extLst>
      <p:ext uri="{BB962C8B-B14F-4D97-AF65-F5344CB8AC3E}">
        <p14:creationId xmlns:p14="http://schemas.microsoft.com/office/powerpoint/2010/main" val="1142423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17</a:t>
            </a:fld>
            <a:endParaRPr lang="en-US"/>
          </a:p>
        </p:txBody>
      </p:sp>
    </p:spTree>
    <p:extLst>
      <p:ext uri="{BB962C8B-B14F-4D97-AF65-F5344CB8AC3E}">
        <p14:creationId xmlns:p14="http://schemas.microsoft.com/office/powerpoint/2010/main" val="2737641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Rockwell" panose="02060603020205020403" pitchFamily="18" charset="0"/>
                <a:ea typeface="Ebrima" panose="02000000000000000000" pitchFamily="2" charset="0"/>
                <a:cs typeface="Ebrima" panose="02000000000000000000" pitchFamily="2" charset="0"/>
              </a:rPr>
              <a:t>Sea urchin’s role in the ecosystem is to eat algae and they are also food for a lot of different tide pool animals.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sea urchins, the purple and red spiky balls in the photo eat different types of algae that grows in tide pools and is brought in with the tides, and they’re a food source for animals like otters, birds, and sea stars.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(Algae are plant-like living things that make their food from sunlight. They are neither plant, nor animal.)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18</a:t>
            </a:fld>
            <a:endParaRPr lang="en-US"/>
          </a:p>
        </p:txBody>
      </p:sp>
    </p:spTree>
    <p:extLst>
      <p:ext uri="{BB962C8B-B14F-4D97-AF65-F5344CB8AC3E}">
        <p14:creationId xmlns:p14="http://schemas.microsoft.com/office/powerpoint/2010/main" val="1358398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students to take a moment to think about what would happen to this tide pool community if sea urchins, the herbivores, were removed from this ecosystem. </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19</a:t>
            </a:fld>
            <a:endParaRPr lang="en-US"/>
          </a:p>
        </p:txBody>
      </p:sp>
    </p:spTree>
    <p:extLst>
      <p:ext uri="{BB962C8B-B14F-4D97-AF65-F5344CB8AC3E}">
        <p14:creationId xmlns:p14="http://schemas.microsoft.com/office/powerpoint/2010/main" val="4128383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coast and ecosystems so students understand the concept of a coastal ecosystem. </a:t>
            </a:r>
          </a:p>
        </p:txBody>
      </p:sp>
      <p:sp>
        <p:nvSpPr>
          <p:cNvPr id="4" name="Slide Number Placeholder 3"/>
          <p:cNvSpPr>
            <a:spLocks noGrp="1"/>
          </p:cNvSpPr>
          <p:nvPr>
            <p:ph type="sldNum" sz="quarter" idx="5"/>
          </p:nvPr>
        </p:nvSpPr>
        <p:spPr/>
        <p:txBody>
          <a:bodyPr/>
          <a:lstStyle/>
          <a:p>
            <a:fld id="{9A628E4F-335F-45F5-A2FC-FE9487D09098}" type="slidenum">
              <a:rPr lang="en-US" smtClean="0"/>
              <a:pPr/>
              <a:t>2</a:t>
            </a:fld>
            <a:endParaRPr lang="en-US"/>
          </a:p>
        </p:txBody>
      </p:sp>
    </p:spTree>
    <p:extLst>
      <p:ext uri="{BB962C8B-B14F-4D97-AF65-F5344CB8AC3E}">
        <p14:creationId xmlns:p14="http://schemas.microsoft.com/office/powerpoint/2010/main" val="1874992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by removing the sea urchins, the algae no longer has a predator and will grow out of control because there’s nothing around to eat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lot of algae will absorb a lot of nutrients out of the water so that other things living in the tide pool won’t get enough nutrients, meaning the ecosystem will be unbalanced and unhealthy.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20</a:t>
            </a:fld>
            <a:endParaRPr lang="en-US"/>
          </a:p>
        </p:txBody>
      </p:sp>
    </p:spTree>
    <p:extLst>
      <p:ext uri="{BB962C8B-B14F-4D97-AF65-F5344CB8AC3E}">
        <p14:creationId xmlns:p14="http://schemas.microsoft.com/office/powerpoint/2010/main" val="782847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an overabundance of any organism is usually a harmful thing for ecosystems and throws everything out of balance. In this photo, too much algae is dominating the landscape.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21</a:t>
            </a:fld>
            <a:endParaRPr lang="en-US"/>
          </a:p>
        </p:txBody>
      </p:sp>
    </p:spTree>
    <p:extLst>
      <p:ext uri="{BB962C8B-B14F-4D97-AF65-F5344CB8AC3E}">
        <p14:creationId xmlns:p14="http://schemas.microsoft.com/office/powerpoint/2010/main" val="671677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22</a:t>
            </a:fld>
            <a:endParaRPr lang="en-US"/>
          </a:p>
        </p:txBody>
      </p:sp>
    </p:spTree>
    <p:extLst>
      <p:ext uri="{BB962C8B-B14F-4D97-AF65-F5344CB8AC3E}">
        <p14:creationId xmlns:p14="http://schemas.microsoft.com/office/powerpoint/2010/main" val="4150985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23</a:t>
            </a:fld>
            <a:endParaRPr lang="en-US"/>
          </a:p>
        </p:txBody>
      </p:sp>
    </p:spTree>
    <p:extLst>
      <p:ext uri="{BB962C8B-B14F-4D97-AF65-F5344CB8AC3E}">
        <p14:creationId xmlns:p14="http://schemas.microsoft.com/office/powerpoint/2010/main" val="1104734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where the  coastal ecosystems in Washington are. Open up the Coastal Ecosystems of Washington PP after this slide is finished, or start on the next PowerPoint in your next science period. </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24</a:t>
            </a:fld>
            <a:endParaRPr lang="en-US"/>
          </a:p>
        </p:txBody>
      </p:sp>
    </p:spTree>
    <p:extLst>
      <p:ext uri="{BB962C8B-B14F-4D97-AF65-F5344CB8AC3E}">
        <p14:creationId xmlns:p14="http://schemas.microsoft.com/office/powerpoint/2010/main" val="2247351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this is a map of the United States highlighting the coasts, where the Eastern US meets the Atlantic Ocean and the western U.S. meets the Pacific Ocean. </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3</a:t>
            </a:fld>
            <a:endParaRPr lang="en-US"/>
          </a:p>
        </p:txBody>
      </p:sp>
    </p:spTree>
    <p:extLst>
      <p:ext uri="{BB962C8B-B14F-4D97-AF65-F5344CB8AC3E}">
        <p14:creationId xmlns:p14="http://schemas.microsoft.com/office/powerpoint/2010/main" val="2824997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US alone, there is a vast diversity in coastal ecosystems. Even though they look different, they’re all coasts, where land and water meet. </a:t>
            </a:r>
          </a:p>
          <a:p>
            <a:endParaRPr lang="en-US" dirty="0"/>
          </a:p>
          <a:p>
            <a:r>
              <a:rPr lang="en-US" dirty="0"/>
              <a:t>23 states have coastline along the Pacific and Atlantic oceans, and 8 states have coastlines along the Great Lakes in the midwestern US.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4</a:t>
            </a:fld>
            <a:endParaRPr lang="en-US"/>
          </a:p>
        </p:txBody>
      </p:sp>
    </p:spTree>
    <p:extLst>
      <p:ext uri="{BB962C8B-B14F-4D97-AF65-F5344CB8AC3E}">
        <p14:creationId xmlns:p14="http://schemas.microsoft.com/office/powerpoint/2010/main" val="514805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Coastlines exists where the land and ocean meet, and where the land and large lakes meet, like at the Great Lakes in the midwestern US, where Wisconsin is.</a:t>
            </a:r>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5</a:t>
            </a:fld>
            <a:endParaRPr lang="en-US"/>
          </a:p>
        </p:txBody>
      </p:sp>
    </p:spTree>
    <p:extLst>
      <p:ext uri="{BB962C8B-B14F-4D97-AF65-F5344CB8AC3E}">
        <p14:creationId xmlns:p14="http://schemas.microsoft.com/office/powerpoint/2010/main" val="3439784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in Washington, many of our beaches have rocky shores instead of white sandy beaches. </a:t>
            </a:r>
          </a:p>
        </p:txBody>
      </p:sp>
      <p:sp>
        <p:nvSpPr>
          <p:cNvPr id="4" name="Slide Number Placeholder 3"/>
          <p:cNvSpPr>
            <a:spLocks noGrp="1"/>
          </p:cNvSpPr>
          <p:nvPr>
            <p:ph type="sldNum" sz="quarter" idx="5"/>
          </p:nvPr>
        </p:nvSpPr>
        <p:spPr/>
        <p:txBody>
          <a:bodyPr/>
          <a:lstStyle/>
          <a:p>
            <a:fld id="{9A628E4F-335F-45F5-A2FC-FE9487D09098}" type="slidenum">
              <a:rPr lang="en-US" smtClean="0"/>
              <a:pPr/>
              <a:t>6</a:t>
            </a:fld>
            <a:endParaRPr lang="en-US"/>
          </a:p>
        </p:txBody>
      </p:sp>
    </p:spTree>
    <p:extLst>
      <p:ext uri="{BB962C8B-B14F-4D97-AF65-F5344CB8AC3E}">
        <p14:creationId xmlns:p14="http://schemas.microsoft.com/office/powerpoint/2010/main" val="1169574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the students’ understanding of gravity, an explanation may be necessary.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69B7E"/>
                </a:solidFill>
              </a:rPr>
              <a:t>Earth’s gravity is what keeps us from floating off into space. When we jump in the air, we come back down to the ground instead of floating away because of Earth’s gravity.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7</a:t>
            </a:fld>
            <a:endParaRPr lang="en-US"/>
          </a:p>
        </p:txBody>
      </p:sp>
    </p:spTree>
    <p:extLst>
      <p:ext uri="{BB962C8B-B14F-4D97-AF65-F5344CB8AC3E}">
        <p14:creationId xmlns:p14="http://schemas.microsoft.com/office/powerpoint/2010/main" val="3657062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moon has its own gravity and pulls on large bodies of water on the earth, creating high and low tides. High tides are when the moon is closer to the beach and low tide is when the moon is further away from the beach.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A628E4F-335F-45F5-A2FC-FE9487D09098}" type="slidenum">
              <a:rPr lang="en-US" smtClean="0"/>
              <a:pPr/>
              <a:t>8</a:t>
            </a:fld>
            <a:endParaRPr lang="en-US"/>
          </a:p>
        </p:txBody>
      </p:sp>
    </p:spTree>
    <p:extLst>
      <p:ext uri="{BB962C8B-B14F-4D97-AF65-F5344CB8AC3E}">
        <p14:creationId xmlns:p14="http://schemas.microsoft.com/office/powerpoint/2010/main" val="2578288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pictures show the exact same view at Crescent Beach on Orcas Island, located in the San Juan Islands. You can tell it’s the same place from looking at the mountains in the background which are the same in each photo. The area looks completely different at high tide vs low tide.</a:t>
            </a:r>
          </a:p>
        </p:txBody>
      </p:sp>
      <p:sp>
        <p:nvSpPr>
          <p:cNvPr id="4" name="Slide Number Placeholder 3"/>
          <p:cNvSpPr>
            <a:spLocks noGrp="1"/>
          </p:cNvSpPr>
          <p:nvPr>
            <p:ph type="sldNum" sz="quarter" idx="5"/>
          </p:nvPr>
        </p:nvSpPr>
        <p:spPr/>
        <p:txBody>
          <a:bodyPr/>
          <a:lstStyle/>
          <a:p>
            <a:fld id="{9A628E4F-335F-45F5-A2FC-FE9487D09098}" type="slidenum">
              <a:rPr lang="en-US" smtClean="0"/>
              <a:pPr/>
              <a:t>9</a:t>
            </a:fld>
            <a:endParaRPr lang="en-US"/>
          </a:p>
        </p:txBody>
      </p:sp>
    </p:spTree>
    <p:extLst>
      <p:ext uri="{BB962C8B-B14F-4D97-AF65-F5344CB8AC3E}">
        <p14:creationId xmlns:p14="http://schemas.microsoft.com/office/powerpoint/2010/main" val="41542929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7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A53"/>
              </a:solidFill>
            </a:endParaRPr>
          </a:p>
        </p:txBody>
      </p:sp>
      <p:sp>
        <p:nvSpPr>
          <p:cNvPr id="2" name="Title 1"/>
          <p:cNvSpPr>
            <a:spLocks noGrp="1"/>
          </p:cNvSpPr>
          <p:nvPr>
            <p:ph type="title"/>
          </p:nvPr>
        </p:nvSpPr>
        <p:spPr>
          <a:xfrm>
            <a:off x="381000" y="1143000"/>
            <a:ext cx="8382000" cy="1143000"/>
          </a:xfrm>
        </p:spPr>
        <p:txBody>
          <a:bodyPr>
            <a:normAutofit/>
          </a:bodyPr>
          <a:lstStyle>
            <a:lvl1pPr>
              <a:defRPr sz="4200" b="1" baseline="0">
                <a:solidFill>
                  <a:schemeClr val="bg1"/>
                </a:solidFill>
                <a:latin typeface="Rockwell" panose="02060603020205020403" pitchFamily="18"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rgbClr val="28557A"/>
                </a:solidFill>
              </a:defRPr>
            </a:lvl1pPr>
          </a:lstStyle>
          <a:p>
            <a:fld id="{82765077-33CD-41D0-80AC-47D3807B673C}" type="datetime1">
              <a:rPr lang="en-US" smtClean="0"/>
              <a:t>3/31/2021</a:t>
            </a:fld>
            <a:endParaRPr lang="en-US" dirty="0"/>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61811" y="5485865"/>
            <a:ext cx="1620377" cy="1090170"/>
          </a:xfrm>
          <a:prstGeom prst="rect">
            <a:avLst/>
          </a:prstGeom>
        </p:spPr>
      </p:pic>
      <p:sp>
        <p:nvSpPr>
          <p:cNvPr id="10" name="Rectangle 9"/>
          <p:cNvSpPr/>
          <p:nvPr userDrawn="1"/>
        </p:nvSpPr>
        <p:spPr>
          <a:xfrm>
            <a:off x="0" y="3429000"/>
            <a:ext cx="9144000" cy="76200"/>
          </a:xfrm>
          <a:prstGeom prst="rect">
            <a:avLst/>
          </a:prstGeom>
          <a:solidFill>
            <a:srgbClr val="92D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9144000" cy="2743200"/>
          </a:xfrm>
          <a:prstGeom prst="rect">
            <a:avLst/>
          </a:prstGeom>
          <a:solidFill>
            <a:srgbClr val="067B54">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2133600" y="2667000"/>
            <a:ext cx="6400800" cy="1371600"/>
          </a:xfrm>
        </p:spPr>
        <p:txBody>
          <a:bodyPr>
            <a:normAutofit/>
          </a:bodyPr>
          <a:lstStyle>
            <a:lvl1pPr algn="l">
              <a:defRPr sz="3200" b="1">
                <a:solidFill>
                  <a:schemeClr val="bg1"/>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13FF6A5E-8619-44AD-8680-5D858FB0EE30}" type="datetime1">
              <a:rPr lang="en-US" smtClean="0">
                <a:solidFill>
                  <a:prstClr val="black">
                    <a:tint val="75000"/>
                  </a:prstClr>
                </a:solidFill>
              </a:rPr>
              <a:t>3/31/2021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2543175"/>
            <a:ext cx="1303111" cy="16192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67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 name="Title 1"/>
          <p:cNvSpPr>
            <a:spLocks noGrp="1"/>
          </p:cNvSpPr>
          <p:nvPr>
            <p:ph type="title"/>
          </p:nvPr>
        </p:nvSpPr>
        <p:spPr>
          <a:xfrm>
            <a:off x="465438" y="4406900"/>
            <a:ext cx="8221362" cy="1362075"/>
          </a:xfrm>
        </p:spPr>
        <p:txBody>
          <a:bodyPr anchor="t">
            <a:normAutofit/>
          </a:bodyPr>
          <a:lstStyle>
            <a:lvl1pPr algn="l">
              <a:defRPr sz="3200" b="1" cap="all">
                <a:solidFill>
                  <a:schemeClr val="bg1"/>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Text Placeholder 2"/>
          <p:cNvSpPr>
            <a:spLocks noGrp="1"/>
          </p:cNvSpPr>
          <p:nvPr>
            <p:ph type="body" idx="1"/>
          </p:nvPr>
        </p:nvSpPr>
        <p:spPr>
          <a:xfrm>
            <a:off x="465438" y="2906713"/>
            <a:ext cx="8221362" cy="1500187"/>
          </a:xfrm>
        </p:spPr>
        <p:txBody>
          <a:bodyPr anchor="b">
            <a:normAutofit/>
          </a:bodyPr>
          <a:lstStyle>
            <a:lvl1pPr marL="0" indent="0">
              <a:buNone/>
              <a:defRPr sz="2400">
                <a:solidFill>
                  <a:schemeClr val="bg1">
                    <a:lumMod val="85000"/>
                  </a:schemeClr>
                </a:solidFill>
                <a:latin typeface="Ebrima" panose="02000000000000000000" pitchFamily="2" charset="0"/>
                <a:ea typeface="Ebrima" panose="02000000000000000000" pitchFamily="2" charset="0"/>
                <a:cs typeface="Ebrima" panose="02000000000000000000"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ED922B-BF29-4915-98DA-916F1ADF4C66}" type="datetime1">
              <a:rPr lang="en-US" smtClean="0"/>
              <a:t>3/31/2021</a:t>
            </a:fld>
            <a:endParaRPr lang="en-US"/>
          </a:p>
        </p:txBody>
      </p:sp>
      <p:sp>
        <p:nvSpPr>
          <p:cNvPr id="5" name="Footer Placeholder 4"/>
          <p:cNvSpPr>
            <a:spLocks noGrp="1"/>
          </p:cNvSpPr>
          <p:nvPr>
            <p:ph type="ftr" sz="quarter" idx="11"/>
          </p:nvPr>
        </p:nvSpPr>
        <p:spPr/>
        <p:txBody>
          <a:bodyPr/>
          <a:lstStyle/>
          <a:p>
            <a:r>
              <a:rPr lang="en-US"/>
              <a:t>Department of Fish and Wildlife</a:t>
            </a:r>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44910" y="274638"/>
            <a:ext cx="8241890" cy="868362"/>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Content Placeholder 2"/>
          <p:cNvSpPr>
            <a:spLocks noGrp="1"/>
          </p:cNvSpPr>
          <p:nvPr userDrawn="1">
            <p:ph idx="1"/>
          </p:nvPr>
        </p:nvSpPr>
        <p:spPr>
          <a:xfrm>
            <a:off x="444910" y="1582257"/>
            <a:ext cx="8241890" cy="4647093"/>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3"/>
          <p:cNvSpPr>
            <a:spLocks noGrp="1"/>
          </p:cNvSpPr>
          <p:nvPr userDrawn="1">
            <p:ph type="ftr" sz="quarter" idx="4294967295"/>
          </p:nvPr>
        </p:nvSpPr>
        <p:spPr>
          <a:xfrm>
            <a:off x="898712" y="6508791"/>
            <a:ext cx="2895600" cy="271054"/>
          </a:xfrm>
        </p:spPr>
        <p:txBody>
          <a:bodyPr/>
          <a:lstStyle>
            <a:lvl1pPr algn="l">
              <a:defRPr sz="1000">
                <a:solidFill>
                  <a:schemeClr val="bg1"/>
                </a:solidFill>
                <a:latin typeface="Roboto Slab" pitchFamily="2" charset="0"/>
                <a:ea typeface="Roboto Slab" pitchFamily="2" charset="0"/>
              </a:defRPr>
            </a:lvl1pPr>
          </a:lstStyle>
          <a:p>
            <a:r>
              <a:rPr lang="en-US" dirty="0"/>
              <a:t>Department of Fish and Wildlife</a:t>
            </a:r>
          </a:p>
        </p:txBody>
      </p:sp>
      <p:grpSp>
        <p:nvGrpSpPr>
          <p:cNvPr id="21" name="Group 20"/>
          <p:cNvGrpSpPr/>
          <p:nvPr userDrawn="1"/>
        </p:nvGrpSpPr>
        <p:grpSpPr>
          <a:xfrm>
            <a:off x="0" y="6126163"/>
            <a:ext cx="9144000" cy="731837"/>
            <a:chOff x="0" y="6126163"/>
            <a:chExt cx="9144000" cy="731837"/>
          </a:xfrm>
        </p:grpSpPr>
        <p:sp>
          <p:nvSpPr>
            <p:cNvPr id="22" name="Rectangle 21"/>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25"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71600"/>
            <a:ext cx="4038600" cy="4754563"/>
          </a:xfrm>
        </p:spPr>
        <p:txBody>
          <a:bodyPr/>
          <a:lstStyle>
            <a:lvl1pPr marL="0" indent="0">
              <a:buNone/>
              <a:defRPr sz="2800">
                <a:solidFill>
                  <a:srgbClr val="28557A"/>
                </a:solidFill>
                <a:latin typeface="Ebrima" panose="02000000000000000000" pitchFamily="2" charset="0"/>
                <a:ea typeface="Ebrima" panose="02000000000000000000" pitchFamily="2" charset="0"/>
                <a:cs typeface="Ebrima" panose="02000000000000000000" pitchFamily="2" charset="0"/>
              </a:defRPr>
            </a:lvl1pPr>
            <a:lvl2pPr>
              <a:defRPr sz="2400">
                <a:solidFill>
                  <a:srgbClr val="28557A"/>
                </a:solidFill>
                <a:latin typeface="Ebrima" panose="02000000000000000000" pitchFamily="2" charset="0"/>
                <a:ea typeface="Ebrima" panose="02000000000000000000" pitchFamily="2" charset="0"/>
                <a:cs typeface="Ebrima" panose="02000000000000000000" pitchFamily="2" charset="0"/>
              </a:defRPr>
            </a:lvl2pPr>
            <a:lvl3pPr>
              <a:defRPr sz="2000">
                <a:solidFill>
                  <a:srgbClr val="28557A"/>
                </a:solidFill>
                <a:latin typeface="Ebrima" panose="02000000000000000000" pitchFamily="2" charset="0"/>
                <a:ea typeface="Ebrima" panose="02000000000000000000" pitchFamily="2" charset="0"/>
                <a:cs typeface="Ebrima" panose="02000000000000000000" pitchFamily="2" charset="0"/>
              </a:defRPr>
            </a:lvl3pPr>
            <a:lvl4pPr>
              <a:defRPr sz="1800">
                <a:solidFill>
                  <a:srgbClr val="28557A"/>
                </a:solidFill>
                <a:latin typeface="Ebrima" panose="02000000000000000000" pitchFamily="2" charset="0"/>
                <a:ea typeface="Ebrima" panose="02000000000000000000" pitchFamily="2" charset="0"/>
                <a:cs typeface="Ebrima" panose="02000000000000000000" pitchFamily="2" charset="0"/>
              </a:defRPr>
            </a:lvl4pPr>
            <a:lvl5pPr>
              <a:defRPr sz="1800">
                <a:solidFill>
                  <a:srgbClr val="28557A"/>
                </a:solidFill>
                <a:latin typeface="Ebrima" panose="02000000000000000000" pitchFamily="2" charset="0"/>
                <a:ea typeface="Ebrima" panose="02000000000000000000" pitchFamily="2" charset="0"/>
                <a:cs typeface="Ebrima" panose="02000000000000000000" pitchFamily="2" charset="0"/>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553200" y="6538476"/>
            <a:ext cx="2133600" cy="243324"/>
          </a:xfrm>
        </p:spPr>
        <p:txBody>
          <a:bodyPr/>
          <a:lstStyle>
            <a:lvl1pPr algn="r">
              <a:defRPr>
                <a:solidFill>
                  <a:schemeClr val="bg1"/>
                </a:solidFill>
              </a:defRPr>
            </a:lvl1pPr>
          </a:lstStyle>
          <a:p>
            <a:fld id="{6FD19E62-BC16-499C-BCF6-4003BBF36118}" type="datetime1">
              <a:rPr lang="en-US" smtClean="0"/>
              <a:t>3/31/2021</a:t>
            </a:fld>
            <a:endParaRPr lang="en-US" dirty="0"/>
          </a:p>
        </p:txBody>
      </p:sp>
      <p:sp>
        <p:nvSpPr>
          <p:cNvPr id="6" name="Footer Placeholder 5"/>
          <p:cNvSpPr>
            <a:spLocks noGrp="1"/>
          </p:cNvSpPr>
          <p:nvPr>
            <p:ph type="ftr" sz="quarter" idx="11"/>
          </p:nvPr>
        </p:nvSpPr>
        <p:spPr>
          <a:xfrm>
            <a:off x="1028700" y="6510746"/>
            <a:ext cx="2895600" cy="271054"/>
          </a:xfrm>
        </p:spPr>
        <p:txBody>
          <a:bodyPr/>
          <a:lstStyle>
            <a:lvl1pPr algn="l">
              <a:defRPr>
                <a:solidFill>
                  <a:schemeClr val="bg1"/>
                </a:solidFill>
                <a:latin typeface="Roboto Slab" pitchFamily="2" charset="0"/>
                <a:ea typeface="Roboto Slab" pitchFamily="2" charset="0"/>
              </a:defRPr>
            </a:lvl1pPr>
          </a:lstStyle>
          <a:p>
            <a:r>
              <a:rPr lang="en-US" dirty="0"/>
              <a:t>Department of Fish and Wildlife</a:t>
            </a:r>
          </a:p>
        </p:txBody>
      </p:sp>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6"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457200" y="1371600"/>
            <a:ext cx="8229600" cy="4743451"/>
          </a:xfrm>
        </p:spPr>
        <p:txBody>
          <a:bodyPr>
            <a:normAutofit/>
          </a:bodyPr>
          <a:lstStyle>
            <a:lvl1pPr marL="0" indent="0">
              <a:buNone/>
              <a:defRPr sz="36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defRPr sz="3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defRPr sz="28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defRPr sz="2400">
                <a:solidFill>
                  <a:srgbClr val="28557A"/>
                </a:solidFill>
                <a:latin typeface="Ebrima" panose="02000000000000000000" pitchFamily="2" charset="0"/>
                <a:ea typeface="Ebrima" panose="02000000000000000000" pitchFamily="2" charset="0"/>
                <a:cs typeface="Ebrima"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C5151A-E2C5-4ED2-9BAB-00060720DCFA}" type="datetime1">
              <a:rPr lang="en-US" smtClean="0">
                <a:solidFill>
                  <a:prstClr val="black">
                    <a:tint val="75000"/>
                  </a:prstClr>
                </a:solidFill>
              </a:rPr>
              <a:t>3/31/2021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Department of Fish and Wildlife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6"/>
          <p:cNvGrpSpPr/>
          <p:nvPr userDrawn="1"/>
        </p:nvGrpSpPr>
        <p:grpSpPr>
          <a:xfrm>
            <a:off x="0" y="6126163"/>
            <a:ext cx="9144000" cy="731837"/>
            <a:chOff x="0" y="6126163"/>
            <a:chExt cx="9144000" cy="731837"/>
          </a:xfrm>
        </p:grpSpPr>
        <p:sp>
          <p:nvSpPr>
            <p:cNvPr id="11" name="Rectangle 10"/>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4"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52BBE2-5F6F-4D5C-8A50-5303070F8DA4}" type="datetime1">
              <a:rPr lang="en-US" smtClean="0"/>
              <a:t>3/31/2021</a:t>
            </a:fld>
            <a:endParaRPr lang="en-US"/>
          </a:p>
        </p:txBody>
      </p:sp>
      <p:sp>
        <p:nvSpPr>
          <p:cNvPr id="4" name="Footer Placeholder 3"/>
          <p:cNvSpPr>
            <a:spLocks noGrp="1"/>
          </p:cNvSpPr>
          <p:nvPr>
            <p:ph type="ftr" sz="quarter" idx="11"/>
          </p:nvPr>
        </p:nvSpPr>
        <p:spPr/>
        <p:txBody>
          <a:bodyPr/>
          <a:lstStyle/>
          <a:p>
            <a:r>
              <a:rPr lang="en-US"/>
              <a:t>Department of Fish and Wildlife</a:t>
            </a:r>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sp>
        <p:nvSpPr>
          <p:cNvPr id="6" name="Rectangle 5"/>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9"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lgn="l">
              <a:defRPr>
                <a:solidFill>
                  <a:srgbClr val="067B54"/>
                </a:solidFill>
                <a:latin typeface="Rockwell" panose="02060603020205020403" pitchFamily="18" charset="0"/>
                <a:ea typeface="Roboto Slab" pitchFamily="2" charset="0"/>
              </a:defRPr>
            </a:lvl1pPr>
          </a:lstStyle>
          <a:p>
            <a:r>
              <a:rPr lang="en-US"/>
              <a:t>Click to edit Master title style</a:t>
            </a:r>
            <a:endParaRPr lang="en-US" dirty="0"/>
          </a:p>
        </p:txBody>
      </p:sp>
      <p:sp>
        <p:nvSpPr>
          <p:cNvPr id="3" name="Date Placeholder 2"/>
          <p:cNvSpPr>
            <a:spLocks noGrp="1"/>
          </p:cNvSpPr>
          <p:nvPr>
            <p:ph type="dt" sz="half" idx="10"/>
          </p:nvPr>
        </p:nvSpPr>
        <p:spPr>
          <a:xfrm>
            <a:off x="6858000" y="6452574"/>
            <a:ext cx="2133600" cy="365125"/>
          </a:xfrm>
        </p:spPr>
        <p:txBody>
          <a:bodyPr/>
          <a:lstStyle>
            <a:lvl1pPr algn="r">
              <a:defRPr>
                <a:solidFill>
                  <a:schemeClr val="bg1"/>
                </a:solidFill>
              </a:defRPr>
            </a:lvl1pPr>
          </a:lstStyle>
          <a:p>
            <a:fld id="{89B539B5-AD2A-4CAB-A137-2BA90BE6C7D9}" type="datetime1">
              <a:rPr lang="en-US" smtClean="0"/>
              <a:t>3/31/2021</a:t>
            </a:fld>
            <a:endParaRPr lang="en-US" dirty="0"/>
          </a:p>
        </p:txBody>
      </p:sp>
      <p:sp>
        <p:nvSpPr>
          <p:cNvPr id="4" name="Footer Placeholder 3"/>
          <p:cNvSpPr>
            <a:spLocks noGrp="1"/>
          </p:cNvSpPr>
          <p:nvPr>
            <p:ph type="ftr" sz="quarter" idx="11"/>
          </p:nvPr>
        </p:nvSpPr>
        <p:spPr>
          <a:xfrm>
            <a:off x="1066800" y="6507501"/>
            <a:ext cx="2895600" cy="274299"/>
          </a:xfrm>
        </p:spPr>
        <p:txBody>
          <a:bodyPr/>
          <a:lstStyle>
            <a:lvl1pPr>
              <a:defRPr>
                <a:solidFill>
                  <a:schemeClr val="bg1"/>
                </a:solidFill>
                <a:latin typeface="Roboto Slab" pitchFamily="2" charset="0"/>
                <a:ea typeface="Roboto Slab" pitchFamily="2" charset="0"/>
                <a:cs typeface="Roboto" panose="02000000000000000000" pitchFamily="2" charset="0"/>
              </a:defRPr>
            </a:lvl1pPr>
          </a:lstStyle>
          <a:p>
            <a:pPr algn="l"/>
            <a:r>
              <a:rPr lang="en-US" dirty="0"/>
              <a:t>Department of Fish and Wildlife</a:t>
            </a:r>
          </a:p>
        </p:txBody>
      </p:sp>
      <p:sp>
        <p:nvSpPr>
          <p:cNvPr id="9" name="Rectangle 8"/>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12"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E3422-9406-4CD4-B40A-16DCF7B2BFBB}" type="datetime1">
              <a:rPr lang="en-US" smtClean="0"/>
              <a:t>3/31/2021</a:t>
            </a:fld>
            <a:endParaRPr lang="en-US"/>
          </a:p>
        </p:txBody>
      </p:sp>
      <p:sp>
        <p:nvSpPr>
          <p:cNvPr id="3" name="Footer Placeholder 2"/>
          <p:cNvSpPr>
            <a:spLocks noGrp="1"/>
          </p:cNvSpPr>
          <p:nvPr>
            <p:ph type="ftr" sz="quarter" idx="11"/>
          </p:nvPr>
        </p:nvSpPr>
        <p:spPr/>
        <p:txBody>
          <a:bodyPr/>
          <a:lstStyle/>
          <a:p>
            <a:r>
              <a:rPr lang="en-US"/>
              <a:t>Department of Fish and Wildlife</a:t>
            </a:r>
          </a:p>
        </p:txBody>
      </p:sp>
      <p:sp>
        <p:nvSpPr>
          <p:cNvPr id="4" name="Slide Number Placeholder 3"/>
          <p:cNvSpPr>
            <a:spLocks noGrp="1"/>
          </p:cNvSpPr>
          <p:nvPr>
            <p:ph type="sldNum" sz="quarter" idx="12"/>
          </p:nvPr>
        </p:nvSpPr>
        <p:spPr/>
        <p:txBody>
          <a:bodyPr/>
          <a:lstStyle/>
          <a:p>
            <a:fld id="{5A73201E-BAD4-4887-93F2-D695096208A5}" type="slidenum">
              <a:rPr lang="en-US" smtClean="0"/>
              <a:pPr/>
              <a:t>‹#›</a:t>
            </a:fld>
            <a:endParaRPr lang="en-US"/>
          </a:p>
        </p:txBody>
      </p:sp>
      <p:grpSp>
        <p:nvGrpSpPr>
          <p:cNvPr id="9" name="Group 8"/>
          <p:cNvGrpSpPr/>
          <p:nvPr userDrawn="1"/>
        </p:nvGrpSpPr>
        <p:grpSpPr>
          <a:xfrm>
            <a:off x="0" y="6126163"/>
            <a:ext cx="9144000" cy="731837"/>
            <a:chOff x="0" y="6126163"/>
            <a:chExt cx="9144000" cy="731837"/>
          </a:xfrm>
        </p:grpSpPr>
        <p:sp>
          <p:nvSpPr>
            <p:cNvPr id="5" name="Rectangle 4"/>
            <p:cNvSpPr/>
            <p:nvPr userDrawn="1"/>
          </p:nvSpPr>
          <p:spPr>
            <a:xfrm>
              <a:off x="0" y="6477000"/>
              <a:ext cx="9144000" cy="381000"/>
            </a:xfrm>
            <a:prstGeom prst="rect">
              <a:avLst/>
            </a:prstGeom>
            <a:solidFill>
              <a:srgbClr val="067B5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userDrawn="1"/>
          </p:nvSpPr>
          <p:spPr>
            <a:xfrm>
              <a:off x="0" y="6423843"/>
              <a:ext cx="9144000" cy="53157"/>
            </a:xfrm>
            <a:prstGeom prst="rect">
              <a:avLst/>
            </a:prstGeom>
            <a:solidFill>
              <a:srgbClr val="8A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 y="6126163"/>
              <a:ext cx="533400" cy="662805"/>
            </a:xfrm>
            <a:prstGeom prst="rect">
              <a:avLst/>
            </a:prstGeom>
          </p:spPr>
        </p:pic>
        <p:sp>
          <p:nvSpPr>
            <p:cNvPr id="8" name="Footer Placeholder 3"/>
            <p:cNvSpPr txBox="1">
              <a:spLocks/>
            </p:cNvSpPr>
            <p:nvPr userDrawn="1"/>
          </p:nvSpPr>
          <p:spPr>
            <a:xfrm>
              <a:off x="898712" y="6508791"/>
              <a:ext cx="2895600" cy="271054"/>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Roboto Slab" pitchFamily="2" charset="0"/>
                  <a:ea typeface="Roboto Slab"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Rockwell" panose="02060603020205020403" pitchFamily="18" charset="0"/>
                </a:rPr>
                <a:t>Department of Fish and Wildlife</a:t>
              </a: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11890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17638"/>
            <a:ext cx="8229600" cy="47085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4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1666E-D208-4C7F-B43B-32840E55BEDD}" type="datetime1">
              <a:rPr lang="en-US" smtClean="0"/>
              <a:t>3/31/2021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Department of Fish and Wildlife</a:t>
            </a:r>
          </a:p>
        </p:txBody>
      </p:sp>
      <p:sp>
        <p:nvSpPr>
          <p:cNvPr id="6" name="Slide Number Placeholder 5"/>
          <p:cNvSpPr>
            <a:spLocks noGrp="1"/>
          </p:cNvSpPr>
          <p:nvPr>
            <p:ph type="sldNum" sz="quarter" idx="4"/>
          </p:nvPr>
        </p:nvSpPr>
        <p:spPr>
          <a:xfrm>
            <a:off x="6553200" y="635634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3201E-BAD4-4887-93F2-D695096208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5" r:id="rId2"/>
    <p:sldLayoutId id="2147483651" r:id="rId3"/>
    <p:sldLayoutId id="2147483666" r:id="rId4"/>
    <p:sldLayoutId id="2147483667" r:id="rId5"/>
    <p:sldLayoutId id="2147483668" r:id="rId6"/>
    <p:sldLayoutId id="2147483661" r:id="rId7"/>
    <p:sldLayoutId id="2147483654" r:id="rId8"/>
    <p:sldLayoutId id="2147483655" r:id="rId9"/>
  </p:sldLayoutIdLst>
  <p:hf sldNum="0" hdr="0" dt="0"/>
  <p:txStyles>
    <p:titleStyle>
      <a:lvl1pPr algn="l" defTabSz="914400" rtl="0" eaLnBrk="1" latinLnBrk="0" hangingPunct="1">
        <a:spcBef>
          <a:spcPct val="0"/>
        </a:spcBef>
        <a:buNone/>
        <a:defRPr sz="4200" b="0" kern="1200">
          <a:solidFill>
            <a:srgbClr val="0070C0"/>
          </a:solidFill>
          <a:latin typeface="Rockwell" panose="02060603020205020403" pitchFamily="18" charset="0"/>
          <a:ea typeface="Roboto Slab" pitchFamily="2" charset="0"/>
          <a:cs typeface="+mj-cs"/>
        </a:defRPr>
      </a:lvl1pPr>
    </p:titleStyle>
    <p:bodyStyle>
      <a:lvl1pPr marL="0" indent="0" algn="l" defTabSz="914400" rtl="0" eaLnBrk="1" latinLnBrk="0" hangingPunct="1">
        <a:spcBef>
          <a:spcPct val="20000"/>
        </a:spcBef>
        <a:buFont typeface="Arial" pitchFamily="34" charset="0"/>
        <a:buNone/>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548640" indent="-228600" algn="l" defTabSz="914400" rtl="0" eaLnBrk="1" latinLnBrk="0" hangingPunct="1">
        <a:spcBef>
          <a:spcPct val="20000"/>
        </a:spcBef>
        <a:buFont typeface="Arial"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73152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914400" indent="-228600" algn="l" defTabSz="914400" rtl="0" eaLnBrk="1" latinLnBrk="0" hangingPunct="1">
        <a:spcBef>
          <a:spcPct val="20000"/>
        </a:spcBef>
        <a:buFont typeface="Arial" pitchFamily="34" charset="0"/>
        <a:buChar char="»"/>
        <a:defRPr sz="16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creativecommons.org/licenses/by-nc-nd/2.0/?ref=ccsearch&amp;atype=rich" TargetMode="External"/><Relationship Id="rId4" Type="http://schemas.openxmlformats.org/officeDocument/2006/relationships/hyperlink" Target="https://www.flickr.com/photos/128161151@N08/4874990339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hyperlink" Target="https://creativecommons.org/licenses/by-nc-sa/2.0/?ref=ccsearch&amp;atype=rich" TargetMode="External"/><Relationship Id="rId5" Type="http://schemas.openxmlformats.org/officeDocument/2006/relationships/hyperlink" Target="https://www.flickr.com/photos/7232454@N07" TargetMode="External"/><Relationship Id="rId4" Type="http://schemas.openxmlformats.org/officeDocument/2006/relationships/hyperlink" Target="https://www.flickr.com/photos/7232454@N07/16361946497"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hyperlink" Target="https://www.flickr.com/photos/22576814@N07/2429323927" TargetMode="External"/><Relationship Id="rId3" Type="http://schemas.openxmlformats.org/officeDocument/2006/relationships/image" Target="../media/image7.jpg"/><Relationship Id="rId7" Type="http://schemas.openxmlformats.org/officeDocument/2006/relationships/image" Target="../media/image12.jpeg"/><Relationship Id="rId12" Type="http://schemas.openxmlformats.org/officeDocument/2006/relationships/hyperlink" Target="https://creativecommons.org/licenses/by/2.0/?ref=ccsearch&amp;atype=rich" TargetMode="External"/><Relationship Id="rId2" Type="http://schemas.openxmlformats.org/officeDocument/2006/relationships/notesSlide" Target="../notesSlides/notesSlide4.xml"/><Relationship Id="rId16" Type="http://schemas.openxmlformats.org/officeDocument/2006/relationships/hyperlink" Target="https://www.flickr.com/photos/58109753@N00/3801631163" TargetMode="External"/><Relationship Id="rId1" Type="http://schemas.openxmlformats.org/officeDocument/2006/relationships/slideLayout" Target="../slideLayouts/slideLayout6.xml"/><Relationship Id="rId6" Type="http://schemas.openxmlformats.org/officeDocument/2006/relationships/image" Target="../media/image11.jpeg"/><Relationship Id="rId11" Type="http://schemas.openxmlformats.org/officeDocument/2006/relationships/hyperlink" Target="https://www.flickr.com/photos/28027240@N00/3434406389" TargetMode="External"/><Relationship Id="rId5" Type="http://schemas.openxmlformats.org/officeDocument/2006/relationships/image" Target="../media/image10.jpeg"/><Relationship Id="rId15" Type="http://schemas.openxmlformats.org/officeDocument/2006/relationships/hyperlink" Target="https://www.flickr.com/photos/32154460@N04/14932478921" TargetMode="External"/><Relationship Id="rId10" Type="http://schemas.openxmlformats.org/officeDocument/2006/relationships/hyperlink" Target="https://creativecommons.org/licenses/by-nc-nd/2.0/?ref=ccsearch&amp;atype=rich" TargetMode="External"/><Relationship Id="rId4" Type="http://schemas.openxmlformats.org/officeDocument/2006/relationships/image" Target="../media/image9.jpeg"/><Relationship Id="rId9" Type="http://schemas.openxmlformats.org/officeDocument/2006/relationships/hyperlink" Target="https://www.flickr.com/photos/142421249@N02/49919229708" TargetMode="External"/><Relationship Id="rId14" Type="http://schemas.openxmlformats.org/officeDocument/2006/relationships/hyperlink" Target="https://creativecommons.org/licenses/by-nc/2.0/?ref=ccsearch&amp;atype=rich"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flickr.com/photos/58109753@N00/3801631163" TargetMode="External"/><Relationship Id="rId3" Type="http://schemas.openxmlformats.org/officeDocument/2006/relationships/image" Target="../media/image7.jpg"/><Relationship Id="rId7" Type="http://schemas.openxmlformats.org/officeDocument/2006/relationships/hyperlink" Target="https://creativecommons.org/licenses/by-nc-nd/2.0/?ref=ccsearch&amp;atype=ric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flickr.com/photos/142421249@N02/49919229708" TargetMode="External"/><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hyperlink" Target="https://creativecommons.org/licenses/by-nc/2.0/?ref=ccsearch&amp;atype=ric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592" y="1295400"/>
            <a:ext cx="4452589" cy="1143000"/>
          </a:xfrm>
        </p:spPr>
        <p:txBody>
          <a:bodyPr>
            <a:noAutofit/>
          </a:bodyPr>
          <a:lstStyle/>
          <a:p>
            <a:pPr algn="ctr"/>
            <a:r>
              <a:rPr lang="en-US" sz="4400" dirty="0">
                <a:latin typeface="Rockwell" panose="02060603020205020403" pitchFamily="18" charset="0"/>
              </a:rPr>
              <a:t>What are coastal ecosystems?</a:t>
            </a:r>
          </a:p>
        </p:txBody>
      </p:sp>
      <p:pic>
        <p:nvPicPr>
          <p:cNvPr id="8" name="Picture 7" descr="A picture containing text, gear, metalware&#10;&#10;Description automatically generated">
            <a:extLst>
              <a:ext uri="{FF2B5EF4-FFF2-40B4-BE49-F238E27FC236}">
                <a16:creationId xmlns:a16="http://schemas.microsoft.com/office/drawing/2014/main" id="{1754AEC4-F665-48EA-9186-2DCD250DC3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638800"/>
            <a:ext cx="2011879" cy="803861"/>
          </a:xfrm>
          <a:prstGeom prst="rect">
            <a:avLst/>
          </a:prstGeom>
        </p:spPr>
      </p:pic>
      <p:pic>
        <p:nvPicPr>
          <p:cNvPr id="10" name="Picture 9" descr="Logo&#10;&#10;Description automatically generated">
            <a:extLst>
              <a:ext uri="{FF2B5EF4-FFF2-40B4-BE49-F238E27FC236}">
                <a16:creationId xmlns:a16="http://schemas.microsoft.com/office/drawing/2014/main" id="{5523017F-79BB-4845-8635-00370BE0D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545" y="5105400"/>
            <a:ext cx="1159946" cy="1554618"/>
          </a:xfrm>
          <a:prstGeom prst="rect">
            <a:avLst/>
          </a:prstGeom>
        </p:spPr>
      </p:pic>
      <p:pic>
        <p:nvPicPr>
          <p:cNvPr id="5" name="Picture 4">
            <a:extLst>
              <a:ext uri="{FF2B5EF4-FFF2-40B4-BE49-F238E27FC236}">
                <a16:creationId xmlns:a16="http://schemas.microsoft.com/office/drawing/2014/main" id="{708AACE5-F147-AF43-A7DA-D852AC0B51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304800"/>
            <a:ext cx="3505200" cy="5257800"/>
          </a:xfrm>
          <a:prstGeom prst="rect">
            <a:avLst/>
          </a:prstGeom>
          <a:ln>
            <a:solidFill>
              <a:schemeClr val="tx1">
                <a:lumMod val="65000"/>
                <a:lumOff val="35000"/>
              </a:schemeClr>
            </a:solidFill>
          </a:ln>
        </p:spPr>
      </p:pic>
    </p:spTree>
    <p:extLst>
      <p:ext uri="{BB962C8B-B14F-4D97-AF65-F5344CB8AC3E}">
        <p14:creationId xmlns:p14="http://schemas.microsoft.com/office/powerpoint/2010/main" val="3502428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3B3374-6941-8846-AE34-5354528798B2}"/>
              </a:ext>
            </a:extLst>
          </p:cNvPr>
          <p:cNvSpPr txBox="1"/>
          <p:nvPr/>
        </p:nvSpPr>
        <p:spPr>
          <a:xfrm>
            <a:off x="353303" y="304800"/>
            <a:ext cx="8790697" cy="1077218"/>
          </a:xfrm>
          <a:prstGeom prst="rect">
            <a:avLst/>
          </a:prstGeom>
          <a:noFill/>
        </p:spPr>
        <p:txBody>
          <a:bodyPr wrap="square" rtlCol="0">
            <a:spAutoFit/>
          </a:bodyPr>
          <a:lstStyle/>
          <a:p>
            <a:pPr algn="ctr"/>
            <a:r>
              <a:rPr lang="en-US" sz="3200" dirty="0">
                <a:solidFill>
                  <a:schemeClr val="bg1"/>
                </a:solidFill>
                <a:latin typeface="Rockwell" panose="02060603020205020403" pitchFamily="18" charset="0"/>
                <a:ea typeface="Ebrima" panose="02000000000000000000" pitchFamily="2" charset="0"/>
                <a:cs typeface="Ebrima" panose="02000000000000000000" pitchFamily="2" charset="0"/>
              </a:rPr>
              <a:t>When it’s low tide, water gets trapped in between rocks, creating </a:t>
            </a:r>
            <a:r>
              <a:rPr lang="en-US" sz="3200" b="1" dirty="0">
                <a:solidFill>
                  <a:schemeClr val="bg1"/>
                </a:solidFill>
                <a:latin typeface="Rockwell" panose="02060603020205020403" pitchFamily="18" charset="0"/>
                <a:ea typeface="Ebrima" panose="02000000000000000000" pitchFamily="2" charset="0"/>
                <a:cs typeface="Ebrima" panose="02000000000000000000" pitchFamily="2" charset="0"/>
              </a:rPr>
              <a:t>tidepools</a:t>
            </a:r>
            <a:r>
              <a:rPr lang="en-US" sz="3200" dirty="0">
                <a:solidFill>
                  <a:schemeClr val="bg1"/>
                </a:solidFill>
                <a:latin typeface="Rockwell" panose="02060603020205020403" pitchFamily="18" charset="0"/>
                <a:ea typeface="Ebrima" panose="02000000000000000000" pitchFamily="2" charset="0"/>
                <a:cs typeface="Ebrima" panose="02000000000000000000" pitchFamily="2" charset="0"/>
              </a:rPr>
              <a:t>.</a:t>
            </a:r>
            <a:endParaRPr lang="en-US" sz="3200" b="1" dirty="0">
              <a:solidFill>
                <a:schemeClr val="bg1"/>
              </a:solidFill>
              <a:latin typeface="Rockwell" panose="02060603020205020403" pitchFamily="18" charset="0"/>
              <a:ea typeface="Ebrima" panose="02000000000000000000" pitchFamily="2" charset="0"/>
              <a:cs typeface="Ebrima" panose="02000000000000000000" pitchFamily="2" charset="0"/>
            </a:endParaRPr>
          </a:p>
        </p:txBody>
      </p:sp>
      <p:sp>
        <p:nvSpPr>
          <p:cNvPr id="20" name="Title 1">
            <a:extLst>
              <a:ext uri="{FF2B5EF4-FFF2-40B4-BE49-F238E27FC236}">
                <a16:creationId xmlns:a16="http://schemas.microsoft.com/office/drawing/2014/main" id="{16EAF5E6-3AAF-104F-A00A-D982E16826C8}"/>
              </a:ext>
            </a:extLst>
          </p:cNvPr>
          <p:cNvSpPr txBox="1">
            <a:spLocks/>
          </p:cNvSpPr>
          <p:nvPr/>
        </p:nvSpPr>
        <p:spPr>
          <a:xfrm>
            <a:off x="5715000" y="2209800"/>
            <a:ext cx="3272004" cy="1663919"/>
          </a:xfrm>
          <a:prstGeom prst="rect">
            <a:avLst/>
          </a:prstGeom>
          <a:solidFill>
            <a:schemeClr val="bg1">
              <a:alpha val="82000"/>
            </a:schemeClr>
          </a:solidFill>
          <a:ln>
            <a:solidFill>
              <a:schemeClr val="tx1">
                <a:lumMod val="65000"/>
                <a:lumOff val="35000"/>
              </a:schemeClr>
            </a:solidFill>
          </a:ln>
        </p:spPr>
        <p:txBody>
          <a:bodyPr vert="horz" lIns="91440" tIns="45720" rIns="91440" bIns="45720" rtlCol="0" anchor="ctr">
            <a:no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r>
              <a:rPr lang="en-US" sz="2400" b="1" dirty="0">
                <a:latin typeface="Ebrima" panose="02000000000000000000" pitchFamily="2" charset="0"/>
                <a:ea typeface="Ebrima" panose="02000000000000000000" pitchFamily="2" charset="0"/>
                <a:cs typeface="Ebrima" panose="02000000000000000000" pitchFamily="2" charset="0"/>
              </a:rPr>
              <a:t>Tidepools</a:t>
            </a:r>
            <a:r>
              <a:rPr lang="en-US" sz="2400" dirty="0">
                <a:latin typeface="Ebrima" panose="02000000000000000000" pitchFamily="2" charset="0"/>
                <a:ea typeface="Ebrima" panose="02000000000000000000" pitchFamily="2" charset="0"/>
                <a:cs typeface="Ebrima" panose="02000000000000000000" pitchFamily="2" charset="0"/>
              </a:rPr>
              <a:t> hold entire ecosystems in their water and on their rocks.</a:t>
            </a:r>
          </a:p>
        </p:txBody>
      </p:sp>
      <p:pic>
        <p:nvPicPr>
          <p:cNvPr id="5" name="Picture 4">
            <a:extLst>
              <a:ext uri="{FF2B5EF4-FFF2-40B4-BE49-F238E27FC236}">
                <a16:creationId xmlns:a16="http://schemas.microsoft.com/office/drawing/2014/main" id="{1C2E6EDC-27EC-8340-B470-5D44E3DFCB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209800"/>
            <a:ext cx="5070505" cy="3390900"/>
          </a:xfrm>
          <a:prstGeom prst="rect">
            <a:avLst/>
          </a:prstGeom>
          <a:ln>
            <a:solidFill>
              <a:schemeClr val="tx1">
                <a:lumMod val="65000"/>
                <a:lumOff val="35000"/>
              </a:schemeClr>
            </a:solidFill>
          </a:ln>
        </p:spPr>
      </p:pic>
      <p:sp>
        <p:nvSpPr>
          <p:cNvPr id="10" name="Content Placeholder 2">
            <a:extLst>
              <a:ext uri="{FF2B5EF4-FFF2-40B4-BE49-F238E27FC236}">
                <a16:creationId xmlns:a16="http://schemas.microsoft.com/office/drawing/2014/main" id="{940A6568-3942-144B-964B-AB6C0781152E}"/>
              </a:ext>
            </a:extLst>
          </p:cNvPr>
          <p:cNvSpPr>
            <a:spLocks noGrp="1"/>
          </p:cNvSpPr>
          <p:nvPr>
            <p:ph sz="half" idx="1"/>
          </p:nvPr>
        </p:nvSpPr>
        <p:spPr>
          <a:xfrm>
            <a:off x="5715000" y="4557548"/>
            <a:ext cx="3124200" cy="1066800"/>
          </a:xfrm>
        </p:spPr>
        <p:txBody>
          <a:bodyPr>
            <a:noAutofit/>
          </a:bodyPr>
          <a:lstStyle/>
          <a:p>
            <a:pPr marL="0" indent="0">
              <a:buNone/>
            </a:pPr>
            <a:r>
              <a:rPr lang="en-US" sz="2400" b="1" dirty="0">
                <a:solidFill>
                  <a:srgbClr val="169B7E"/>
                </a:solidFill>
              </a:rPr>
              <a:t>How many sea stars can you count on this rock?</a:t>
            </a:r>
          </a:p>
        </p:txBody>
      </p:sp>
    </p:spTree>
    <p:extLst>
      <p:ext uri="{BB962C8B-B14F-4D97-AF65-F5344CB8AC3E}">
        <p14:creationId xmlns:p14="http://schemas.microsoft.com/office/powerpoint/2010/main" val="1181080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3B3374-6941-8846-AE34-5354528798B2}"/>
              </a:ext>
            </a:extLst>
          </p:cNvPr>
          <p:cNvSpPr txBox="1"/>
          <p:nvPr/>
        </p:nvSpPr>
        <p:spPr>
          <a:xfrm>
            <a:off x="353303" y="304800"/>
            <a:ext cx="8790697" cy="584775"/>
          </a:xfrm>
          <a:prstGeom prst="rect">
            <a:avLst/>
          </a:prstGeom>
          <a:noFill/>
        </p:spPr>
        <p:txBody>
          <a:bodyPr wrap="square" rtlCol="0">
            <a:spAutoFit/>
          </a:bodyPr>
          <a:lstStyle/>
          <a:p>
            <a:r>
              <a:rPr lang="en-US" sz="3200" dirty="0">
                <a:solidFill>
                  <a:schemeClr val="bg1"/>
                </a:solidFill>
                <a:latin typeface="Rockwell" panose="02060603020205020403" pitchFamily="18" charset="0"/>
                <a:ea typeface="Ebrima" panose="02000000000000000000" pitchFamily="2" charset="0"/>
                <a:cs typeface="Ebrima" panose="02000000000000000000" pitchFamily="2" charset="0"/>
              </a:rPr>
              <a:t>Tidepools have a lot of </a:t>
            </a:r>
            <a:r>
              <a:rPr lang="en-US" sz="3200" b="1" dirty="0">
                <a:solidFill>
                  <a:schemeClr val="bg1"/>
                </a:solidFill>
                <a:latin typeface="Rockwell" panose="02060603020205020403" pitchFamily="18" charset="0"/>
                <a:ea typeface="Ebrima" panose="02000000000000000000" pitchFamily="2" charset="0"/>
                <a:cs typeface="Ebrima" panose="02000000000000000000" pitchFamily="2" charset="0"/>
              </a:rPr>
              <a:t>biodiversity</a:t>
            </a:r>
            <a:r>
              <a:rPr lang="en-US" sz="3200" dirty="0">
                <a:solidFill>
                  <a:schemeClr val="bg1"/>
                </a:solidFill>
                <a:latin typeface="Rockwell" panose="02060603020205020403" pitchFamily="18" charset="0"/>
                <a:ea typeface="Ebrima" panose="02000000000000000000" pitchFamily="2" charset="0"/>
                <a:cs typeface="Ebrima" panose="02000000000000000000" pitchFamily="2" charset="0"/>
              </a:rPr>
              <a:t>.</a:t>
            </a:r>
            <a:endParaRPr lang="en-US" sz="3200" b="1" dirty="0">
              <a:solidFill>
                <a:schemeClr val="bg1"/>
              </a:solidFill>
              <a:latin typeface="Rockwell" panose="02060603020205020403" pitchFamily="18" charset="0"/>
              <a:ea typeface="Ebrima" panose="02000000000000000000" pitchFamily="2" charset="0"/>
              <a:cs typeface="Ebrima" panose="02000000000000000000" pitchFamily="2" charset="0"/>
            </a:endParaRPr>
          </a:p>
        </p:txBody>
      </p:sp>
      <p:pic>
        <p:nvPicPr>
          <p:cNvPr id="3" name="Picture 2">
            <a:extLst>
              <a:ext uri="{FF2B5EF4-FFF2-40B4-BE49-F238E27FC236}">
                <a16:creationId xmlns:a16="http://schemas.microsoft.com/office/drawing/2014/main" id="{A0624EFC-4C22-8745-B230-931E8FD3A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113" y="1676400"/>
            <a:ext cx="6653076" cy="4384923"/>
          </a:xfrm>
          <a:prstGeom prst="rect">
            <a:avLst/>
          </a:prstGeom>
          <a:ln>
            <a:solidFill>
              <a:schemeClr val="tx1">
                <a:lumMod val="65000"/>
                <a:lumOff val="35000"/>
              </a:schemeClr>
            </a:solidFill>
          </a:ln>
        </p:spPr>
      </p:pic>
      <p:sp>
        <p:nvSpPr>
          <p:cNvPr id="12" name="Content Placeholder 2">
            <a:extLst>
              <a:ext uri="{FF2B5EF4-FFF2-40B4-BE49-F238E27FC236}">
                <a16:creationId xmlns:a16="http://schemas.microsoft.com/office/drawing/2014/main" id="{0DDBA9CF-0052-5343-A681-E81D366DBF3D}"/>
              </a:ext>
            </a:extLst>
          </p:cNvPr>
          <p:cNvSpPr>
            <a:spLocks noGrp="1"/>
          </p:cNvSpPr>
          <p:nvPr>
            <p:ph sz="half" idx="1"/>
          </p:nvPr>
        </p:nvSpPr>
        <p:spPr>
          <a:xfrm>
            <a:off x="359788" y="965775"/>
            <a:ext cx="8091050" cy="634425"/>
          </a:xfrm>
        </p:spPr>
        <p:txBody>
          <a:bodyPr>
            <a:noAutofit/>
          </a:bodyPr>
          <a:lstStyle/>
          <a:p>
            <a:pPr marL="0" indent="0">
              <a:buNone/>
            </a:pPr>
            <a:r>
              <a:rPr lang="en-US" sz="2400" b="1" dirty="0">
                <a:solidFill>
                  <a:srgbClr val="169B7E"/>
                </a:solidFill>
              </a:rPr>
              <a:t>What do you think biodiversity means?</a:t>
            </a:r>
          </a:p>
        </p:txBody>
      </p:sp>
    </p:spTree>
    <p:extLst>
      <p:ext uri="{BB962C8B-B14F-4D97-AF65-F5344CB8AC3E}">
        <p14:creationId xmlns:p14="http://schemas.microsoft.com/office/powerpoint/2010/main" val="852272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3B3374-6941-8846-AE34-5354528798B2}"/>
              </a:ext>
            </a:extLst>
          </p:cNvPr>
          <p:cNvSpPr txBox="1"/>
          <p:nvPr/>
        </p:nvSpPr>
        <p:spPr>
          <a:xfrm>
            <a:off x="228600" y="228600"/>
            <a:ext cx="8790697" cy="1384995"/>
          </a:xfrm>
          <a:prstGeom prst="rect">
            <a:avLst/>
          </a:prstGeom>
          <a:noFill/>
        </p:spPr>
        <p:txBody>
          <a:bodyPr wrap="square" rtlCol="0">
            <a:spAutoFit/>
          </a:bodyPr>
          <a:lstStyle/>
          <a:p>
            <a:pPr algn="ctr"/>
            <a:r>
              <a:rPr lang="en-US" sz="2800" b="1" dirty="0">
                <a:solidFill>
                  <a:schemeClr val="bg1"/>
                </a:solidFill>
                <a:latin typeface="Rockwell" panose="02060603020205020403" pitchFamily="18" charset="0"/>
                <a:ea typeface="Ebrima" panose="02000000000000000000" pitchFamily="2" charset="0"/>
                <a:cs typeface="Ebrima" panose="02000000000000000000" pitchFamily="2" charset="0"/>
              </a:rPr>
              <a:t>Biodiversity</a:t>
            </a:r>
            <a:r>
              <a:rPr lang="en-US" sz="2800" dirty="0">
                <a:solidFill>
                  <a:schemeClr val="bg1"/>
                </a:solidFill>
                <a:latin typeface="Rockwell" panose="02060603020205020403" pitchFamily="18" charset="0"/>
                <a:ea typeface="Ebrima" panose="02000000000000000000" pitchFamily="2" charset="0"/>
                <a:cs typeface="Ebrima" panose="02000000000000000000" pitchFamily="2" charset="0"/>
              </a:rPr>
              <a:t> is the amount of life in an ecosystem. Ecosystems with </a:t>
            </a:r>
            <a:r>
              <a:rPr lang="en-US" sz="2800" b="1" dirty="0">
                <a:solidFill>
                  <a:schemeClr val="bg1"/>
                </a:solidFill>
                <a:latin typeface="Rockwell" panose="02060603020205020403" pitchFamily="18" charset="0"/>
                <a:ea typeface="Ebrima" panose="02000000000000000000" pitchFamily="2" charset="0"/>
                <a:cs typeface="Ebrima" panose="02000000000000000000" pitchFamily="2" charset="0"/>
              </a:rPr>
              <a:t>high biodiversity</a:t>
            </a:r>
            <a:r>
              <a:rPr lang="en-US" sz="2800" dirty="0">
                <a:solidFill>
                  <a:schemeClr val="bg1"/>
                </a:solidFill>
                <a:latin typeface="Rockwell" panose="02060603020205020403" pitchFamily="18" charset="0"/>
                <a:ea typeface="Ebrima" panose="02000000000000000000" pitchFamily="2" charset="0"/>
                <a:cs typeface="Ebrima" panose="02000000000000000000" pitchFamily="2" charset="0"/>
              </a:rPr>
              <a:t> have a lot of different life forms.</a:t>
            </a:r>
            <a:endParaRPr lang="en-US" sz="2800" b="1" dirty="0">
              <a:solidFill>
                <a:schemeClr val="bg1"/>
              </a:solidFill>
              <a:latin typeface="Rockwell" panose="02060603020205020403" pitchFamily="18" charset="0"/>
              <a:ea typeface="Ebrima" panose="02000000000000000000" pitchFamily="2" charset="0"/>
              <a:cs typeface="Ebrima" panose="02000000000000000000" pitchFamily="2" charset="0"/>
            </a:endParaRPr>
          </a:p>
        </p:txBody>
      </p:sp>
      <p:pic>
        <p:nvPicPr>
          <p:cNvPr id="3" name="Picture 2">
            <a:extLst>
              <a:ext uri="{FF2B5EF4-FFF2-40B4-BE49-F238E27FC236}">
                <a16:creationId xmlns:a16="http://schemas.microsoft.com/office/drawing/2014/main" id="{A0624EFC-4C22-8745-B230-931E8FD3A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326" y="2133600"/>
            <a:ext cx="5499244" cy="3624453"/>
          </a:xfrm>
          <a:prstGeom prst="rect">
            <a:avLst/>
          </a:prstGeom>
          <a:ln>
            <a:solidFill>
              <a:schemeClr val="tx1">
                <a:lumMod val="65000"/>
                <a:lumOff val="35000"/>
              </a:schemeClr>
            </a:solidFill>
          </a:ln>
        </p:spPr>
      </p:pic>
      <p:sp>
        <p:nvSpPr>
          <p:cNvPr id="12" name="Content Placeholder 2">
            <a:extLst>
              <a:ext uri="{FF2B5EF4-FFF2-40B4-BE49-F238E27FC236}">
                <a16:creationId xmlns:a16="http://schemas.microsoft.com/office/drawing/2014/main" id="{0DDBA9CF-0052-5343-A681-E81D366DBF3D}"/>
              </a:ext>
            </a:extLst>
          </p:cNvPr>
          <p:cNvSpPr>
            <a:spLocks noGrp="1"/>
          </p:cNvSpPr>
          <p:nvPr>
            <p:ph sz="half" idx="1"/>
          </p:nvPr>
        </p:nvSpPr>
        <p:spPr>
          <a:xfrm>
            <a:off x="180096" y="4706448"/>
            <a:ext cx="2133600" cy="634425"/>
          </a:xfrm>
        </p:spPr>
        <p:txBody>
          <a:bodyPr>
            <a:noAutofit/>
          </a:bodyPr>
          <a:lstStyle/>
          <a:p>
            <a:pPr marL="0" indent="0">
              <a:buNone/>
            </a:pPr>
            <a:r>
              <a:rPr lang="en-US" sz="1800" dirty="0">
                <a:solidFill>
                  <a:srgbClr val="169B7E"/>
                </a:solidFill>
              </a:rPr>
              <a:t>Orange Sponge</a:t>
            </a:r>
          </a:p>
        </p:txBody>
      </p:sp>
      <p:cxnSp>
        <p:nvCxnSpPr>
          <p:cNvPr id="4" name="Straight Connector 3">
            <a:extLst>
              <a:ext uri="{FF2B5EF4-FFF2-40B4-BE49-F238E27FC236}">
                <a16:creationId xmlns:a16="http://schemas.microsoft.com/office/drawing/2014/main" id="{2122DB5F-4EFB-1F4B-A2F0-35E07E4F9B5F}"/>
              </a:ext>
            </a:extLst>
          </p:cNvPr>
          <p:cNvCxnSpPr>
            <a:cxnSpLocks/>
          </p:cNvCxnSpPr>
          <p:nvPr/>
        </p:nvCxnSpPr>
        <p:spPr>
          <a:xfrm flipV="1">
            <a:off x="1524000" y="3733800"/>
            <a:ext cx="1828800" cy="83820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66E90204-3AB9-314C-818E-254C9FEADDCB}"/>
              </a:ext>
            </a:extLst>
          </p:cNvPr>
          <p:cNvSpPr txBox="1">
            <a:spLocks/>
          </p:cNvSpPr>
          <p:nvPr/>
        </p:nvSpPr>
        <p:spPr>
          <a:xfrm>
            <a:off x="7373570" y="1541952"/>
            <a:ext cx="1808458" cy="4572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169B7E"/>
                </a:solidFill>
              </a:rPr>
              <a:t>Ochre Sea Star</a:t>
            </a:r>
          </a:p>
        </p:txBody>
      </p:sp>
      <p:cxnSp>
        <p:nvCxnSpPr>
          <p:cNvPr id="9" name="Straight Connector 8">
            <a:extLst>
              <a:ext uri="{FF2B5EF4-FFF2-40B4-BE49-F238E27FC236}">
                <a16:creationId xmlns:a16="http://schemas.microsoft.com/office/drawing/2014/main" id="{110854BE-CF24-C745-8B86-D3964DDABC91}"/>
              </a:ext>
            </a:extLst>
          </p:cNvPr>
          <p:cNvCxnSpPr>
            <a:cxnSpLocks/>
          </p:cNvCxnSpPr>
          <p:nvPr/>
        </p:nvCxnSpPr>
        <p:spPr>
          <a:xfrm flipV="1">
            <a:off x="6497270" y="1999152"/>
            <a:ext cx="1503730" cy="1259653"/>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EE9AC4B-B04F-3749-B034-BF04A9276529}"/>
              </a:ext>
            </a:extLst>
          </p:cNvPr>
          <p:cNvSpPr txBox="1">
            <a:spLocks/>
          </p:cNvSpPr>
          <p:nvPr/>
        </p:nvSpPr>
        <p:spPr>
          <a:xfrm>
            <a:off x="242807" y="2014205"/>
            <a:ext cx="2133600" cy="63442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169B7E"/>
                </a:solidFill>
              </a:rPr>
              <a:t>Sea Lettuce</a:t>
            </a:r>
          </a:p>
        </p:txBody>
      </p:sp>
      <p:cxnSp>
        <p:nvCxnSpPr>
          <p:cNvPr id="14" name="Straight Connector 13">
            <a:extLst>
              <a:ext uri="{FF2B5EF4-FFF2-40B4-BE49-F238E27FC236}">
                <a16:creationId xmlns:a16="http://schemas.microsoft.com/office/drawing/2014/main" id="{4F7993A7-2459-E240-950A-A3300C0DCA8E}"/>
              </a:ext>
            </a:extLst>
          </p:cNvPr>
          <p:cNvCxnSpPr>
            <a:cxnSpLocks/>
          </p:cNvCxnSpPr>
          <p:nvPr/>
        </p:nvCxnSpPr>
        <p:spPr>
          <a:xfrm>
            <a:off x="1309607" y="2410857"/>
            <a:ext cx="2230267" cy="681415"/>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CDDC3E-87DA-DF46-8016-2F9239EE47ED}"/>
              </a:ext>
            </a:extLst>
          </p:cNvPr>
          <p:cNvCxnSpPr>
            <a:cxnSpLocks/>
          </p:cNvCxnSpPr>
          <p:nvPr/>
        </p:nvCxnSpPr>
        <p:spPr>
          <a:xfrm>
            <a:off x="4325570" y="4784884"/>
            <a:ext cx="3048000" cy="1111977"/>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9E8C1F00-51F8-6F4E-AF2D-EAD898EBDCFE}"/>
              </a:ext>
            </a:extLst>
          </p:cNvPr>
          <p:cNvSpPr txBox="1">
            <a:spLocks/>
          </p:cNvSpPr>
          <p:nvPr/>
        </p:nvSpPr>
        <p:spPr>
          <a:xfrm>
            <a:off x="7401338" y="5875132"/>
            <a:ext cx="1808458" cy="4572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169B7E"/>
                </a:solidFill>
              </a:rPr>
              <a:t>Purple Urchin</a:t>
            </a:r>
          </a:p>
        </p:txBody>
      </p:sp>
    </p:spTree>
    <p:extLst>
      <p:ext uri="{BB962C8B-B14F-4D97-AF65-F5344CB8AC3E}">
        <p14:creationId xmlns:p14="http://schemas.microsoft.com/office/powerpoint/2010/main" val="4111611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3B3374-6941-8846-AE34-5354528798B2}"/>
              </a:ext>
            </a:extLst>
          </p:cNvPr>
          <p:cNvSpPr txBox="1"/>
          <p:nvPr/>
        </p:nvSpPr>
        <p:spPr>
          <a:xfrm>
            <a:off x="304800" y="304800"/>
            <a:ext cx="8534401" cy="446276"/>
          </a:xfrm>
          <a:prstGeom prst="rect">
            <a:avLst/>
          </a:prstGeom>
          <a:noFill/>
        </p:spPr>
        <p:txBody>
          <a:bodyPr wrap="square" rtlCol="0">
            <a:spAutoFit/>
          </a:bodyPr>
          <a:lstStyle/>
          <a:p>
            <a:pPr algn="ctr"/>
            <a:r>
              <a:rPr lang="en-US" sz="2300" dirty="0">
                <a:solidFill>
                  <a:schemeClr val="bg1"/>
                </a:solidFill>
                <a:latin typeface="Rockwell" panose="02060603020205020403" pitchFamily="18" charset="0"/>
                <a:ea typeface="Ebrima" panose="02000000000000000000" pitchFamily="2" charset="0"/>
                <a:cs typeface="Ebrima" panose="02000000000000000000" pitchFamily="2" charset="0"/>
              </a:rPr>
              <a:t>Why is biodiversity important?</a:t>
            </a:r>
          </a:p>
        </p:txBody>
      </p:sp>
      <p:sp>
        <p:nvSpPr>
          <p:cNvPr id="23" name="Content Placeholder 2">
            <a:extLst>
              <a:ext uri="{FF2B5EF4-FFF2-40B4-BE49-F238E27FC236}">
                <a16:creationId xmlns:a16="http://schemas.microsoft.com/office/drawing/2014/main" id="{D82AE8C9-A2BC-8143-A3FA-8AA9B8EFFFA7}"/>
              </a:ext>
            </a:extLst>
          </p:cNvPr>
          <p:cNvSpPr txBox="1">
            <a:spLocks/>
          </p:cNvSpPr>
          <p:nvPr/>
        </p:nvSpPr>
        <p:spPr>
          <a:xfrm>
            <a:off x="338847" y="1066800"/>
            <a:ext cx="8305800" cy="22098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00" dirty="0">
                <a:solidFill>
                  <a:srgbClr val="169B7E"/>
                </a:solidFill>
              </a:rPr>
              <a:t>Why is it important to have many different types of plants, animals and other living things?</a:t>
            </a:r>
          </a:p>
          <a:p>
            <a:endParaRPr lang="en-US" sz="2300" dirty="0">
              <a:solidFill>
                <a:srgbClr val="169B7E"/>
              </a:solidFill>
            </a:endParaRPr>
          </a:p>
          <a:p>
            <a:r>
              <a:rPr lang="en-US" sz="2300" dirty="0">
                <a:solidFill>
                  <a:srgbClr val="169B7E"/>
                </a:solidFill>
              </a:rPr>
              <a:t>Why is it important to have many different types of ecosystems?</a:t>
            </a:r>
          </a:p>
        </p:txBody>
      </p:sp>
      <p:pic>
        <p:nvPicPr>
          <p:cNvPr id="3" name="Picture 2" descr="A picture containing outdoor, sky, nature, mountain&#10;&#10;Description automatically generated">
            <a:extLst>
              <a:ext uri="{FF2B5EF4-FFF2-40B4-BE49-F238E27FC236}">
                <a16:creationId xmlns:a16="http://schemas.microsoft.com/office/drawing/2014/main" id="{AD0D4E3C-44BE-42B0-976A-4AD4AD0161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000"/>
          <a:stretch/>
        </p:blipFill>
        <p:spPr>
          <a:xfrm>
            <a:off x="838200" y="3124200"/>
            <a:ext cx="7467600" cy="3235960"/>
          </a:xfrm>
          <a:prstGeom prst="rect">
            <a:avLst/>
          </a:prstGeom>
        </p:spPr>
      </p:pic>
    </p:spTree>
    <p:extLst>
      <p:ext uri="{BB962C8B-B14F-4D97-AF65-F5344CB8AC3E}">
        <p14:creationId xmlns:p14="http://schemas.microsoft.com/office/powerpoint/2010/main" val="407804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93D5FA-98BC-C645-9573-F4E2339E0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819400"/>
            <a:ext cx="4881046" cy="3250853"/>
          </a:xfrm>
          <a:prstGeom prst="rect">
            <a:avLst/>
          </a:prstGeom>
          <a:ln>
            <a:solidFill>
              <a:schemeClr val="tx1">
                <a:lumMod val="65000"/>
                <a:lumOff val="35000"/>
              </a:schemeClr>
            </a:solidFill>
          </a:ln>
        </p:spPr>
      </p:pic>
      <p:sp>
        <p:nvSpPr>
          <p:cNvPr id="2" name="TextBox 1">
            <a:extLst>
              <a:ext uri="{FF2B5EF4-FFF2-40B4-BE49-F238E27FC236}">
                <a16:creationId xmlns:a16="http://schemas.microsoft.com/office/drawing/2014/main" id="{0FE28C80-2DCA-4FBF-9905-692873BB5026}"/>
              </a:ext>
            </a:extLst>
          </p:cNvPr>
          <p:cNvSpPr txBox="1"/>
          <p:nvPr/>
        </p:nvSpPr>
        <p:spPr>
          <a:xfrm>
            <a:off x="685800" y="938912"/>
            <a:ext cx="6781800" cy="2308324"/>
          </a:xfrm>
          <a:prstGeom prst="rect">
            <a:avLst/>
          </a:prstGeom>
          <a:noFill/>
        </p:spPr>
        <p:txBody>
          <a:bodyPr wrap="square" rtlCol="0">
            <a:spAutoFit/>
          </a:bodyPr>
          <a:lstStyle/>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 </a:t>
            </a:r>
          </a:p>
          <a:p>
            <a:r>
              <a:rPr lang="en-US" dirty="0">
                <a:solidFill>
                  <a:srgbClr val="067B54"/>
                </a:solidFill>
                <a:latin typeface="Ebrima" panose="02000000000000000000" pitchFamily="2" charset="0"/>
                <a:ea typeface="Ebrima" panose="02000000000000000000" pitchFamily="2" charset="0"/>
                <a:cs typeface="Ebrima" panose="02000000000000000000" pitchFamily="2" charset="0"/>
              </a:rPr>
              <a:t>If you have multiple players who play the same position and one gets injured, it’s okay because your team has a backup. </a:t>
            </a:r>
          </a:p>
          <a:p>
            <a:endParaRPr lang="en-US" dirty="0">
              <a:solidFill>
                <a:srgbClr val="067B54"/>
              </a:solidFill>
              <a:latin typeface="Ebrima" panose="02000000000000000000" pitchFamily="2" charset="0"/>
              <a:ea typeface="Ebrima" panose="02000000000000000000" pitchFamily="2" charset="0"/>
              <a:cs typeface="Ebrima" panose="02000000000000000000" pitchFamily="2" charset="0"/>
            </a:endParaRPr>
          </a:p>
          <a:p>
            <a:r>
              <a:rPr lang="en-US" dirty="0">
                <a:solidFill>
                  <a:srgbClr val="067B54"/>
                </a:solidFill>
                <a:latin typeface="Ebrima" panose="02000000000000000000" pitchFamily="2" charset="0"/>
                <a:ea typeface="Ebrima" panose="02000000000000000000" pitchFamily="2" charset="0"/>
                <a:cs typeface="Ebrima" panose="02000000000000000000" pitchFamily="2" charset="0"/>
              </a:rPr>
              <a:t>But if all the players who play that position are injured, your team is now weakened and won’t play well. </a:t>
            </a:r>
          </a:p>
          <a:p>
            <a:r>
              <a:rPr lang="en-US" dirty="0">
                <a:solidFill>
                  <a:schemeClr val="bg1"/>
                </a:solidFill>
                <a:latin typeface="Ebrima" panose="02000000000000000000" pitchFamily="2" charset="0"/>
                <a:ea typeface="Ebrima" panose="02000000000000000000" pitchFamily="2" charset="0"/>
                <a:cs typeface="Ebrima" panose="02000000000000000000" pitchFamily="2" charset="0"/>
              </a:rPr>
              <a:t> </a:t>
            </a:r>
          </a:p>
          <a:p>
            <a:endParaRPr lang="en-US" dirty="0"/>
          </a:p>
        </p:txBody>
      </p:sp>
      <p:sp>
        <p:nvSpPr>
          <p:cNvPr id="4" name="TextBox 3">
            <a:extLst>
              <a:ext uri="{FF2B5EF4-FFF2-40B4-BE49-F238E27FC236}">
                <a16:creationId xmlns:a16="http://schemas.microsoft.com/office/drawing/2014/main" id="{3325874E-5420-4E54-BFAB-0B9D756BA423}"/>
              </a:ext>
            </a:extLst>
          </p:cNvPr>
          <p:cNvSpPr txBox="1"/>
          <p:nvPr/>
        </p:nvSpPr>
        <p:spPr>
          <a:xfrm>
            <a:off x="954623" y="192613"/>
            <a:ext cx="7696200" cy="1138773"/>
          </a:xfrm>
          <a:prstGeom prst="rect">
            <a:avLst/>
          </a:prstGeom>
          <a:noFill/>
        </p:spPr>
        <p:txBody>
          <a:bodyPr wrap="square" rtlCol="0">
            <a:spAutoFit/>
          </a:bodyPr>
          <a:lstStyle/>
          <a:p>
            <a:r>
              <a:rPr lang="en-US" sz="2500" dirty="0">
                <a:solidFill>
                  <a:schemeClr val="bg1"/>
                </a:solidFill>
                <a:latin typeface="Rockwell" panose="02060603020205020403" pitchFamily="18" charset="0"/>
                <a:ea typeface="Ebrima" panose="02000000000000000000" pitchFamily="2" charset="0"/>
                <a:cs typeface="Ebrima" panose="02000000000000000000" pitchFamily="2" charset="0"/>
              </a:rPr>
              <a:t>Think of biodiversity like a sports team that supports life on Earth.</a:t>
            </a:r>
          </a:p>
          <a:p>
            <a:endParaRPr lang="en-US" dirty="0"/>
          </a:p>
        </p:txBody>
      </p:sp>
    </p:spTree>
    <p:extLst>
      <p:ext uri="{BB962C8B-B14F-4D97-AF65-F5344CB8AC3E}">
        <p14:creationId xmlns:p14="http://schemas.microsoft.com/office/powerpoint/2010/main" val="2920151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2399-E2AC-B74E-B288-EDF18E53EB69}"/>
              </a:ext>
            </a:extLst>
          </p:cNvPr>
          <p:cNvSpPr>
            <a:spLocks noGrp="1"/>
          </p:cNvSpPr>
          <p:nvPr>
            <p:ph type="title"/>
          </p:nvPr>
        </p:nvSpPr>
        <p:spPr>
          <a:xfrm>
            <a:off x="444705" y="427038"/>
            <a:ext cx="8241890" cy="868362"/>
          </a:xfrm>
        </p:spPr>
        <p:txBody>
          <a:bodyPr>
            <a:noAutofit/>
          </a:bodyPr>
          <a:lstStyle/>
          <a:p>
            <a:pPr algn="ctr"/>
            <a:r>
              <a:rPr lang="en-US" sz="2800" dirty="0">
                <a:solidFill>
                  <a:schemeClr val="bg1"/>
                </a:solidFill>
              </a:rPr>
              <a:t>When teams have multiple players for each role, they have a higher level of “biodiversity”, and have a ”healthier” team.</a:t>
            </a:r>
          </a:p>
        </p:txBody>
      </p:sp>
      <p:pic>
        <p:nvPicPr>
          <p:cNvPr id="6" name="Content Placeholder 5">
            <a:extLst>
              <a:ext uri="{FF2B5EF4-FFF2-40B4-BE49-F238E27FC236}">
                <a16:creationId xmlns:a16="http://schemas.microsoft.com/office/drawing/2014/main" id="{C0412C22-B139-A749-A0EA-162FBC2042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7400" y="1676400"/>
            <a:ext cx="5325408" cy="3505200"/>
          </a:xfrm>
          <a:ln>
            <a:solidFill>
              <a:schemeClr val="tx1">
                <a:lumMod val="65000"/>
                <a:lumOff val="35000"/>
              </a:schemeClr>
            </a:solidFill>
          </a:ln>
        </p:spPr>
      </p:pic>
      <p:cxnSp>
        <p:nvCxnSpPr>
          <p:cNvPr id="7" name="Straight Connector 6">
            <a:extLst>
              <a:ext uri="{FF2B5EF4-FFF2-40B4-BE49-F238E27FC236}">
                <a16:creationId xmlns:a16="http://schemas.microsoft.com/office/drawing/2014/main" id="{A55FFAB2-7F3D-8748-89B7-900FD7A3C154}"/>
              </a:ext>
            </a:extLst>
          </p:cNvPr>
          <p:cNvCxnSpPr>
            <a:cxnSpLocks/>
          </p:cNvCxnSpPr>
          <p:nvPr/>
        </p:nvCxnSpPr>
        <p:spPr>
          <a:xfrm>
            <a:off x="6613634" y="4226417"/>
            <a:ext cx="1082566"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4960D5-07A2-D745-8DC1-851E5727F447}"/>
              </a:ext>
            </a:extLst>
          </p:cNvPr>
          <p:cNvCxnSpPr>
            <a:cxnSpLocks/>
          </p:cNvCxnSpPr>
          <p:nvPr/>
        </p:nvCxnSpPr>
        <p:spPr>
          <a:xfrm>
            <a:off x="7162800" y="3429000"/>
            <a:ext cx="685800" cy="67928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9F99E1F7-D048-F242-8F90-1B59D42A900D}"/>
              </a:ext>
            </a:extLst>
          </p:cNvPr>
          <p:cNvSpPr txBox="1">
            <a:spLocks/>
          </p:cNvSpPr>
          <p:nvPr/>
        </p:nvSpPr>
        <p:spPr>
          <a:xfrm>
            <a:off x="7848600" y="4213279"/>
            <a:ext cx="1219200" cy="49977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169B7E"/>
                </a:solidFill>
              </a:rPr>
              <a:t>2 catchers</a:t>
            </a:r>
          </a:p>
        </p:txBody>
      </p:sp>
      <p:cxnSp>
        <p:nvCxnSpPr>
          <p:cNvPr id="15" name="Straight Connector 14">
            <a:extLst>
              <a:ext uri="{FF2B5EF4-FFF2-40B4-BE49-F238E27FC236}">
                <a16:creationId xmlns:a16="http://schemas.microsoft.com/office/drawing/2014/main" id="{7E1586B6-6409-B241-B9EF-23996FD20ECF}"/>
              </a:ext>
            </a:extLst>
          </p:cNvPr>
          <p:cNvCxnSpPr>
            <a:cxnSpLocks/>
          </p:cNvCxnSpPr>
          <p:nvPr/>
        </p:nvCxnSpPr>
        <p:spPr>
          <a:xfrm>
            <a:off x="1219200" y="4648200"/>
            <a:ext cx="28194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587F07-C4A2-DD49-AE8D-20A9C890A2E9}"/>
              </a:ext>
            </a:extLst>
          </p:cNvPr>
          <p:cNvCxnSpPr>
            <a:cxnSpLocks/>
          </p:cNvCxnSpPr>
          <p:nvPr/>
        </p:nvCxnSpPr>
        <p:spPr>
          <a:xfrm flipV="1">
            <a:off x="1219200" y="3810000"/>
            <a:ext cx="990600" cy="616114"/>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707F76C6-644F-E546-AA7D-A40B7BF8D06E}"/>
              </a:ext>
            </a:extLst>
          </p:cNvPr>
          <p:cNvSpPr txBox="1">
            <a:spLocks/>
          </p:cNvSpPr>
          <p:nvPr/>
        </p:nvSpPr>
        <p:spPr>
          <a:xfrm>
            <a:off x="152400" y="4398312"/>
            <a:ext cx="1219200" cy="49977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169B7E"/>
                </a:solidFill>
              </a:rPr>
              <a:t>2 batters</a:t>
            </a:r>
          </a:p>
        </p:txBody>
      </p:sp>
      <p:sp>
        <p:nvSpPr>
          <p:cNvPr id="3" name="TextBox 2">
            <a:extLst>
              <a:ext uri="{FF2B5EF4-FFF2-40B4-BE49-F238E27FC236}">
                <a16:creationId xmlns:a16="http://schemas.microsoft.com/office/drawing/2014/main" id="{7FAE541B-90EE-42AA-BF31-CE16612941DE}"/>
              </a:ext>
            </a:extLst>
          </p:cNvPr>
          <p:cNvSpPr txBox="1"/>
          <p:nvPr/>
        </p:nvSpPr>
        <p:spPr>
          <a:xfrm>
            <a:off x="2819400" y="5715000"/>
            <a:ext cx="5791200" cy="492443"/>
          </a:xfrm>
          <a:prstGeom prst="rect">
            <a:avLst/>
          </a:prstGeom>
          <a:noFill/>
        </p:spPr>
        <p:txBody>
          <a:bodyPr wrap="square" rtlCol="0">
            <a:spAutoFit/>
          </a:bodyPr>
          <a:lstStyle/>
          <a:p>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4">
                  <a:extLst>
                    <a:ext uri="{A12FA001-AC4F-418D-AE19-62706E023703}">
                      <ahyp:hlinkClr xmlns:ahyp="http://schemas.microsoft.com/office/drawing/2018/hyperlinkcolor" val="tx"/>
                    </a:ext>
                  </a:extLst>
                </a:hlinkClick>
              </a:rPr>
              <a:t>"In 2015, the first woman coach was hired by a Major League Baseball team."</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 is licensed under </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5">
                  <a:extLst>
                    <a:ext uri="{A12FA001-AC4F-418D-AE19-62706E023703}">
                      <ahyp:hlinkClr xmlns:ahyp="http://schemas.microsoft.com/office/drawing/2018/hyperlinkcolor" val="tx"/>
                    </a:ext>
                  </a:extLst>
                </a:hlinkClick>
              </a:rPr>
              <a:t>CC BY-NC-ND 2.0</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 </a:t>
            </a:r>
          </a:p>
          <a:p>
            <a:endParaRPr lang="en-US" dirty="0"/>
          </a:p>
        </p:txBody>
      </p:sp>
    </p:spTree>
    <p:extLst>
      <p:ext uri="{BB962C8B-B14F-4D97-AF65-F5344CB8AC3E}">
        <p14:creationId xmlns:p14="http://schemas.microsoft.com/office/powerpoint/2010/main" val="875287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3B3374-6941-8846-AE34-5354528798B2}"/>
              </a:ext>
            </a:extLst>
          </p:cNvPr>
          <p:cNvSpPr txBox="1"/>
          <p:nvPr/>
        </p:nvSpPr>
        <p:spPr>
          <a:xfrm>
            <a:off x="242807" y="512752"/>
            <a:ext cx="8790697" cy="954107"/>
          </a:xfrm>
          <a:prstGeom prst="rect">
            <a:avLst/>
          </a:prstGeom>
          <a:noFill/>
        </p:spPr>
        <p:txBody>
          <a:bodyPr wrap="square" rtlCol="0">
            <a:spAutoFit/>
          </a:bodyPr>
          <a:lstStyle/>
          <a:p>
            <a:pPr algn="ctr"/>
            <a:r>
              <a:rPr lang="en-US" sz="2800" dirty="0">
                <a:solidFill>
                  <a:schemeClr val="bg1"/>
                </a:solidFill>
                <a:latin typeface="Rockwell" panose="02060603020205020403" pitchFamily="18" charset="0"/>
                <a:ea typeface="Ebrima" panose="02000000000000000000" pitchFamily="2" charset="0"/>
                <a:cs typeface="Ebrima" panose="02000000000000000000" pitchFamily="2" charset="0"/>
              </a:rPr>
              <a:t>Each of these species has a specific role in this tide pool ecosystem.</a:t>
            </a:r>
          </a:p>
        </p:txBody>
      </p:sp>
      <p:pic>
        <p:nvPicPr>
          <p:cNvPr id="3" name="Picture 2">
            <a:extLst>
              <a:ext uri="{FF2B5EF4-FFF2-40B4-BE49-F238E27FC236}">
                <a16:creationId xmlns:a16="http://schemas.microsoft.com/office/drawing/2014/main" id="{A0624EFC-4C22-8745-B230-931E8FD3A0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326" y="2133600"/>
            <a:ext cx="5499244" cy="3624453"/>
          </a:xfrm>
          <a:prstGeom prst="rect">
            <a:avLst/>
          </a:prstGeom>
          <a:ln>
            <a:solidFill>
              <a:schemeClr val="tx1">
                <a:lumMod val="65000"/>
                <a:lumOff val="35000"/>
              </a:schemeClr>
            </a:solidFill>
          </a:ln>
        </p:spPr>
      </p:pic>
      <p:sp>
        <p:nvSpPr>
          <p:cNvPr id="12" name="Content Placeholder 2">
            <a:extLst>
              <a:ext uri="{FF2B5EF4-FFF2-40B4-BE49-F238E27FC236}">
                <a16:creationId xmlns:a16="http://schemas.microsoft.com/office/drawing/2014/main" id="{0DDBA9CF-0052-5343-A681-E81D366DBF3D}"/>
              </a:ext>
            </a:extLst>
          </p:cNvPr>
          <p:cNvSpPr>
            <a:spLocks noGrp="1"/>
          </p:cNvSpPr>
          <p:nvPr>
            <p:ph sz="half" idx="1"/>
          </p:nvPr>
        </p:nvSpPr>
        <p:spPr>
          <a:xfrm>
            <a:off x="180096" y="4706448"/>
            <a:ext cx="2133600" cy="634425"/>
          </a:xfrm>
        </p:spPr>
        <p:txBody>
          <a:bodyPr>
            <a:noAutofit/>
          </a:bodyPr>
          <a:lstStyle/>
          <a:p>
            <a:pPr marL="0" indent="0">
              <a:buNone/>
            </a:pPr>
            <a:r>
              <a:rPr lang="en-US" sz="1800" dirty="0">
                <a:solidFill>
                  <a:srgbClr val="169B7E"/>
                </a:solidFill>
              </a:rPr>
              <a:t>Orange Sponge</a:t>
            </a:r>
          </a:p>
        </p:txBody>
      </p:sp>
      <p:cxnSp>
        <p:nvCxnSpPr>
          <p:cNvPr id="4" name="Straight Connector 3">
            <a:extLst>
              <a:ext uri="{FF2B5EF4-FFF2-40B4-BE49-F238E27FC236}">
                <a16:creationId xmlns:a16="http://schemas.microsoft.com/office/drawing/2014/main" id="{2122DB5F-4EFB-1F4B-A2F0-35E07E4F9B5F}"/>
              </a:ext>
            </a:extLst>
          </p:cNvPr>
          <p:cNvCxnSpPr>
            <a:cxnSpLocks/>
          </p:cNvCxnSpPr>
          <p:nvPr/>
        </p:nvCxnSpPr>
        <p:spPr>
          <a:xfrm flipV="1">
            <a:off x="1524000" y="3733800"/>
            <a:ext cx="1828800" cy="83820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66E90204-3AB9-314C-818E-254C9FEADDCB}"/>
              </a:ext>
            </a:extLst>
          </p:cNvPr>
          <p:cNvSpPr txBox="1">
            <a:spLocks/>
          </p:cNvSpPr>
          <p:nvPr/>
        </p:nvSpPr>
        <p:spPr>
          <a:xfrm>
            <a:off x="7373570" y="1541952"/>
            <a:ext cx="1808458" cy="4572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169B7E"/>
                </a:solidFill>
              </a:rPr>
              <a:t>Ochre Sea Star</a:t>
            </a:r>
          </a:p>
        </p:txBody>
      </p:sp>
      <p:cxnSp>
        <p:nvCxnSpPr>
          <p:cNvPr id="9" name="Straight Connector 8">
            <a:extLst>
              <a:ext uri="{FF2B5EF4-FFF2-40B4-BE49-F238E27FC236}">
                <a16:creationId xmlns:a16="http://schemas.microsoft.com/office/drawing/2014/main" id="{110854BE-CF24-C745-8B86-D3964DDABC91}"/>
              </a:ext>
            </a:extLst>
          </p:cNvPr>
          <p:cNvCxnSpPr>
            <a:cxnSpLocks/>
          </p:cNvCxnSpPr>
          <p:nvPr/>
        </p:nvCxnSpPr>
        <p:spPr>
          <a:xfrm flipV="1">
            <a:off x="6497270" y="1999152"/>
            <a:ext cx="1503730" cy="1259653"/>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EE9AC4B-B04F-3749-B034-BF04A9276529}"/>
              </a:ext>
            </a:extLst>
          </p:cNvPr>
          <p:cNvSpPr txBox="1">
            <a:spLocks/>
          </p:cNvSpPr>
          <p:nvPr/>
        </p:nvSpPr>
        <p:spPr>
          <a:xfrm>
            <a:off x="242807" y="2014205"/>
            <a:ext cx="2133600" cy="63442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169B7E"/>
                </a:solidFill>
              </a:rPr>
              <a:t>Sea Lettuce</a:t>
            </a:r>
          </a:p>
        </p:txBody>
      </p:sp>
      <p:cxnSp>
        <p:nvCxnSpPr>
          <p:cNvPr id="14" name="Straight Connector 13">
            <a:extLst>
              <a:ext uri="{FF2B5EF4-FFF2-40B4-BE49-F238E27FC236}">
                <a16:creationId xmlns:a16="http://schemas.microsoft.com/office/drawing/2014/main" id="{4F7993A7-2459-E240-950A-A3300C0DCA8E}"/>
              </a:ext>
            </a:extLst>
          </p:cNvPr>
          <p:cNvCxnSpPr>
            <a:cxnSpLocks/>
          </p:cNvCxnSpPr>
          <p:nvPr/>
        </p:nvCxnSpPr>
        <p:spPr>
          <a:xfrm>
            <a:off x="1309607" y="2410857"/>
            <a:ext cx="2230267" cy="681415"/>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CDDC3E-87DA-DF46-8016-2F9239EE47ED}"/>
              </a:ext>
            </a:extLst>
          </p:cNvPr>
          <p:cNvCxnSpPr>
            <a:cxnSpLocks/>
          </p:cNvCxnSpPr>
          <p:nvPr/>
        </p:nvCxnSpPr>
        <p:spPr>
          <a:xfrm>
            <a:off x="4325570" y="4784884"/>
            <a:ext cx="3048000" cy="1111977"/>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9E8C1F00-51F8-6F4E-AF2D-EAD898EBDCFE}"/>
              </a:ext>
            </a:extLst>
          </p:cNvPr>
          <p:cNvSpPr txBox="1">
            <a:spLocks/>
          </p:cNvSpPr>
          <p:nvPr/>
        </p:nvSpPr>
        <p:spPr>
          <a:xfrm>
            <a:off x="7401338" y="5875132"/>
            <a:ext cx="1808458" cy="4572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169B7E"/>
                </a:solidFill>
              </a:rPr>
              <a:t>Purple Urchin</a:t>
            </a:r>
          </a:p>
        </p:txBody>
      </p:sp>
    </p:spTree>
    <p:extLst>
      <p:ext uri="{BB962C8B-B14F-4D97-AF65-F5344CB8AC3E}">
        <p14:creationId xmlns:p14="http://schemas.microsoft.com/office/powerpoint/2010/main" val="3509374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3B3374-6941-8846-AE34-5354528798B2}"/>
              </a:ext>
            </a:extLst>
          </p:cNvPr>
          <p:cNvSpPr txBox="1"/>
          <p:nvPr/>
        </p:nvSpPr>
        <p:spPr>
          <a:xfrm>
            <a:off x="180096" y="351098"/>
            <a:ext cx="8790697" cy="954107"/>
          </a:xfrm>
          <a:prstGeom prst="rect">
            <a:avLst/>
          </a:prstGeom>
          <a:noFill/>
        </p:spPr>
        <p:txBody>
          <a:bodyPr wrap="square" rtlCol="0">
            <a:spAutoFit/>
          </a:bodyPr>
          <a:lstStyle/>
          <a:p>
            <a:pPr algn="ctr"/>
            <a:r>
              <a:rPr lang="en-US" sz="2800" dirty="0">
                <a:solidFill>
                  <a:schemeClr val="bg1"/>
                </a:solidFill>
                <a:latin typeface="Rockwell" panose="02060603020205020403" pitchFamily="18" charset="0"/>
                <a:ea typeface="Ebrima" panose="02000000000000000000" pitchFamily="2" charset="0"/>
                <a:cs typeface="Ebrima" panose="02000000000000000000" pitchFamily="2" charset="0"/>
              </a:rPr>
              <a:t>Ecosystems with high biodiversity are healthier than ecosystems with low biodiversity.</a:t>
            </a:r>
          </a:p>
        </p:txBody>
      </p:sp>
      <p:sp>
        <p:nvSpPr>
          <p:cNvPr id="12" name="Content Placeholder 2">
            <a:extLst>
              <a:ext uri="{FF2B5EF4-FFF2-40B4-BE49-F238E27FC236}">
                <a16:creationId xmlns:a16="http://schemas.microsoft.com/office/drawing/2014/main" id="{0DDBA9CF-0052-5343-A681-E81D366DBF3D}"/>
              </a:ext>
            </a:extLst>
          </p:cNvPr>
          <p:cNvSpPr>
            <a:spLocks noGrp="1"/>
          </p:cNvSpPr>
          <p:nvPr>
            <p:ph sz="half" idx="1"/>
          </p:nvPr>
        </p:nvSpPr>
        <p:spPr>
          <a:xfrm>
            <a:off x="3155886" y="5958309"/>
            <a:ext cx="1295400" cy="457200"/>
          </a:xfrm>
        </p:spPr>
        <p:txBody>
          <a:bodyPr>
            <a:noAutofit/>
          </a:bodyPr>
          <a:lstStyle/>
          <a:p>
            <a:pPr marL="0" indent="0">
              <a:buNone/>
            </a:pPr>
            <a:r>
              <a:rPr lang="en-US" sz="1800" dirty="0">
                <a:solidFill>
                  <a:srgbClr val="169B7E"/>
                </a:solidFill>
              </a:rPr>
              <a:t>Red Urchin</a:t>
            </a:r>
          </a:p>
        </p:txBody>
      </p:sp>
      <p:sp>
        <p:nvSpPr>
          <p:cNvPr id="13" name="Content Placeholder 2">
            <a:extLst>
              <a:ext uri="{FF2B5EF4-FFF2-40B4-BE49-F238E27FC236}">
                <a16:creationId xmlns:a16="http://schemas.microsoft.com/office/drawing/2014/main" id="{7EE9AC4B-B04F-3749-B034-BF04A9276529}"/>
              </a:ext>
            </a:extLst>
          </p:cNvPr>
          <p:cNvSpPr txBox="1">
            <a:spLocks/>
          </p:cNvSpPr>
          <p:nvPr/>
        </p:nvSpPr>
        <p:spPr>
          <a:xfrm>
            <a:off x="152400" y="1479658"/>
            <a:ext cx="2133600" cy="63442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169B7E"/>
                </a:solidFill>
              </a:rPr>
              <a:t>Green Sea Anemone</a:t>
            </a:r>
          </a:p>
        </p:txBody>
      </p:sp>
      <p:sp>
        <p:nvSpPr>
          <p:cNvPr id="19" name="Content Placeholder 2">
            <a:extLst>
              <a:ext uri="{FF2B5EF4-FFF2-40B4-BE49-F238E27FC236}">
                <a16:creationId xmlns:a16="http://schemas.microsoft.com/office/drawing/2014/main" id="{9E8C1F00-51F8-6F4E-AF2D-EAD898EBDCFE}"/>
              </a:ext>
            </a:extLst>
          </p:cNvPr>
          <p:cNvSpPr txBox="1">
            <a:spLocks/>
          </p:cNvSpPr>
          <p:nvPr/>
        </p:nvSpPr>
        <p:spPr>
          <a:xfrm>
            <a:off x="3803586" y="1516143"/>
            <a:ext cx="1808458" cy="4572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169B7E"/>
                </a:solidFill>
              </a:rPr>
              <a:t>Purple Urchin</a:t>
            </a:r>
          </a:p>
        </p:txBody>
      </p:sp>
      <p:pic>
        <p:nvPicPr>
          <p:cNvPr id="5" name="Picture 4">
            <a:extLst>
              <a:ext uri="{FF2B5EF4-FFF2-40B4-BE49-F238E27FC236}">
                <a16:creationId xmlns:a16="http://schemas.microsoft.com/office/drawing/2014/main" id="{C63F1C56-5FD8-DB4D-8247-A02E66C4B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226" y="2164035"/>
            <a:ext cx="4780360" cy="3572051"/>
          </a:xfrm>
          <a:prstGeom prst="rect">
            <a:avLst/>
          </a:prstGeom>
          <a:ln>
            <a:solidFill>
              <a:schemeClr val="tx1">
                <a:lumMod val="65000"/>
                <a:lumOff val="35000"/>
              </a:schemeClr>
            </a:solidFill>
          </a:ln>
        </p:spPr>
      </p:pic>
      <p:cxnSp>
        <p:nvCxnSpPr>
          <p:cNvPr id="9" name="Straight Connector 8">
            <a:extLst>
              <a:ext uri="{FF2B5EF4-FFF2-40B4-BE49-F238E27FC236}">
                <a16:creationId xmlns:a16="http://schemas.microsoft.com/office/drawing/2014/main" id="{110854BE-CF24-C745-8B86-D3964DDABC91}"/>
              </a:ext>
            </a:extLst>
          </p:cNvPr>
          <p:cNvCxnSpPr>
            <a:cxnSpLocks/>
          </p:cNvCxnSpPr>
          <p:nvPr/>
        </p:nvCxnSpPr>
        <p:spPr>
          <a:xfrm flipH="1" flipV="1">
            <a:off x="1210447" y="1923459"/>
            <a:ext cx="653422" cy="629117"/>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9F9A09A-83F6-2648-ADFB-848BA660DF3E}"/>
              </a:ext>
            </a:extLst>
          </p:cNvPr>
          <p:cNvCxnSpPr>
            <a:cxnSpLocks/>
          </p:cNvCxnSpPr>
          <p:nvPr/>
        </p:nvCxnSpPr>
        <p:spPr>
          <a:xfrm flipV="1">
            <a:off x="4220589" y="1993652"/>
            <a:ext cx="354855" cy="103858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5992ED-1462-DC47-B919-E45E0EE9AE23}"/>
              </a:ext>
            </a:extLst>
          </p:cNvPr>
          <p:cNvCxnSpPr>
            <a:cxnSpLocks/>
          </p:cNvCxnSpPr>
          <p:nvPr/>
        </p:nvCxnSpPr>
        <p:spPr>
          <a:xfrm flipH="1" flipV="1">
            <a:off x="3245761" y="5318710"/>
            <a:ext cx="528706" cy="639599"/>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38B30F14-8CD7-EE4A-BD3C-B566B4855FDF}"/>
              </a:ext>
            </a:extLst>
          </p:cNvPr>
          <p:cNvSpPr txBox="1">
            <a:spLocks/>
          </p:cNvSpPr>
          <p:nvPr/>
        </p:nvSpPr>
        <p:spPr>
          <a:xfrm>
            <a:off x="5364156" y="2164035"/>
            <a:ext cx="3636793" cy="3572051"/>
          </a:xfrm>
          <a:prstGeom prst="rect">
            <a:avLst/>
          </a:prstGeom>
          <a:solidFill>
            <a:schemeClr val="bg1">
              <a:alpha val="82000"/>
            </a:schemeClr>
          </a:solidFill>
          <a:ln>
            <a:solidFill>
              <a:schemeClr val="tx1">
                <a:lumMod val="65000"/>
                <a:lumOff val="35000"/>
              </a:schemeClr>
            </a:solidFill>
          </a:ln>
        </p:spPr>
        <p:txBody>
          <a:bodyPr vert="horz" lIns="91440" tIns="45720" rIns="91440" bIns="45720" rtlCol="0" anchor="ctr">
            <a:no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pPr algn="ctr"/>
            <a:r>
              <a:rPr lang="en-US" sz="2200" dirty="0">
                <a:latin typeface="Ebrima" panose="02000000000000000000" pitchFamily="2" charset="0"/>
                <a:ea typeface="Ebrima" panose="02000000000000000000" pitchFamily="2" charset="0"/>
                <a:cs typeface="Ebrima" panose="02000000000000000000" pitchFamily="2" charset="0"/>
              </a:rPr>
              <a:t>Every plant and animal plays a role in their ecosystem. </a:t>
            </a:r>
          </a:p>
          <a:p>
            <a:pPr algn="ctr"/>
            <a:endParaRPr lang="en-US" sz="2200" dirty="0">
              <a:latin typeface="Ebrima" panose="02000000000000000000" pitchFamily="2" charset="0"/>
              <a:ea typeface="Ebrima" panose="02000000000000000000" pitchFamily="2" charset="0"/>
              <a:cs typeface="Ebrima" panose="02000000000000000000" pitchFamily="2" charset="0"/>
            </a:endParaRPr>
          </a:p>
          <a:p>
            <a:pPr algn="ctr"/>
            <a:r>
              <a:rPr lang="en-US" sz="2200" dirty="0">
                <a:latin typeface="Ebrima" panose="02000000000000000000" pitchFamily="2" charset="0"/>
                <a:ea typeface="Ebrima" panose="02000000000000000000" pitchFamily="2" charset="0"/>
                <a:cs typeface="Ebrima" panose="02000000000000000000" pitchFamily="2" charset="0"/>
              </a:rPr>
              <a:t>The more biodiversity there is, the more roles are filled, and the healthier the ecosystem is.</a:t>
            </a:r>
          </a:p>
        </p:txBody>
      </p:sp>
    </p:spTree>
    <p:extLst>
      <p:ext uri="{BB962C8B-B14F-4D97-AF65-F5344CB8AC3E}">
        <p14:creationId xmlns:p14="http://schemas.microsoft.com/office/powerpoint/2010/main" val="1062693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anim calcmode="lin" valueType="num">
                                      <p:cBhvr additive="base">
                                        <p:cTn id="7"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3B3374-6941-8846-AE34-5354528798B2}"/>
              </a:ext>
            </a:extLst>
          </p:cNvPr>
          <p:cNvSpPr txBox="1"/>
          <p:nvPr/>
        </p:nvSpPr>
        <p:spPr>
          <a:xfrm>
            <a:off x="1025601" y="280752"/>
            <a:ext cx="6975399" cy="830997"/>
          </a:xfrm>
          <a:prstGeom prst="rect">
            <a:avLst/>
          </a:prstGeom>
          <a:noFill/>
        </p:spPr>
        <p:txBody>
          <a:bodyPr wrap="square" rtlCol="0">
            <a:spAutoFit/>
          </a:bodyPr>
          <a:lstStyle/>
          <a:p>
            <a:pPr algn="ctr"/>
            <a:r>
              <a:rPr lang="en-US" sz="2400" dirty="0">
                <a:solidFill>
                  <a:schemeClr val="bg1"/>
                </a:solidFill>
                <a:latin typeface="Rockwell" panose="02060603020205020403" pitchFamily="18" charset="0"/>
                <a:ea typeface="Ebrima" panose="02000000000000000000" pitchFamily="2" charset="0"/>
                <a:cs typeface="Ebrima" panose="02000000000000000000" pitchFamily="2" charset="0"/>
              </a:rPr>
              <a:t>Sea urchins are important tide pool herbivores, meaning they eat plants. </a:t>
            </a:r>
          </a:p>
        </p:txBody>
      </p:sp>
      <p:sp>
        <p:nvSpPr>
          <p:cNvPr id="19" name="Content Placeholder 2">
            <a:extLst>
              <a:ext uri="{FF2B5EF4-FFF2-40B4-BE49-F238E27FC236}">
                <a16:creationId xmlns:a16="http://schemas.microsoft.com/office/drawing/2014/main" id="{9E8C1F00-51F8-6F4E-AF2D-EAD898EBDCFE}"/>
              </a:ext>
            </a:extLst>
          </p:cNvPr>
          <p:cNvSpPr txBox="1">
            <a:spLocks/>
          </p:cNvSpPr>
          <p:nvPr/>
        </p:nvSpPr>
        <p:spPr>
          <a:xfrm>
            <a:off x="7369701" y="3497293"/>
            <a:ext cx="1808458" cy="4572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169B7E"/>
                </a:solidFill>
              </a:rPr>
              <a:t>Purple Urchin</a:t>
            </a:r>
          </a:p>
        </p:txBody>
      </p:sp>
      <p:pic>
        <p:nvPicPr>
          <p:cNvPr id="5" name="Picture 4">
            <a:extLst>
              <a:ext uri="{FF2B5EF4-FFF2-40B4-BE49-F238E27FC236}">
                <a16:creationId xmlns:a16="http://schemas.microsoft.com/office/drawing/2014/main" id="{C63F1C56-5FD8-DB4D-8247-A02E66C4B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989" y="2159583"/>
            <a:ext cx="5263055" cy="3932738"/>
          </a:xfrm>
          <a:prstGeom prst="rect">
            <a:avLst/>
          </a:prstGeom>
          <a:ln>
            <a:solidFill>
              <a:schemeClr val="tx1">
                <a:lumMod val="65000"/>
                <a:lumOff val="35000"/>
              </a:schemeClr>
            </a:solidFill>
          </a:ln>
        </p:spPr>
      </p:pic>
      <p:cxnSp>
        <p:nvCxnSpPr>
          <p:cNvPr id="20" name="Straight Connector 19">
            <a:extLst>
              <a:ext uri="{FF2B5EF4-FFF2-40B4-BE49-F238E27FC236}">
                <a16:creationId xmlns:a16="http://schemas.microsoft.com/office/drawing/2014/main" id="{495992ED-1462-DC47-B919-E45E0EE9AE23}"/>
              </a:ext>
            </a:extLst>
          </p:cNvPr>
          <p:cNvCxnSpPr>
            <a:cxnSpLocks/>
          </p:cNvCxnSpPr>
          <p:nvPr/>
        </p:nvCxnSpPr>
        <p:spPr>
          <a:xfrm flipV="1">
            <a:off x="6668237" y="3650674"/>
            <a:ext cx="667305" cy="1"/>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258C4EBF-BD1F-A04E-A5CC-A524026F687B}"/>
              </a:ext>
            </a:extLst>
          </p:cNvPr>
          <p:cNvSpPr txBox="1">
            <a:spLocks/>
          </p:cNvSpPr>
          <p:nvPr/>
        </p:nvSpPr>
        <p:spPr>
          <a:xfrm>
            <a:off x="108351" y="3422074"/>
            <a:ext cx="1808458" cy="4572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169B7E"/>
                </a:solidFill>
              </a:rPr>
              <a:t>Purple Urchin</a:t>
            </a:r>
          </a:p>
        </p:txBody>
      </p:sp>
      <p:cxnSp>
        <p:nvCxnSpPr>
          <p:cNvPr id="16" name="Straight Connector 15">
            <a:extLst>
              <a:ext uri="{FF2B5EF4-FFF2-40B4-BE49-F238E27FC236}">
                <a16:creationId xmlns:a16="http://schemas.microsoft.com/office/drawing/2014/main" id="{79EB6E91-3C92-AB42-9C53-A9B6D5C1E88C}"/>
              </a:ext>
            </a:extLst>
          </p:cNvPr>
          <p:cNvCxnSpPr>
            <a:cxnSpLocks/>
          </p:cNvCxnSpPr>
          <p:nvPr/>
        </p:nvCxnSpPr>
        <p:spPr>
          <a:xfrm flipH="1" flipV="1">
            <a:off x="1025601" y="3942331"/>
            <a:ext cx="891208" cy="44945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094D475-B1A7-CE49-BC33-996119D31C58}"/>
              </a:ext>
            </a:extLst>
          </p:cNvPr>
          <p:cNvCxnSpPr>
            <a:cxnSpLocks/>
          </p:cNvCxnSpPr>
          <p:nvPr/>
        </p:nvCxnSpPr>
        <p:spPr>
          <a:xfrm flipH="1">
            <a:off x="1226582" y="2939766"/>
            <a:ext cx="489246" cy="482308"/>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74F1C032-9831-AA44-81B9-5E7C35F0428E}"/>
              </a:ext>
            </a:extLst>
          </p:cNvPr>
          <p:cNvSpPr txBox="1">
            <a:spLocks/>
          </p:cNvSpPr>
          <p:nvPr/>
        </p:nvSpPr>
        <p:spPr>
          <a:xfrm>
            <a:off x="7335542" y="5486400"/>
            <a:ext cx="1808458" cy="4572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169B7E"/>
                </a:solidFill>
              </a:rPr>
              <a:t>Red Urchin</a:t>
            </a:r>
          </a:p>
        </p:txBody>
      </p:sp>
      <p:cxnSp>
        <p:nvCxnSpPr>
          <p:cNvPr id="23" name="Straight Connector 22">
            <a:extLst>
              <a:ext uri="{FF2B5EF4-FFF2-40B4-BE49-F238E27FC236}">
                <a16:creationId xmlns:a16="http://schemas.microsoft.com/office/drawing/2014/main" id="{A7BED5B1-5E17-6244-8E07-D5231CB7F6A0}"/>
              </a:ext>
            </a:extLst>
          </p:cNvPr>
          <p:cNvCxnSpPr>
            <a:cxnSpLocks/>
          </p:cNvCxnSpPr>
          <p:nvPr/>
        </p:nvCxnSpPr>
        <p:spPr>
          <a:xfrm>
            <a:off x="5257800" y="5181600"/>
            <a:ext cx="2005129" cy="480848"/>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1E911F34-9EB7-2B4F-AC34-08295A1CD79E}"/>
              </a:ext>
            </a:extLst>
          </p:cNvPr>
          <p:cNvSpPr txBox="1">
            <a:spLocks/>
          </p:cNvSpPr>
          <p:nvPr/>
        </p:nvSpPr>
        <p:spPr>
          <a:xfrm>
            <a:off x="4192874" y="1593741"/>
            <a:ext cx="2133600" cy="63442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169B7E"/>
                </a:solidFill>
              </a:rPr>
              <a:t>Green Sea Anemone</a:t>
            </a:r>
          </a:p>
        </p:txBody>
      </p:sp>
      <p:cxnSp>
        <p:nvCxnSpPr>
          <p:cNvPr id="27" name="Straight Connector 26">
            <a:extLst>
              <a:ext uri="{FF2B5EF4-FFF2-40B4-BE49-F238E27FC236}">
                <a16:creationId xmlns:a16="http://schemas.microsoft.com/office/drawing/2014/main" id="{0F233486-4D1C-CA43-B16A-9C8679DAFD5C}"/>
              </a:ext>
            </a:extLst>
          </p:cNvPr>
          <p:cNvCxnSpPr>
            <a:cxnSpLocks/>
          </p:cNvCxnSpPr>
          <p:nvPr/>
        </p:nvCxnSpPr>
        <p:spPr>
          <a:xfrm flipH="1">
            <a:off x="3991229" y="1910954"/>
            <a:ext cx="199771" cy="552647"/>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F58ACDDB-F87F-4CA5-BC90-C0B761091567}"/>
              </a:ext>
            </a:extLst>
          </p:cNvPr>
          <p:cNvSpPr txBox="1">
            <a:spLocks/>
          </p:cNvSpPr>
          <p:nvPr/>
        </p:nvSpPr>
        <p:spPr>
          <a:xfrm>
            <a:off x="6172200" y="1461676"/>
            <a:ext cx="2133600" cy="63442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169B7E"/>
                </a:solidFill>
              </a:rPr>
              <a:t>Algae</a:t>
            </a:r>
          </a:p>
        </p:txBody>
      </p:sp>
      <p:cxnSp>
        <p:nvCxnSpPr>
          <p:cNvPr id="14" name="Straight Connector 13">
            <a:extLst>
              <a:ext uri="{FF2B5EF4-FFF2-40B4-BE49-F238E27FC236}">
                <a16:creationId xmlns:a16="http://schemas.microsoft.com/office/drawing/2014/main" id="{76BD4357-F79A-439C-B0DB-3969096ECFF2}"/>
              </a:ext>
            </a:extLst>
          </p:cNvPr>
          <p:cNvCxnSpPr>
            <a:cxnSpLocks/>
          </p:cNvCxnSpPr>
          <p:nvPr/>
        </p:nvCxnSpPr>
        <p:spPr>
          <a:xfrm flipH="1">
            <a:off x="4616719" y="1802536"/>
            <a:ext cx="1555481" cy="1749787"/>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226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3B3374-6941-8846-AE34-5354528798B2}"/>
              </a:ext>
            </a:extLst>
          </p:cNvPr>
          <p:cNvSpPr txBox="1"/>
          <p:nvPr/>
        </p:nvSpPr>
        <p:spPr>
          <a:xfrm>
            <a:off x="497820" y="201303"/>
            <a:ext cx="8640925" cy="892552"/>
          </a:xfrm>
          <a:prstGeom prst="rect">
            <a:avLst/>
          </a:prstGeom>
          <a:noFill/>
        </p:spPr>
        <p:txBody>
          <a:bodyPr wrap="square" rtlCol="0">
            <a:spAutoFit/>
          </a:bodyPr>
          <a:lstStyle/>
          <a:p>
            <a:pPr algn="ctr"/>
            <a:r>
              <a:rPr lang="en-US" sz="2600" dirty="0">
                <a:solidFill>
                  <a:schemeClr val="bg1"/>
                </a:solidFill>
                <a:latin typeface="Rockwell" panose="02060603020205020403" pitchFamily="18" charset="0"/>
                <a:ea typeface="Ebrima" panose="02000000000000000000" pitchFamily="2" charset="0"/>
                <a:cs typeface="Ebrima" panose="02000000000000000000" pitchFamily="2" charset="0"/>
              </a:rPr>
              <a:t>What do you think would happen if sea urchins were removed from tide pools?</a:t>
            </a:r>
          </a:p>
        </p:txBody>
      </p:sp>
      <p:pic>
        <p:nvPicPr>
          <p:cNvPr id="5" name="Picture 4">
            <a:extLst>
              <a:ext uri="{FF2B5EF4-FFF2-40B4-BE49-F238E27FC236}">
                <a16:creationId xmlns:a16="http://schemas.microsoft.com/office/drawing/2014/main" id="{C63F1C56-5FD8-DB4D-8247-A02E66C4B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371600"/>
            <a:ext cx="6096000" cy="4555144"/>
          </a:xfrm>
          <a:prstGeom prst="rect">
            <a:avLst/>
          </a:prstGeom>
          <a:ln>
            <a:solidFill>
              <a:schemeClr val="tx1">
                <a:lumMod val="65000"/>
                <a:lumOff val="35000"/>
              </a:schemeClr>
            </a:solidFill>
          </a:ln>
        </p:spPr>
      </p:pic>
      <p:sp>
        <p:nvSpPr>
          <p:cNvPr id="9" name="Oval 8">
            <a:extLst>
              <a:ext uri="{FF2B5EF4-FFF2-40B4-BE49-F238E27FC236}">
                <a16:creationId xmlns:a16="http://schemas.microsoft.com/office/drawing/2014/main" id="{E30585E2-68D7-5E48-9B13-D63BE763C6B6}"/>
              </a:ext>
            </a:extLst>
          </p:cNvPr>
          <p:cNvSpPr/>
          <p:nvPr/>
        </p:nvSpPr>
        <p:spPr>
          <a:xfrm>
            <a:off x="2971800" y="3429000"/>
            <a:ext cx="2271442" cy="2286000"/>
          </a:xfrm>
          <a:prstGeom prst="ellipse">
            <a:avLst/>
          </a:prstGeom>
          <a:solidFill>
            <a:srgbClr val="000000">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6CE1B2C-D83D-C64C-A2CC-F6ADD4206B32}"/>
              </a:ext>
            </a:extLst>
          </p:cNvPr>
          <p:cNvSpPr/>
          <p:nvPr/>
        </p:nvSpPr>
        <p:spPr>
          <a:xfrm>
            <a:off x="4627179" y="2209800"/>
            <a:ext cx="2002221" cy="1905000"/>
          </a:xfrm>
          <a:prstGeom prst="ellipse">
            <a:avLst/>
          </a:prstGeom>
          <a:solidFill>
            <a:srgbClr val="000000">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2742B66-F4D3-B64C-8705-FC4A41F5A875}"/>
              </a:ext>
            </a:extLst>
          </p:cNvPr>
          <p:cNvSpPr/>
          <p:nvPr/>
        </p:nvSpPr>
        <p:spPr>
          <a:xfrm>
            <a:off x="6380987" y="1586019"/>
            <a:ext cx="1087821" cy="1049944"/>
          </a:xfrm>
          <a:prstGeom prst="ellipse">
            <a:avLst/>
          </a:prstGeom>
          <a:solidFill>
            <a:srgbClr val="000000">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7AF64A2-C41F-D746-8B2F-DCDB900D9023}"/>
              </a:ext>
            </a:extLst>
          </p:cNvPr>
          <p:cNvSpPr/>
          <p:nvPr/>
        </p:nvSpPr>
        <p:spPr>
          <a:xfrm>
            <a:off x="6076187" y="4398090"/>
            <a:ext cx="1686910" cy="1614325"/>
          </a:xfrm>
          <a:prstGeom prst="ellipse">
            <a:avLst/>
          </a:prstGeom>
          <a:solidFill>
            <a:srgbClr val="000000">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01D5A8F4-7F86-AC47-BCFA-21D6232DB474}"/>
              </a:ext>
            </a:extLst>
          </p:cNvPr>
          <p:cNvSpPr/>
          <p:nvPr/>
        </p:nvSpPr>
        <p:spPr>
          <a:xfrm>
            <a:off x="1133909" y="1245085"/>
            <a:ext cx="1686910" cy="1614325"/>
          </a:xfrm>
          <a:prstGeom prst="ellipse">
            <a:avLst/>
          </a:prstGeom>
          <a:solidFill>
            <a:srgbClr val="000000">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D4D6ADB-E59D-CF4D-8E42-AEF13E2FCE03}"/>
              </a:ext>
            </a:extLst>
          </p:cNvPr>
          <p:cNvSpPr/>
          <p:nvPr/>
        </p:nvSpPr>
        <p:spPr>
          <a:xfrm>
            <a:off x="1295400" y="2957675"/>
            <a:ext cx="1686910" cy="1614325"/>
          </a:xfrm>
          <a:prstGeom prst="ellipse">
            <a:avLst/>
          </a:prstGeom>
          <a:solidFill>
            <a:srgbClr val="000000">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C9EF88D0-E587-0347-A4CF-A21B6A47EB0A}"/>
              </a:ext>
            </a:extLst>
          </p:cNvPr>
          <p:cNvSpPr/>
          <p:nvPr/>
        </p:nvSpPr>
        <p:spPr>
          <a:xfrm>
            <a:off x="1009205" y="4575281"/>
            <a:ext cx="1686910" cy="1614325"/>
          </a:xfrm>
          <a:prstGeom prst="ellipse">
            <a:avLst/>
          </a:prstGeom>
          <a:solidFill>
            <a:srgbClr val="000000">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611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8033" y="206063"/>
            <a:ext cx="8336253" cy="1371600"/>
          </a:xfrm>
        </p:spPr>
        <p:txBody>
          <a:bodyPr>
            <a:normAutofit/>
          </a:bodyPr>
          <a:lstStyle/>
          <a:p>
            <a:r>
              <a:rPr lang="en-US" sz="4000" dirty="0"/>
              <a:t>What are coastal ecosystems?</a:t>
            </a:r>
          </a:p>
        </p:txBody>
      </p:sp>
      <p:sp>
        <p:nvSpPr>
          <p:cNvPr id="8" name="TextBox 7">
            <a:extLst>
              <a:ext uri="{FF2B5EF4-FFF2-40B4-BE49-F238E27FC236}">
                <a16:creationId xmlns:a16="http://schemas.microsoft.com/office/drawing/2014/main" id="{D8B0C9D5-496E-7343-AC41-10FE0D0DB0F7}"/>
              </a:ext>
            </a:extLst>
          </p:cNvPr>
          <p:cNvSpPr txBox="1"/>
          <p:nvPr/>
        </p:nvSpPr>
        <p:spPr>
          <a:xfrm>
            <a:off x="1225496" y="2213049"/>
            <a:ext cx="7354603" cy="477054"/>
          </a:xfrm>
          <a:prstGeom prst="rect">
            <a:avLst/>
          </a:prstGeom>
          <a:noFill/>
        </p:spPr>
        <p:txBody>
          <a:bodyPr wrap="square" rtlCol="0">
            <a:spAutoFit/>
          </a:bodyPr>
          <a:lstStyle/>
          <a:p>
            <a:r>
              <a:rPr lang="en-US" sz="2500" dirty="0">
                <a:solidFill>
                  <a:schemeClr val="bg1"/>
                </a:solidFill>
                <a:latin typeface="Ebrima" panose="02000000000000000000" pitchFamily="2" charset="0"/>
                <a:ea typeface="Ebrima" panose="02000000000000000000" pitchFamily="2" charset="0"/>
                <a:cs typeface="Ebrima" panose="02000000000000000000" pitchFamily="2" charset="0"/>
              </a:rPr>
              <a:t>The </a:t>
            </a:r>
            <a:r>
              <a:rPr lang="en-US" sz="2500" b="1" dirty="0">
                <a:solidFill>
                  <a:schemeClr val="bg1"/>
                </a:solidFill>
                <a:latin typeface="Ebrima" panose="02000000000000000000" pitchFamily="2" charset="0"/>
                <a:ea typeface="Ebrima" panose="02000000000000000000" pitchFamily="2" charset="0"/>
                <a:cs typeface="Ebrima" panose="02000000000000000000" pitchFamily="2" charset="0"/>
              </a:rPr>
              <a:t>coast</a:t>
            </a:r>
            <a:r>
              <a:rPr lang="en-US" sz="2500" dirty="0">
                <a:solidFill>
                  <a:schemeClr val="bg1"/>
                </a:solidFill>
                <a:latin typeface="Ebrima" panose="02000000000000000000" pitchFamily="2" charset="0"/>
                <a:ea typeface="Ebrima" panose="02000000000000000000" pitchFamily="2" charset="0"/>
                <a:cs typeface="Ebrima" panose="02000000000000000000" pitchFamily="2" charset="0"/>
              </a:rPr>
              <a:t> is the area where land and water meet.</a:t>
            </a:r>
          </a:p>
        </p:txBody>
      </p:sp>
      <p:sp>
        <p:nvSpPr>
          <p:cNvPr id="11" name="TextBox 10">
            <a:extLst>
              <a:ext uri="{FF2B5EF4-FFF2-40B4-BE49-F238E27FC236}">
                <a16:creationId xmlns:a16="http://schemas.microsoft.com/office/drawing/2014/main" id="{443C3BEF-E2E4-1642-B31D-A1638CE55D0F}"/>
              </a:ext>
            </a:extLst>
          </p:cNvPr>
          <p:cNvSpPr txBox="1"/>
          <p:nvPr/>
        </p:nvSpPr>
        <p:spPr>
          <a:xfrm>
            <a:off x="1600200" y="2971800"/>
            <a:ext cx="7441689" cy="1631216"/>
          </a:xfrm>
          <a:prstGeom prst="rect">
            <a:avLst/>
          </a:prstGeom>
          <a:noFill/>
        </p:spPr>
        <p:txBody>
          <a:bodyPr wrap="square" lIns="91440" tIns="45720" rIns="91440" bIns="45720" rtlCol="0" anchor="t">
            <a:spAutoFit/>
          </a:bodyPr>
          <a:lstStyle/>
          <a:p>
            <a:pPr algn="r"/>
            <a:r>
              <a:rPr lang="en-US" sz="2500" dirty="0">
                <a:solidFill>
                  <a:schemeClr val="bg1"/>
                </a:solidFill>
                <a:latin typeface="Ebrima"/>
                <a:ea typeface="Ebrima"/>
                <a:cs typeface="Ebrima"/>
              </a:rPr>
              <a:t>An</a:t>
            </a:r>
            <a:r>
              <a:rPr lang="en-US" sz="2500" b="1" dirty="0">
                <a:solidFill>
                  <a:schemeClr val="bg1"/>
                </a:solidFill>
                <a:latin typeface="Ebrima"/>
                <a:ea typeface="Ebrima"/>
                <a:cs typeface="Ebrima"/>
              </a:rPr>
              <a:t> ecosystem </a:t>
            </a:r>
            <a:r>
              <a:rPr lang="en-US" sz="2500" dirty="0">
                <a:solidFill>
                  <a:schemeClr val="bg1"/>
                </a:solidFill>
                <a:latin typeface="Ebrima"/>
                <a:ea typeface="Ebrima"/>
                <a:cs typeface="Ebrima"/>
              </a:rPr>
              <a:t>is an area where all living and nonliving things work together to form a community. Plants, animals, weather, and landscape are all parts of ecosystems. </a:t>
            </a:r>
            <a:endParaRPr lang="en-US" sz="25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4" name="TextBox 13">
            <a:extLst>
              <a:ext uri="{FF2B5EF4-FFF2-40B4-BE49-F238E27FC236}">
                <a16:creationId xmlns:a16="http://schemas.microsoft.com/office/drawing/2014/main" id="{36D8D991-8E6A-8A41-81C1-BA40398BE7F3}"/>
              </a:ext>
            </a:extLst>
          </p:cNvPr>
          <p:cNvSpPr txBox="1"/>
          <p:nvPr/>
        </p:nvSpPr>
        <p:spPr>
          <a:xfrm>
            <a:off x="3000777" y="3915177"/>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4FF6DFA4-893D-364A-B366-F753993A33AC}"/>
              </a:ext>
            </a:extLst>
          </p:cNvPr>
          <p:cNvSpPr txBox="1"/>
          <p:nvPr/>
        </p:nvSpPr>
        <p:spPr>
          <a:xfrm>
            <a:off x="321393" y="5227886"/>
            <a:ext cx="8749531" cy="1015663"/>
          </a:xfrm>
          <a:prstGeom prst="rect">
            <a:avLst/>
          </a:prstGeom>
          <a:noFill/>
        </p:spPr>
        <p:txBody>
          <a:bodyPr wrap="square" rtlCol="0">
            <a:spAutoFit/>
          </a:bodyPr>
          <a:lstStyle/>
          <a:p>
            <a:r>
              <a:rPr lang="en-US" sz="3000" dirty="0">
                <a:solidFill>
                  <a:srgbClr val="169B7E"/>
                </a:solidFill>
                <a:latin typeface="Ebrima" panose="02000000000000000000" pitchFamily="2" charset="0"/>
                <a:ea typeface="Ebrima" panose="02000000000000000000" pitchFamily="2" charset="0"/>
                <a:cs typeface="Ebrima" panose="02000000000000000000" pitchFamily="2" charset="0"/>
              </a:rPr>
              <a:t>Examples of </a:t>
            </a:r>
            <a:r>
              <a:rPr lang="en-US" sz="3000" b="1" dirty="0">
                <a:solidFill>
                  <a:srgbClr val="169B7E"/>
                </a:solidFill>
                <a:latin typeface="Ebrima" panose="02000000000000000000" pitchFamily="2" charset="0"/>
                <a:ea typeface="Ebrima" panose="02000000000000000000" pitchFamily="2" charset="0"/>
                <a:cs typeface="Ebrima" panose="02000000000000000000" pitchFamily="2" charset="0"/>
              </a:rPr>
              <a:t>coastal ecosystems </a:t>
            </a:r>
            <a:r>
              <a:rPr lang="en-US" sz="3000" dirty="0">
                <a:solidFill>
                  <a:srgbClr val="169B7E"/>
                </a:solidFill>
                <a:latin typeface="Ebrima" panose="02000000000000000000" pitchFamily="2" charset="0"/>
                <a:ea typeface="Ebrima" panose="02000000000000000000" pitchFamily="2" charset="0"/>
                <a:cs typeface="Ebrima" panose="02000000000000000000" pitchFamily="2" charset="0"/>
              </a:rPr>
              <a:t>are beaches, bays, estuaries, and salt marshes.</a:t>
            </a:r>
          </a:p>
        </p:txBody>
      </p:sp>
    </p:spTree>
    <p:extLst>
      <p:ext uri="{BB962C8B-B14F-4D97-AF65-F5344CB8AC3E}">
        <p14:creationId xmlns:p14="http://schemas.microsoft.com/office/powerpoint/2010/main" val="291350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3B3374-6941-8846-AE34-5354528798B2}"/>
              </a:ext>
            </a:extLst>
          </p:cNvPr>
          <p:cNvSpPr txBox="1"/>
          <p:nvPr/>
        </p:nvSpPr>
        <p:spPr>
          <a:xfrm>
            <a:off x="1371601" y="243371"/>
            <a:ext cx="6553200" cy="1384995"/>
          </a:xfrm>
          <a:prstGeom prst="rect">
            <a:avLst/>
          </a:prstGeom>
          <a:noFill/>
        </p:spPr>
        <p:txBody>
          <a:bodyPr wrap="square" rtlCol="0">
            <a:spAutoFit/>
          </a:bodyPr>
          <a:lstStyle/>
          <a:p>
            <a:pPr algn="ctr"/>
            <a:r>
              <a:rPr lang="en-US" sz="2800" dirty="0">
                <a:solidFill>
                  <a:schemeClr val="bg1"/>
                </a:solidFill>
                <a:latin typeface="Rockwell" panose="02060603020205020403" pitchFamily="18" charset="0"/>
                <a:ea typeface="Ebrima" panose="02000000000000000000" pitchFamily="2" charset="0"/>
                <a:cs typeface="Ebrima" panose="02000000000000000000" pitchFamily="2" charset="0"/>
              </a:rPr>
              <a:t>If sea urchins were removed from this, the algae may grow take over the ecosystem!</a:t>
            </a:r>
          </a:p>
        </p:txBody>
      </p:sp>
      <p:pic>
        <p:nvPicPr>
          <p:cNvPr id="14" name="Picture 13">
            <a:extLst>
              <a:ext uri="{FF2B5EF4-FFF2-40B4-BE49-F238E27FC236}">
                <a16:creationId xmlns:a16="http://schemas.microsoft.com/office/drawing/2014/main" id="{BC70D9FC-3D14-414C-974B-468B285F1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981200"/>
            <a:ext cx="4974264" cy="3716944"/>
          </a:xfrm>
          <a:prstGeom prst="rect">
            <a:avLst/>
          </a:prstGeom>
          <a:ln>
            <a:solidFill>
              <a:schemeClr val="tx1">
                <a:lumMod val="65000"/>
                <a:lumOff val="35000"/>
              </a:schemeClr>
            </a:solidFill>
          </a:ln>
        </p:spPr>
      </p:pic>
      <p:sp>
        <p:nvSpPr>
          <p:cNvPr id="15" name="Oval 14">
            <a:extLst>
              <a:ext uri="{FF2B5EF4-FFF2-40B4-BE49-F238E27FC236}">
                <a16:creationId xmlns:a16="http://schemas.microsoft.com/office/drawing/2014/main" id="{9B33BBD3-0692-FB4F-A6CD-7B3C7138A611}"/>
              </a:ext>
            </a:extLst>
          </p:cNvPr>
          <p:cNvSpPr/>
          <p:nvPr/>
        </p:nvSpPr>
        <p:spPr>
          <a:xfrm>
            <a:off x="1981200" y="3657600"/>
            <a:ext cx="1828800" cy="1888144"/>
          </a:xfrm>
          <a:prstGeom prst="ellipse">
            <a:avLst/>
          </a:prstGeom>
          <a:solidFill>
            <a:srgbClr val="000000">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76874746-B1CD-C845-906F-C2E27D8D8D5F}"/>
              </a:ext>
            </a:extLst>
          </p:cNvPr>
          <p:cNvSpPr/>
          <p:nvPr/>
        </p:nvSpPr>
        <p:spPr>
          <a:xfrm>
            <a:off x="3124200" y="2667000"/>
            <a:ext cx="1881352" cy="1467667"/>
          </a:xfrm>
          <a:prstGeom prst="ellipse">
            <a:avLst/>
          </a:prstGeom>
          <a:solidFill>
            <a:srgbClr val="000000">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A5FAD5AA-4F03-6C4D-8F35-1A13D8114CDD}"/>
              </a:ext>
            </a:extLst>
          </p:cNvPr>
          <p:cNvSpPr/>
          <p:nvPr/>
        </p:nvSpPr>
        <p:spPr>
          <a:xfrm>
            <a:off x="4875608" y="2276066"/>
            <a:ext cx="838200" cy="781867"/>
          </a:xfrm>
          <a:prstGeom prst="ellipse">
            <a:avLst/>
          </a:prstGeom>
          <a:solidFill>
            <a:srgbClr val="000000">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CC47FF2D-E2F2-CD43-B939-C85C592C2434}"/>
              </a:ext>
            </a:extLst>
          </p:cNvPr>
          <p:cNvSpPr/>
          <p:nvPr/>
        </p:nvSpPr>
        <p:spPr>
          <a:xfrm>
            <a:off x="4463612" y="4495800"/>
            <a:ext cx="1435976" cy="1399736"/>
          </a:xfrm>
          <a:prstGeom prst="ellipse">
            <a:avLst/>
          </a:prstGeom>
          <a:solidFill>
            <a:srgbClr val="000000">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30D8CFA-F23E-3842-9269-6FDFA73E1811}"/>
              </a:ext>
            </a:extLst>
          </p:cNvPr>
          <p:cNvSpPr/>
          <p:nvPr/>
        </p:nvSpPr>
        <p:spPr>
          <a:xfrm>
            <a:off x="305694" y="1981200"/>
            <a:ext cx="1371004" cy="1500734"/>
          </a:xfrm>
          <a:prstGeom prst="ellipse">
            <a:avLst/>
          </a:prstGeom>
          <a:solidFill>
            <a:srgbClr val="000000">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3150D83B-7059-0D4A-8BED-3A5A8ECC0855}"/>
              </a:ext>
            </a:extLst>
          </p:cNvPr>
          <p:cNvSpPr/>
          <p:nvPr/>
        </p:nvSpPr>
        <p:spPr>
          <a:xfrm>
            <a:off x="490343" y="3276600"/>
            <a:ext cx="1360913" cy="1567127"/>
          </a:xfrm>
          <a:prstGeom prst="ellipse">
            <a:avLst/>
          </a:prstGeom>
          <a:solidFill>
            <a:srgbClr val="000000">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A1F2F9E9-1A5C-FC4C-A0E1-237B998AB9B3}"/>
              </a:ext>
            </a:extLst>
          </p:cNvPr>
          <p:cNvSpPr/>
          <p:nvPr/>
        </p:nvSpPr>
        <p:spPr>
          <a:xfrm>
            <a:off x="576993" y="4777334"/>
            <a:ext cx="1274263" cy="884024"/>
          </a:xfrm>
          <a:prstGeom prst="ellipse">
            <a:avLst/>
          </a:prstGeom>
          <a:solidFill>
            <a:srgbClr val="000000">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ntent Placeholder 2">
            <a:extLst>
              <a:ext uri="{FF2B5EF4-FFF2-40B4-BE49-F238E27FC236}">
                <a16:creationId xmlns:a16="http://schemas.microsoft.com/office/drawing/2014/main" id="{E3EADD38-49A6-DE42-BB6F-8D050F32D2FA}"/>
              </a:ext>
            </a:extLst>
          </p:cNvPr>
          <p:cNvSpPr txBox="1">
            <a:spLocks/>
          </p:cNvSpPr>
          <p:nvPr/>
        </p:nvSpPr>
        <p:spPr>
          <a:xfrm>
            <a:off x="6107532" y="2133600"/>
            <a:ext cx="2675242" cy="3216108"/>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rgbClr val="169B7E"/>
                </a:solidFill>
              </a:rPr>
              <a:t>If there are too many algae or plants in the water, they absorb all the nutrients.</a:t>
            </a:r>
          </a:p>
          <a:p>
            <a:endParaRPr lang="en-US" sz="2000" dirty="0">
              <a:solidFill>
                <a:srgbClr val="169B7E"/>
              </a:solidFill>
            </a:endParaRPr>
          </a:p>
          <a:p>
            <a:r>
              <a:rPr lang="en-US" sz="2000" dirty="0">
                <a:solidFill>
                  <a:srgbClr val="169B7E"/>
                </a:solidFill>
              </a:rPr>
              <a:t>This doesn’t leave enough for the rest of the animals in the tide pool, which results in an unhealthy ecosystem.</a:t>
            </a:r>
          </a:p>
        </p:txBody>
      </p:sp>
    </p:spTree>
    <p:extLst>
      <p:ext uri="{BB962C8B-B14F-4D97-AF65-F5344CB8AC3E}">
        <p14:creationId xmlns:p14="http://schemas.microsoft.com/office/powerpoint/2010/main" val="870964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3B3374-6941-8846-AE34-5354528798B2}"/>
              </a:ext>
            </a:extLst>
          </p:cNvPr>
          <p:cNvSpPr txBox="1"/>
          <p:nvPr/>
        </p:nvSpPr>
        <p:spPr>
          <a:xfrm>
            <a:off x="304800" y="304800"/>
            <a:ext cx="8640925" cy="1292662"/>
          </a:xfrm>
          <a:prstGeom prst="rect">
            <a:avLst/>
          </a:prstGeom>
          <a:noFill/>
        </p:spPr>
        <p:txBody>
          <a:bodyPr wrap="square" rtlCol="0">
            <a:spAutoFit/>
          </a:bodyPr>
          <a:lstStyle/>
          <a:p>
            <a:pPr algn="ctr"/>
            <a:r>
              <a:rPr lang="en-US" sz="2600" dirty="0">
                <a:solidFill>
                  <a:schemeClr val="bg1"/>
                </a:solidFill>
                <a:latin typeface="Rockwell" panose="02060603020205020403" pitchFamily="18" charset="0"/>
                <a:ea typeface="Ebrima" panose="02000000000000000000" pitchFamily="2" charset="0"/>
                <a:cs typeface="Ebrima" panose="02000000000000000000" pitchFamily="2" charset="0"/>
              </a:rPr>
              <a:t>If not enough roles in the ecosystem are filled and biodiversity is low, it can result in too many of one species which usually leads to an unhealthy ecosystem.</a:t>
            </a:r>
          </a:p>
        </p:txBody>
      </p:sp>
      <p:pic>
        <p:nvPicPr>
          <p:cNvPr id="3" name="Picture 2">
            <a:extLst>
              <a:ext uri="{FF2B5EF4-FFF2-40B4-BE49-F238E27FC236}">
                <a16:creationId xmlns:a16="http://schemas.microsoft.com/office/drawing/2014/main" id="{8EBD2E86-C538-2A44-9CA9-D20FD57CDF71}"/>
              </a:ext>
            </a:extLst>
          </p:cNvPr>
          <p:cNvPicPr>
            <a:picLocks noChangeAspect="1"/>
          </p:cNvPicPr>
          <p:nvPr/>
        </p:nvPicPr>
        <p:blipFill rotWithShape="1">
          <a:blip r:embed="rId3">
            <a:extLst>
              <a:ext uri="{28A0092B-C50C-407E-A947-70E740481C1C}">
                <a14:useLocalDpi xmlns:a14="http://schemas.microsoft.com/office/drawing/2010/main" val="0"/>
              </a:ext>
            </a:extLst>
          </a:blip>
          <a:srcRect r="20312"/>
          <a:stretch/>
        </p:blipFill>
        <p:spPr>
          <a:xfrm>
            <a:off x="2514600" y="1905000"/>
            <a:ext cx="6315075" cy="3962400"/>
          </a:xfrm>
          <a:prstGeom prst="rect">
            <a:avLst/>
          </a:prstGeom>
          <a:ln>
            <a:solidFill>
              <a:schemeClr val="tx1">
                <a:lumMod val="65000"/>
                <a:lumOff val="35000"/>
              </a:schemeClr>
            </a:solidFill>
          </a:ln>
        </p:spPr>
      </p:pic>
      <p:sp>
        <p:nvSpPr>
          <p:cNvPr id="15" name="Content Placeholder 2">
            <a:extLst>
              <a:ext uri="{FF2B5EF4-FFF2-40B4-BE49-F238E27FC236}">
                <a16:creationId xmlns:a16="http://schemas.microsoft.com/office/drawing/2014/main" id="{0DE53017-2340-0946-B776-87C48E103253}"/>
              </a:ext>
            </a:extLst>
          </p:cNvPr>
          <p:cNvSpPr txBox="1">
            <a:spLocks/>
          </p:cNvSpPr>
          <p:nvPr/>
        </p:nvSpPr>
        <p:spPr>
          <a:xfrm>
            <a:off x="341586" y="2967873"/>
            <a:ext cx="1981200" cy="1836654"/>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rgbClr val="169B7E"/>
                </a:solidFill>
              </a:rPr>
              <a:t>This ecosystem has too much algae and not enough biodiversity.</a:t>
            </a:r>
          </a:p>
        </p:txBody>
      </p:sp>
      <p:sp>
        <p:nvSpPr>
          <p:cNvPr id="2" name="TextBox 1">
            <a:extLst>
              <a:ext uri="{FF2B5EF4-FFF2-40B4-BE49-F238E27FC236}">
                <a16:creationId xmlns:a16="http://schemas.microsoft.com/office/drawing/2014/main" id="{B7DCD321-04B5-40BB-A160-2D42AB190CBC}"/>
              </a:ext>
            </a:extLst>
          </p:cNvPr>
          <p:cNvSpPr txBox="1"/>
          <p:nvPr/>
        </p:nvSpPr>
        <p:spPr>
          <a:xfrm>
            <a:off x="5867400" y="6556443"/>
            <a:ext cx="5638800" cy="492443"/>
          </a:xfrm>
          <a:prstGeom prst="rect">
            <a:avLst/>
          </a:prstGeom>
          <a:noFill/>
        </p:spPr>
        <p:txBody>
          <a:bodyPr wrap="square" rtlCol="0">
            <a:spAutoFit/>
          </a:bodyPr>
          <a:lstStyle/>
          <a:p>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4">
                  <a:extLst>
                    <a:ext uri="{A12FA001-AC4F-418D-AE19-62706E023703}">
                      <ahyp:hlinkClr xmlns:ahyp="http://schemas.microsoft.com/office/drawing/2018/hyperlinkcolor" val="tx"/>
                    </a:ext>
                  </a:extLst>
                </a:hlinkClick>
              </a:rPr>
              <a:t>"Sea lettuce"</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 by </a:t>
            </a:r>
            <a:r>
              <a:rPr lang="en-US" sz="800" i="1" dirty="0" err="1">
                <a:solidFill>
                  <a:schemeClr val="bg1"/>
                </a:solidFill>
                <a:latin typeface="Ebrima" panose="02000000000000000000" pitchFamily="2" charset="0"/>
                <a:ea typeface="Ebrima" panose="02000000000000000000" pitchFamily="2" charset="0"/>
                <a:cs typeface="Ebrima" panose="02000000000000000000" pitchFamily="2" charset="0"/>
                <a:hlinkClick r:id="rId5">
                  <a:extLst>
                    <a:ext uri="{A12FA001-AC4F-418D-AE19-62706E023703}">
                      <ahyp:hlinkClr xmlns:ahyp="http://schemas.microsoft.com/office/drawing/2018/hyperlinkcolor" val="tx"/>
                    </a:ext>
                  </a:extLst>
                </a:hlinkClick>
              </a:rPr>
              <a:t>arcaswiss</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 is licensed under </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6">
                  <a:extLst>
                    <a:ext uri="{A12FA001-AC4F-418D-AE19-62706E023703}">
                      <ahyp:hlinkClr xmlns:ahyp="http://schemas.microsoft.com/office/drawing/2018/hyperlinkcolor" val="tx"/>
                    </a:ext>
                  </a:extLst>
                </a:hlinkClick>
              </a:rPr>
              <a:t>CC BY-NC-SA 2.0</a:t>
            </a:r>
            <a:endParaRPr lang="en-US" sz="800" i="1" dirty="0">
              <a:solidFill>
                <a:schemeClr val="bg1"/>
              </a:solidFill>
              <a:latin typeface="Ebrima" panose="02000000000000000000" pitchFamily="2" charset="0"/>
              <a:ea typeface="Ebrima" panose="02000000000000000000" pitchFamily="2" charset="0"/>
              <a:cs typeface="Ebrima" panose="02000000000000000000" pitchFamily="2" charset="0"/>
            </a:endParaRPr>
          </a:p>
          <a:p>
            <a:endParaRPr lang="en-US" dirty="0"/>
          </a:p>
        </p:txBody>
      </p:sp>
    </p:spTree>
    <p:extLst>
      <p:ext uri="{BB962C8B-B14F-4D97-AF65-F5344CB8AC3E}">
        <p14:creationId xmlns:p14="http://schemas.microsoft.com/office/powerpoint/2010/main" val="445282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3B3374-6941-8846-AE34-5354528798B2}"/>
              </a:ext>
            </a:extLst>
          </p:cNvPr>
          <p:cNvSpPr txBox="1"/>
          <p:nvPr/>
        </p:nvSpPr>
        <p:spPr>
          <a:xfrm>
            <a:off x="305693" y="304800"/>
            <a:ext cx="8790697" cy="954107"/>
          </a:xfrm>
          <a:prstGeom prst="rect">
            <a:avLst/>
          </a:prstGeom>
          <a:noFill/>
        </p:spPr>
        <p:txBody>
          <a:bodyPr wrap="square" rtlCol="0">
            <a:spAutoFit/>
          </a:bodyPr>
          <a:lstStyle/>
          <a:p>
            <a:pPr algn="ctr"/>
            <a:r>
              <a:rPr lang="en-US" sz="2800" dirty="0">
                <a:solidFill>
                  <a:schemeClr val="bg1"/>
                </a:solidFill>
                <a:latin typeface="Rockwell" panose="02060603020205020403" pitchFamily="18" charset="0"/>
                <a:ea typeface="Ebrima" panose="02000000000000000000" pitchFamily="2" charset="0"/>
                <a:cs typeface="Ebrima" panose="02000000000000000000" pitchFamily="2" charset="0"/>
              </a:rPr>
              <a:t>Biodiversity helps create a healthy, balanced ecosystem.</a:t>
            </a:r>
          </a:p>
        </p:txBody>
      </p:sp>
      <p:pic>
        <p:nvPicPr>
          <p:cNvPr id="3" name="Picture 2" descr="A picture containing outdoor&#10;&#10;Description automatically generated">
            <a:extLst>
              <a:ext uri="{FF2B5EF4-FFF2-40B4-BE49-F238E27FC236}">
                <a16:creationId xmlns:a16="http://schemas.microsoft.com/office/drawing/2014/main" id="{F9B634C6-6E26-4F41-A5DD-CFF328438C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50"/>
          <a:stretch/>
        </p:blipFill>
        <p:spPr>
          <a:xfrm>
            <a:off x="776741" y="1276741"/>
            <a:ext cx="7848600" cy="4905375"/>
          </a:xfrm>
          <a:prstGeom prst="rect">
            <a:avLst/>
          </a:prstGeom>
        </p:spPr>
      </p:pic>
    </p:spTree>
    <p:extLst>
      <p:ext uri="{BB962C8B-B14F-4D97-AF65-F5344CB8AC3E}">
        <p14:creationId xmlns:p14="http://schemas.microsoft.com/office/powerpoint/2010/main" val="2208815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D31AB0-3EB1-874E-ACF5-7E622EB11509}"/>
              </a:ext>
            </a:extLst>
          </p:cNvPr>
          <p:cNvSpPr txBox="1">
            <a:spLocks/>
          </p:cNvSpPr>
          <p:nvPr/>
        </p:nvSpPr>
        <p:spPr>
          <a:xfrm>
            <a:off x="1905000" y="2819400"/>
            <a:ext cx="7086600" cy="9144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1" kern="1200">
                <a:solidFill>
                  <a:schemeClr val="bg1"/>
                </a:solidFill>
                <a:latin typeface="Rockwell" panose="02060603020205020403" pitchFamily="18" charset="0"/>
                <a:ea typeface="Roboto Slab" pitchFamily="2" charset="0"/>
                <a:cs typeface="+mj-cs"/>
              </a:defRPr>
            </a:lvl1pPr>
          </a:lstStyle>
          <a:p>
            <a:r>
              <a:rPr lang="en-US" sz="3600" b="0" dirty="0"/>
              <a:t>Thinking about everything we’ve just learned…</a:t>
            </a:r>
            <a:endParaRPr lang="en-US" sz="3600" dirty="0"/>
          </a:p>
        </p:txBody>
      </p:sp>
    </p:spTree>
    <p:extLst>
      <p:ext uri="{BB962C8B-B14F-4D97-AF65-F5344CB8AC3E}">
        <p14:creationId xmlns:p14="http://schemas.microsoft.com/office/powerpoint/2010/main" val="3319886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ED1138-CCC0-974F-A3E4-C66ED400ABB5}"/>
              </a:ext>
            </a:extLst>
          </p:cNvPr>
          <p:cNvSpPr>
            <a:spLocks noGrp="1"/>
          </p:cNvSpPr>
          <p:nvPr>
            <p:ph type="title"/>
          </p:nvPr>
        </p:nvSpPr>
        <p:spPr>
          <a:xfrm>
            <a:off x="457199" y="158206"/>
            <a:ext cx="8229600" cy="1594394"/>
          </a:xfrm>
          <a:noFill/>
        </p:spPr>
        <p:txBody>
          <a:bodyPr>
            <a:normAutofit/>
          </a:bodyPr>
          <a:lstStyle/>
          <a:p>
            <a:pPr algn="ctr"/>
            <a:r>
              <a:rPr lang="en-US" sz="3600" b="1" dirty="0">
                <a:solidFill>
                  <a:schemeClr val="bg1"/>
                </a:solidFill>
              </a:rPr>
              <a:t>Where are the coastal ecosystems in Washington</a:t>
            </a:r>
            <a:r>
              <a:rPr lang="en-US" sz="4000" b="1" dirty="0">
                <a:solidFill>
                  <a:schemeClr val="bg1"/>
                </a:solidFill>
              </a:rPr>
              <a:t>?</a:t>
            </a:r>
          </a:p>
        </p:txBody>
      </p:sp>
      <p:pic>
        <p:nvPicPr>
          <p:cNvPr id="5" name="Picture 4">
            <a:extLst>
              <a:ext uri="{FF2B5EF4-FFF2-40B4-BE49-F238E27FC236}">
                <a16:creationId xmlns:a16="http://schemas.microsoft.com/office/drawing/2014/main" id="{325A2FC4-D938-344A-AFDD-8B58B654F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8" y="1752600"/>
            <a:ext cx="7467602" cy="4157318"/>
          </a:xfrm>
          <a:prstGeom prst="rect">
            <a:avLst/>
          </a:prstGeom>
          <a:ln>
            <a:solidFill>
              <a:schemeClr val="tx1">
                <a:lumMod val="65000"/>
                <a:lumOff val="35000"/>
              </a:schemeClr>
            </a:solidFill>
          </a:ln>
        </p:spPr>
      </p:pic>
      <p:pic>
        <p:nvPicPr>
          <p:cNvPr id="4" name="Picture 3">
            <a:extLst>
              <a:ext uri="{FF2B5EF4-FFF2-40B4-BE49-F238E27FC236}">
                <a16:creationId xmlns:a16="http://schemas.microsoft.com/office/drawing/2014/main" id="{4A9AC7A1-ED0F-A641-9249-B180D61BA0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286000" y="2667000"/>
            <a:ext cx="374352" cy="355600"/>
          </a:xfrm>
          <a:prstGeom prst="rect">
            <a:avLst/>
          </a:prstGeom>
        </p:spPr>
      </p:pic>
    </p:spTree>
    <p:extLst>
      <p:ext uri="{BB962C8B-B14F-4D97-AF65-F5344CB8AC3E}">
        <p14:creationId xmlns:p14="http://schemas.microsoft.com/office/powerpoint/2010/main" val="1235628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E62AE-04A1-FA40-A9D6-3F2B82CED634}"/>
              </a:ext>
            </a:extLst>
          </p:cNvPr>
          <p:cNvSpPr>
            <a:spLocks noGrp="1"/>
          </p:cNvSpPr>
          <p:nvPr>
            <p:ph type="title"/>
          </p:nvPr>
        </p:nvSpPr>
        <p:spPr>
          <a:xfrm>
            <a:off x="2092176" y="38100"/>
            <a:ext cx="8229600" cy="914400"/>
          </a:xfrm>
        </p:spPr>
        <p:txBody>
          <a:bodyPr/>
          <a:lstStyle/>
          <a:p>
            <a:r>
              <a:rPr lang="en-US" b="1" dirty="0">
                <a:solidFill>
                  <a:schemeClr val="bg1"/>
                </a:solidFill>
              </a:rPr>
              <a:t>Coasts in the USA</a:t>
            </a:r>
          </a:p>
        </p:txBody>
      </p:sp>
      <p:pic>
        <p:nvPicPr>
          <p:cNvPr id="8" name="Picture 7">
            <a:extLst>
              <a:ext uri="{FF2B5EF4-FFF2-40B4-BE49-F238E27FC236}">
                <a16:creationId xmlns:a16="http://schemas.microsoft.com/office/drawing/2014/main" id="{C74455CF-D3A1-0B42-98AD-A7E5E08A075C}"/>
              </a:ext>
            </a:extLst>
          </p:cNvPr>
          <p:cNvPicPr>
            <a:picLocks noChangeAspect="1"/>
          </p:cNvPicPr>
          <p:nvPr/>
        </p:nvPicPr>
        <p:blipFill rotWithShape="1">
          <a:blip r:embed="rId3">
            <a:extLst>
              <a:ext uri="{28A0092B-C50C-407E-A947-70E740481C1C}">
                <a14:useLocalDpi xmlns:a14="http://schemas.microsoft.com/office/drawing/2010/main" val="0"/>
              </a:ext>
            </a:extLst>
          </a:blip>
          <a:srcRect l="5000" t="15053" r="7500" b="2955"/>
          <a:stretch/>
        </p:blipFill>
        <p:spPr>
          <a:xfrm>
            <a:off x="571500" y="1143000"/>
            <a:ext cx="8001000" cy="4648201"/>
          </a:xfrm>
          <a:prstGeom prst="rect">
            <a:avLst/>
          </a:prstGeom>
          <a:ln>
            <a:solidFill>
              <a:schemeClr val="tx1">
                <a:lumMod val="65000"/>
                <a:lumOff val="35000"/>
              </a:schemeClr>
            </a:solidFill>
          </a:ln>
        </p:spPr>
      </p:pic>
      <p:pic>
        <p:nvPicPr>
          <p:cNvPr id="14" name="Picture 13">
            <a:extLst>
              <a:ext uri="{FF2B5EF4-FFF2-40B4-BE49-F238E27FC236}">
                <a16:creationId xmlns:a16="http://schemas.microsoft.com/office/drawing/2014/main" id="{96712F71-8D88-CC4C-905F-F3080725F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05000" y="1524000"/>
            <a:ext cx="374352" cy="355600"/>
          </a:xfrm>
          <a:prstGeom prst="rect">
            <a:avLst/>
          </a:prstGeom>
        </p:spPr>
      </p:pic>
    </p:spTree>
    <p:extLst>
      <p:ext uri="{BB962C8B-B14F-4D97-AF65-F5344CB8AC3E}">
        <p14:creationId xmlns:p14="http://schemas.microsoft.com/office/powerpoint/2010/main" val="1525432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E62AE-04A1-FA40-A9D6-3F2B82CED634}"/>
              </a:ext>
            </a:extLst>
          </p:cNvPr>
          <p:cNvSpPr>
            <a:spLocks noGrp="1"/>
          </p:cNvSpPr>
          <p:nvPr>
            <p:ph type="title"/>
          </p:nvPr>
        </p:nvSpPr>
        <p:spPr>
          <a:xfrm>
            <a:off x="1308751" y="-29403"/>
            <a:ext cx="8229600" cy="914400"/>
          </a:xfrm>
        </p:spPr>
        <p:txBody>
          <a:bodyPr>
            <a:normAutofit/>
          </a:bodyPr>
          <a:lstStyle/>
          <a:p>
            <a:r>
              <a:rPr lang="en-US" sz="3200" b="1" dirty="0">
                <a:solidFill>
                  <a:schemeClr val="bg1"/>
                </a:solidFill>
              </a:rPr>
              <a:t>Coasts can look very different:</a:t>
            </a:r>
          </a:p>
        </p:txBody>
      </p:sp>
      <p:pic>
        <p:nvPicPr>
          <p:cNvPr id="4" name="Picture 3">
            <a:extLst>
              <a:ext uri="{FF2B5EF4-FFF2-40B4-BE49-F238E27FC236}">
                <a16:creationId xmlns:a16="http://schemas.microsoft.com/office/drawing/2014/main" id="{72CA99A6-F926-7943-9975-11FC4174183F}"/>
              </a:ext>
            </a:extLst>
          </p:cNvPr>
          <p:cNvPicPr>
            <a:picLocks noChangeAspect="1"/>
          </p:cNvPicPr>
          <p:nvPr/>
        </p:nvPicPr>
        <p:blipFill rotWithShape="1">
          <a:blip r:embed="rId3">
            <a:extLst>
              <a:ext uri="{28A0092B-C50C-407E-A947-70E740481C1C}">
                <a14:useLocalDpi xmlns:a14="http://schemas.microsoft.com/office/drawing/2010/main" val="0"/>
              </a:ext>
            </a:extLst>
          </a:blip>
          <a:srcRect l="5000" t="15053" r="7500" b="2955"/>
          <a:stretch/>
        </p:blipFill>
        <p:spPr>
          <a:xfrm>
            <a:off x="1135246" y="1448157"/>
            <a:ext cx="7010962" cy="4073036"/>
          </a:xfrm>
          <a:prstGeom prst="rect">
            <a:avLst/>
          </a:prstGeom>
          <a:ln>
            <a:solidFill>
              <a:schemeClr val="tx1">
                <a:lumMod val="65000"/>
                <a:lumOff val="35000"/>
              </a:schemeClr>
            </a:solidFill>
          </a:ln>
        </p:spPr>
      </p:pic>
      <p:pic>
        <p:nvPicPr>
          <p:cNvPr id="5" name="Picture 4">
            <a:extLst>
              <a:ext uri="{FF2B5EF4-FFF2-40B4-BE49-F238E27FC236}">
                <a16:creationId xmlns:a16="http://schemas.microsoft.com/office/drawing/2014/main" id="{E79ECBF5-FBD6-B14D-BED5-CB811562B9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247" y="841679"/>
            <a:ext cx="2473953" cy="1679963"/>
          </a:xfrm>
          <a:prstGeom prst="rect">
            <a:avLst/>
          </a:prstGeom>
          <a:ln>
            <a:solidFill>
              <a:schemeClr val="tx1">
                <a:lumMod val="65000"/>
                <a:lumOff val="35000"/>
              </a:schemeClr>
            </a:solidFill>
          </a:ln>
        </p:spPr>
      </p:pic>
      <p:sp>
        <p:nvSpPr>
          <p:cNvPr id="7" name="Text Placeholder 2">
            <a:extLst>
              <a:ext uri="{FF2B5EF4-FFF2-40B4-BE49-F238E27FC236}">
                <a16:creationId xmlns:a16="http://schemas.microsoft.com/office/drawing/2014/main" id="{A8ABB45B-9D4A-BB41-81B3-7554C741745A}"/>
              </a:ext>
            </a:extLst>
          </p:cNvPr>
          <p:cNvSpPr txBox="1">
            <a:spLocks/>
          </p:cNvSpPr>
          <p:nvPr/>
        </p:nvSpPr>
        <p:spPr>
          <a:xfrm>
            <a:off x="5299981" y="3128801"/>
            <a:ext cx="1581150" cy="441365"/>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solidFill>
                  <a:srgbClr val="169B7E"/>
                </a:solidFill>
              </a:rPr>
              <a:t>Wisconsin</a:t>
            </a:r>
          </a:p>
        </p:txBody>
      </p:sp>
      <p:pic>
        <p:nvPicPr>
          <p:cNvPr id="10" name="Picture 9">
            <a:extLst>
              <a:ext uri="{FF2B5EF4-FFF2-40B4-BE49-F238E27FC236}">
                <a16:creationId xmlns:a16="http://schemas.microsoft.com/office/drawing/2014/main" id="{F3C956C1-14B7-B943-B8AE-F4080EE25F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9" r="18359"/>
          <a:stretch/>
        </p:blipFill>
        <p:spPr>
          <a:xfrm>
            <a:off x="269247" y="4639170"/>
            <a:ext cx="2373799" cy="1421535"/>
          </a:xfrm>
          <a:prstGeom prst="rect">
            <a:avLst/>
          </a:prstGeom>
          <a:ln>
            <a:solidFill>
              <a:schemeClr val="tx1">
                <a:lumMod val="65000"/>
                <a:lumOff val="35000"/>
              </a:schemeClr>
            </a:solidFill>
          </a:ln>
        </p:spPr>
      </p:pic>
      <p:sp>
        <p:nvSpPr>
          <p:cNvPr id="11" name="Text Placeholder 2">
            <a:extLst>
              <a:ext uri="{FF2B5EF4-FFF2-40B4-BE49-F238E27FC236}">
                <a16:creationId xmlns:a16="http://schemas.microsoft.com/office/drawing/2014/main" id="{27FA6FF6-4464-6340-8093-C83D7E970690}"/>
              </a:ext>
            </a:extLst>
          </p:cNvPr>
          <p:cNvSpPr txBox="1">
            <a:spLocks/>
          </p:cNvSpPr>
          <p:nvPr/>
        </p:nvSpPr>
        <p:spPr>
          <a:xfrm>
            <a:off x="452102" y="4099658"/>
            <a:ext cx="1581150" cy="441365"/>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solidFill>
                  <a:srgbClr val="169B7E"/>
                </a:solidFill>
              </a:rPr>
              <a:t>California</a:t>
            </a:r>
          </a:p>
        </p:txBody>
      </p:sp>
      <p:pic>
        <p:nvPicPr>
          <p:cNvPr id="13" name="Picture 12">
            <a:extLst>
              <a:ext uri="{FF2B5EF4-FFF2-40B4-BE49-F238E27FC236}">
                <a16:creationId xmlns:a16="http://schemas.microsoft.com/office/drawing/2014/main" id="{68C30E23-0671-B945-B58A-1EC6685696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602" y="1105250"/>
            <a:ext cx="2047008" cy="1535256"/>
          </a:xfrm>
          <a:prstGeom prst="rect">
            <a:avLst/>
          </a:prstGeom>
          <a:ln>
            <a:solidFill>
              <a:schemeClr val="tx1">
                <a:lumMod val="65000"/>
                <a:lumOff val="35000"/>
              </a:schemeClr>
            </a:solidFill>
          </a:ln>
        </p:spPr>
      </p:pic>
      <p:sp>
        <p:nvSpPr>
          <p:cNvPr id="14" name="Text Placeholder 2">
            <a:extLst>
              <a:ext uri="{FF2B5EF4-FFF2-40B4-BE49-F238E27FC236}">
                <a16:creationId xmlns:a16="http://schemas.microsoft.com/office/drawing/2014/main" id="{16AA49E6-5F70-4640-8685-4ECD8ADDF79D}"/>
              </a:ext>
            </a:extLst>
          </p:cNvPr>
          <p:cNvSpPr txBox="1">
            <a:spLocks/>
          </p:cNvSpPr>
          <p:nvPr/>
        </p:nvSpPr>
        <p:spPr>
          <a:xfrm>
            <a:off x="6572891" y="662042"/>
            <a:ext cx="1981332" cy="44136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solidFill>
                  <a:srgbClr val="169B7E"/>
                </a:solidFill>
              </a:rPr>
              <a:t>Massachusetts</a:t>
            </a:r>
          </a:p>
        </p:txBody>
      </p:sp>
      <p:pic>
        <p:nvPicPr>
          <p:cNvPr id="18" name="Picture 17">
            <a:extLst>
              <a:ext uri="{FF2B5EF4-FFF2-40B4-BE49-F238E27FC236}">
                <a16:creationId xmlns:a16="http://schemas.microsoft.com/office/drawing/2014/main" id="{6AF77027-E58F-AD42-A4D6-717B2DEFDF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812" b="8841"/>
          <a:stretch/>
        </p:blipFill>
        <p:spPr>
          <a:xfrm>
            <a:off x="6324600" y="4490827"/>
            <a:ext cx="2477915" cy="1631923"/>
          </a:xfrm>
          <a:prstGeom prst="rect">
            <a:avLst/>
          </a:prstGeom>
          <a:ln>
            <a:solidFill>
              <a:schemeClr val="tx1">
                <a:lumMod val="65000"/>
                <a:lumOff val="35000"/>
              </a:schemeClr>
            </a:solidFill>
          </a:ln>
        </p:spPr>
      </p:pic>
      <p:sp>
        <p:nvSpPr>
          <p:cNvPr id="19" name="Text Placeholder 2">
            <a:extLst>
              <a:ext uri="{FF2B5EF4-FFF2-40B4-BE49-F238E27FC236}">
                <a16:creationId xmlns:a16="http://schemas.microsoft.com/office/drawing/2014/main" id="{F2D24412-E8CF-7B43-86E5-5BCB19C2EEAB}"/>
              </a:ext>
            </a:extLst>
          </p:cNvPr>
          <p:cNvSpPr txBox="1">
            <a:spLocks/>
          </p:cNvSpPr>
          <p:nvPr/>
        </p:nvSpPr>
        <p:spPr>
          <a:xfrm>
            <a:off x="5299981" y="5788805"/>
            <a:ext cx="1021433" cy="44136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solidFill>
                  <a:srgbClr val="169B7E"/>
                </a:solidFill>
              </a:rPr>
              <a:t>Florida</a:t>
            </a:r>
          </a:p>
        </p:txBody>
      </p:sp>
      <p:pic>
        <p:nvPicPr>
          <p:cNvPr id="6" name="Picture 5">
            <a:extLst>
              <a:ext uri="{FF2B5EF4-FFF2-40B4-BE49-F238E27FC236}">
                <a16:creationId xmlns:a16="http://schemas.microsoft.com/office/drawing/2014/main" id="{751042E4-25A1-3E4D-87C0-94E47F68FA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9762" y="2598986"/>
            <a:ext cx="2150689" cy="1592014"/>
          </a:xfrm>
          <a:prstGeom prst="rect">
            <a:avLst/>
          </a:prstGeom>
          <a:ln>
            <a:solidFill>
              <a:schemeClr val="tx1">
                <a:lumMod val="65000"/>
                <a:lumOff val="35000"/>
              </a:schemeClr>
            </a:solidFill>
          </a:ln>
        </p:spPr>
      </p:pic>
      <p:sp>
        <p:nvSpPr>
          <p:cNvPr id="15" name="Text Placeholder 2">
            <a:extLst>
              <a:ext uri="{FF2B5EF4-FFF2-40B4-BE49-F238E27FC236}">
                <a16:creationId xmlns:a16="http://schemas.microsoft.com/office/drawing/2014/main" id="{7379469C-B149-DA47-AB05-0D3E059DF59E}"/>
              </a:ext>
            </a:extLst>
          </p:cNvPr>
          <p:cNvSpPr txBox="1">
            <a:spLocks/>
          </p:cNvSpPr>
          <p:nvPr/>
        </p:nvSpPr>
        <p:spPr>
          <a:xfrm>
            <a:off x="2818624" y="1006792"/>
            <a:ext cx="1753376" cy="441365"/>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rgbClr val="169B7E"/>
                </a:solidFill>
              </a:rPr>
              <a:t>Washington</a:t>
            </a:r>
          </a:p>
        </p:txBody>
      </p:sp>
      <p:sp>
        <p:nvSpPr>
          <p:cNvPr id="2" name="TextBox 1">
            <a:extLst>
              <a:ext uri="{FF2B5EF4-FFF2-40B4-BE49-F238E27FC236}">
                <a16:creationId xmlns:a16="http://schemas.microsoft.com/office/drawing/2014/main" id="{B56DD406-D947-4421-B212-BB58CEB174F4}"/>
              </a:ext>
            </a:extLst>
          </p:cNvPr>
          <p:cNvSpPr txBox="1"/>
          <p:nvPr/>
        </p:nvSpPr>
        <p:spPr>
          <a:xfrm>
            <a:off x="269247" y="2190732"/>
            <a:ext cx="2414446" cy="338554"/>
          </a:xfrm>
          <a:prstGeom prst="rect">
            <a:avLst/>
          </a:prstGeom>
          <a:noFill/>
        </p:spPr>
        <p:txBody>
          <a:bodyPr wrap="square" rtlCol="0">
            <a:spAutoFit/>
          </a:bodyPr>
          <a:lstStyle/>
          <a:p>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9">
                  <a:extLst>
                    <a:ext uri="{A12FA001-AC4F-418D-AE19-62706E023703}">
                      <ahyp:hlinkClr xmlns:ahyp="http://schemas.microsoft.com/office/drawing/2018/hyperlinkcolor" val="tx"/>
                    </a:ext>
                  </a:extLst>
                </a:hlinkClick>
              </a:rPr>
              <a:t>"Washington coast´s rugged and wild beauty - Part 2"</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is licensed under </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10">
                  <a:extLst>
                    <a:ext uri="{A12FA001-AC4F-418D-AE19-62706E023703}">
                      <ahyp:hlinkClr xmlns:ahyp="http://schemas.microsoft.com/office/drawing/2018/hyperlinkcolor" val="tx"/>
                    </a:ext>
                  </a:extLst>
                </a:hlinkClick>
              </a:rPr>
              <a:t>CC BY-NC-ND 2.0</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 </a:t>
            </a:r>
          </a:p>
        </p:txBody>
      </p:sp>
      <p:sp>
        <p:nvSpPr>
          <p:cNvPr id="8" name="TextBox 7">
            <a:extLst>
              <a:ext uri="{FF2B5EF4-FFF2-40B4-BE49-F238E27FC236}">
                <a16:creationId xmlns:a16="http://schemas.microsoft.com/office/drawing/2014/main" id="{4983C8F6-9439-4ED1-BEA3-5042E35EA41F}"/>
              </a:ext>
            </a:extLst>
          </p:cNvPr>
          <p:cNvSpPr txBox="1"/>
          <p:nvPr/>
        </p:nvSpPr>
        <p:spPr>
          <a:xfrm>
            <a:off x="239475" y="5622688"/>
            <a:ext cx="2398707" cy="461665"/>
          </a:xfrm>
          <a:prstGeom prst="rect">
            <a:avLst/>
          </a:prstGeom>
          <a:noFill/>
        </p:spPr>
        <p:txBody>
          <a:bodyPr wrap="square" rtlCol="0">
            <a:spAutoFit/>
          </a:bodyPr>
          <a:lstStyle/>
          <a:p>
            <a:endParaRPr lang="en-US" sz="800" i="1" dirty="0">
              <a:solidFill>
                <a:schemeClr val="bg1"/>
              </a:solidFill>
              <a:latin typeface="Ebrima" panose="02000000000000000000" pitchFamily="2" charset="0"/>
              <a:ea typeface="Ebrima" panose="02000000000000000000" pitchFamily="2" charset="0"/>
              <a:cs typeface="Ebrima" panose="02000000000000000000" pitchFamily="2" charset="0"/>
            </a:endParaRPr>
          </a:p>
          <a:p>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11">
                  <a:extLst>
                    <a:ext uri="{A12FA001-AC4F-418D-AE19-62706E023703}">
                      <ahyp:hlinkClr xmlns:ahyp="http://schemas.microsoft.com/office/drawing/2018/hyperlinkcolor" val="tx"/>
                    </a:ext>
                  </a:extLst>
                </a:hlinkClick>
              </a:rPr>
              <a:t>"California Coast Panorama"</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 is licensed under </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12">
                  <a:extLst>
                    <a:ext uri="{A12FA001-AC4F-418D-AE19-62706E023703}">
                      <ahyp:hlinkClr xmlns:ahyp="http://schemas.microsoft.com/office/drawing/2018/hyperlinkcolor" val="tx"/>
                    </a:ext>
                  </a:extLst>
                </a:hlinkClick>
              </a:rPr>
              <a:t>CC BY 2.0</a:t>
            </a:r>
            <a:endParaRPr lang="en-US" sz="800" i="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9" name="TextBox 8">
            <a:extLst>
              <a:ext uri="{FF2B5EF4-FFF2-40B4-BE49-F238E27FC236}">
                <a16:creationId xmlns:a16="http://schemas.microsoft.com/office/drawing/2014/main" id="{29B9A364-DB35-4EF0-AFB4-43F6E89CDCD1}"/>
              </a:ext>
            </a:extLst>
          </p:cNvPr>
          <p:cNvSpPr txBox="1"/>
          <p:nvPr/>
        </p:nvSpPr>
        <p:spPr>
          <a:xfrm>
            <a:off x="6559419" y="2294233"/>
            <a:ext cx="2175023" cy="338554"/>
          </a:xfrm>
          <a:prstGeom prst="rect">
            <a:avLst/>
          </a:prstGeom>
          <a:noFill/>
        </p:spPr>
        <p:txBody>
          <a:bodyPr wrap="square" rtlCol="0">
            <a:spAutoFit/>
          </a:bodyPr>
          <a:lstStyle/>
          <a:p>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13">
                  <a:extLst>
                    <a:ext uri="{A12FA001-AC4F-418D-AE19-62706E023703}">
                      <ahyp:hlinkClr xmlns:ahyp="http://schemas.microsoft.com/office/drawing/2018/hyperlinkcolor" val="tx"/>
                    </a:ext>
                  </a:extLst>
                </a:hlinkClick>
              </a:rPr>
              <a:t>Cape Cod Sandy Neck Beach"</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  is licensed under </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14">
                  <a:extLst>
                    <a:ext uri="{A12FA001-AC4F-418D-AE19-62706E023703}">
                      <ahyp:hlinkClr xmlns:ahyp="http://schemas.microsoft.com/office/drawing/2018/hyperlinkcolor" val="tx"/>
                    </a:ext>
                  </a:extLst>
                </a:hlinkClick>
              </a:rPr>
              <a:t>CC BY-NC 2.0</a:t>
            </a:r>
            <a:endParaRPr lang="en-US" sz="800" i="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2" name="TextBox 11">
            <a:extLst>
              <a:ext uri="{FF2B5EF4-FFF2-40B4-BE49-F238E27FC236}">
                <a16:creationId xmlns:a16="http://schemas.microsoft.com/office/drawing/2014/main" id="{368EE7F2-0D09-4860-9BCB-45F248077FCB}"/>
              </a:ext>
            </a:extLst>
          </p:cNvPr>
          <p:cNvSpPr txBox="1"/>
          <p:nvPr/>
        </p:nvSpPr>
        <p:spPr>
          <a:xfrm>
            <a:off x="6292187" y="5754728"/>
            <a:ext cx="2477915" cy="338554"/>
          </a:xfrm>
          <a:prstGeom prst="rect">
            <a:avLst/>
          </a:prstGeom>
          <a:noFill/>
        </p:spPr>
        <p:txBody>
          <a:bodyPr wrap="square" rtlCol="0">
            <a:spAutoFit/>
          </a:bodyPr>
          <a:lstStyle/>
          <a:p>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15">
                  <a:extLst>
                    <a:ext uri="{A12FA001-AC4F-418D-AE19-62706E023703}">
                      <ahyp:hlinkClr xmlns:ahyp="http://schemas.microsoft.com/office/drawing/2018/hyperlinkcolor" val="tx"/>
                    </a:ext>
                  </a:extLst>
                </a:hlinkClick>
              </a:rPr>
              <a:t>Delray Beach Florida Sunrise at Beach </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is licensed under </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10">
                  <a:extLst>
                    <a:ext uri="{A12FA001-AC4F-418D-AE19-62706E023703}">
                      <ahyp:hlinkClr xmlns:ahyp="http://schemas.microsoft.com/office/drawing/2018/hyperlinkcolor" val="tx"/>
                    </a:ext>
                  </a:extLst>
                </a:hlinkClick>
              </a:rPr>
              <a:t>CC BY-NC-ND 2.0</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 </a:t>
            </a:r>
          </a:p>
        </p:txBody>
      </p:sp>
      <p:sp>
        <p:nvSpPr>
          <p:cNvPr id="16" name="TextBox 15">
            <a:extLst>
              <a:ext uri="{FF2B5EF4-FFF2-40B4-BE49-F238E27FC236}">
                <a16:creationId xmlns:a16="http://schemas.microsoft.com/office/drawing/2014/main" id="{C535DE77-7FA0-4667-BE12-585D07DCDDE6}"/>
              </a:ext>
            </a:extLst>
          </p:cNvPr>
          <p:cNvSpPr txBox="1"/>
          <p:nvPr/>
        </p:nvSpPr>
        <p:spPr>
          <a:xfrm>
            <a:off x="3169762" y="3827172"/>
            <a:ext cx="2414446" cy="338554"/>
          </a:xfrm>
          <a:prstGeom prst="rect">
            <a:avLst/>
          </a:prstGeom>
          <a:noFill/>
        </p:spPr>
        <p:txBody>
          <a:bodyPr wrap="square" rtlCol="0">
            <a:spAutoFit/>
          </a:bodyPr>
          <a:lstStyle/>
          <a:p>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16">
                  <a:extLst>
                    <a:ext uri="{A12FA001-AC4F-418D-AE19-62706E023703}">
                      <ahyp:hlinkClr xmlns:ahyp="http://schemas.microsoft.com/office/drawing/2018/hyperlinkcolor" val="tx"/>
                    </a:ext>
                  </a:extLst>
                </a:hlinkClick>
              </a:rPr>
              <a:t>Background: Lake Superior 1“</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 is licensed under </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14">
                  <a:extLst>
                    <a:ext uri="{A12FA001-AC4F-418D-AE19-62706E023703}">
                      <ahyp:hlinkClr xmlns:ahyp="http://schemas.microsoft.com/office/drawing/2018/hyperlinkcolor" val="tx"/>
                    </a:ext>
                  </a:extLst>
                </a:hlinkClick>
              </a:rPr>
              <a:t>CC BY-NC 2.0</a:t>
            </a:r>
            <a:endParaRPr lang="en-US" sz="800" i="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4091174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500" fill="hold"/>
                                        <p:tgtEl>
                                          <p:spTgt spid="9"/>
                                        </p:tgtEl>
                                        <p:attrNameLst>
                                          <p:attrName>ppt_x</p:attrName>
                                        </p:attrNameLst>
                                      </p:cBhvr>
                                      <p:tavLst>
                                        <p:tav tm="0">
                                          <p:val>
                                            <p:strVal val="#ppt_x"/>
                                          </p:val>
                                        </p:tav>
                                        <p:tav tm="100000">
                                          <p:val>
                                            <p:strVal val="#ppt_x"/>
                                          </p:val>
                                        </p:tav>
                                      </p:tavLst>
                                    </p:anim>
                                    <p:anim calcmode="lin" valueType="num">
                                      <p:cBhvr additive="base">
                                        <p:cTn id="7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19" grpId="0"/>
      <p:bldP spid="15" grpId="0"/>
      <p:bldP spid="2" grpId="0"/>
      <p:bldP spid="8" grpId="0"/>
      <p:bldP spid="9" grpId="0"/>
      <p:bldP spid="12"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0E62AE-04A1-FA40-A9D6-3F2B82CED634}"/>
              </a:ext>
            </a:extLst>
          </p:cNvPr>
          <p:cNvSpPr>
            <a:spLocks noGrp="1"/>
          </p:cNvSpPr>
          <p:nvPr>
            <p:ph type="title"/>
          </p:nvPr>
        </p:nvSpPr>
        <p:spPr>
          <a:xfrm>
            <a:off x="762000" y="43037"/>
            <a:ext cx="8229600" cy="914400"/>
          </a:xfrm>
        </p:spPr>
        <p:txBody>
          <a:bodyPr>
            <a:normAutofit/>
          </a:bodyPr>
          <a:lstStyle/>
          <a:p>
            <a:r>
              <a:rPr lang="en-US" sz="3200" b="1" dirty="0">
                <a:solidFill>
                  <a:schemeClr val="bg1"/>
                </a:solidFill>
              </a:rPr>
              <a:t>Coasts are where land and water meet </a:t>
            </a:r>
          </a:p>
        </p:txBody>
      </p:sp>
      <p:pic>
        <p:nvPicPr>
          <p:cNvPr id="4" name="Picture 3">
            <a:extLst>
              <a:ext uri="{FF2B5EF4-FFF2-40B4-BE49-F238E27FC236}">
                <a16:creationId xmlns:a16="http://schemas.microsoft.com/office/drawing/2014/main" id="{72CA99A6-F926-7943-9975-11FC4174183F}"/>
              </a:ext>
            </a:extLst>
          </p:cNvPr>
          <p:cNvPicPr>
            <a:picLocks noChangeAspect="1"/>
          </p:cNvPicPr>
          <p:nvPr/>
        </p:nvPicPr>
        <p:blipFill rotWithShape="1">
          <a:blip r:embed="rId3">
            <a:extLst>
              <a:ext uri="{28A0092B-C50C-407E-A947-70E740481C1C}">
                <a14:useLocalDpi xmlns:a14="http://schemas.microsoft.com/office/drawing/2010/main" val="0"/>
              </a:ext>
            </a:extLst>
          </a:blip>
          <a:srcRect l="5000" t="15053" r="7500" b="2955"/>
          <a:stretch/>
        </p:blipFill>
        <p:spPr>
          <a:xfrm>
            <a:off x="1135246" y="1448157"/>
            <a:ext cx="7010962" cy="4073036"/>
          </a:xfrm>
          <a:prstGeom prst="rect">
            <a:avLst/>
          </a:prstGeom>
          <a:ln>
            <a:solidFill>
              <a:schemeClr val="tx1">
                <a:lumMod val="65000"/>
                <a:lumOff val="35000"/>
              </a:schemeClr>
            </a:solidFill>
          </a:ln>
        </p:spPr>
      </p:pic>
      <p:pic>
        <p:nvPicPr>
          <p:cNvPr id="5" name="Picture 4">
            <a:extLst>
              <a:ext uri="{FF2B5EF4-FFF2-40B4-BE49-F238E27FC236}">
                <a16:creationId xmlns:a16="http://schemas.microsoft.com/office/drawing/2014/main" id="{E79ECBF5-FBD6-B14D-BED5-CB811562B9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244" y="3310555"/>
            <a:ext cx="3472207" cy="2357838"/>
          </a:xfrm>
          <a:prstGeom prst="rect">
            <a:avLst/>
          </a:prstGeom>
          <a:ln>
            <a:solidFill>
              <a:schemeClr val="tx1">
                <a:lumMod val="65000"/>
                <a:lumOff val="35000"/>
              </a:schemeClr>
            </a:solidFill>
          </a:ln>
        </p:spPr>
      </p:pic>
      <p:sp>
        <p:nvSpPr>
          <p:cNvPr id="7" name="Text Placeholder 2">
            <a:extLst>
              <a:ext uri="{FF2B5EF4-FFF2-40B4-BE49-F238E27FC236}">
                <a16:creationId xmlns:a16="http://schemas.microsoft.com/office/drawing/2014/main" id="{A8ABB45B-9D4A-BB41-81B3-7554C741745A}"/>
              </a:ext>
            </a:extLst>
          </p:cNvPr>
          <p:cNvSpPr txBox="1">
            <a:spLocks/>
          </p:cNvSpPr>
          <p:nvPr/>
        </p:nvSpPr>
        <p:spPr>
          <a:xfrm>
            <a:off x="7664029" y="3263992"/>
            <a:ext cx="1581150" cy="441365"/>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solidFill>
                  <a:srgbClr val="169B7E"/>
                </a:solidFill>
              </a:rPr>
              <a:t>Wisconsin</a:t>
            </a:r>
          </a:p>
        </p:txBody>
      </p:sp>
      <p:pic>
        <p:nvPicPr>
          <p:cNvPr id="6" name="Picture 5">
            <a:extLst>
              <a:ext uri="{FF2B5EF4-FFF2-40B4-BE49-F238E27FC236}">
                <a16:creationId xmlns:a16="http://schemas.microsoft.com/office/drawing/2014/main" id="{751042E4-25A1-3E4D-87C0-94E47F68FA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3658796"/>
            <a:ext cx="3200400" cy="2369046"/>
          </a:xfrm>
          <a:prstGeom prst="rect">
            <a:avLst/>
          </a:prstGeom>
          <a:ln>
            <a:solidFill>
              <a:schemeClr val="tx1">
                <a:lumMod val="65000"/>
                <a:lumOff val="35000"/>
              </a:schemeClr>
            </a:solidFill>
          </a:ln>
        </p:spPr>
      </p:pic>
      <p:sp>
        <p:nvSpPr>
          <p:cNvPr id="20" name="Title 1">
            <a:extLst>
              <a:ext uri="{FF2B5EF4-FFF2-40B4-BE49-F238E27FC236}">
                <a16:creationId xmlns:a16="http://schemas.microsoft.com/office/drawing/2014/main" id="{E28FB19A-D312-F846-B643-580D26B5203A}"/>
              </a:ext>
            </a:extLst>
          </p:cNvPr>
          <p:cNvSpPr txBox="1">
            <a:spLocks/>
          </p:cNvSpPr>
          <p:nvPr/>
        </p:nvSpPr>
        <p:spPr>
          <a:xfrm>
            <a:off x="248439" y="941509"/>
            <a:ext cx="3472206" cy="937088"/>
          </a:xfrm>
          <a:prstGeom prst="rect">
            <a:avLst/>
          </a:prstGeom>
          <a:solidFill>
            <a:schemeClr val="bg1">
              <a:alpha val="82000"/>
            </a:schemeClr>
          </a:solidFill>
          <a:ln>
            <a:solidFill>
              <a:schemeClr val="tx1">
                <a:lumMod val="65000"/>
                <a:lumOff val="35000"/>
              </a:schemeClr>
            </a:solidFill>
          </a:ln>
        </p:spPr>
        <p:txBody>
          <a:bodyPr vert="horz" lIns="91440" tIns="45720" rIns="91440" bIns="45720" rtlCol="0" anchor="ctr">
            <a:no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pPr algn="ctr"/>
            <a:r>
              <a:rPr lang="en-US" sz="2200" b="1" dirty="0">
                <a:latin typeface="Ebrima" panose="02000000000000000000" pitchFamily="2" charset="0"/>
                <a:ea typeface="Ebrima" panose="02000000000000000000" pitchFamily="2" charset="0"/>
                <a:cs typeface="Ebrima" panose="02000000000000000000" pitchFamily="2" charset="0"/>
              </a:rPr>
              <a:t>Where Washington and the Pacific Ocean meet </a:t>
            </a:r>
            <a:endParaRPr lang="en-US" sz="2200" dirty="0">
              <a:latin typeface="Ebrima" panose="02000000000000000000" pitchFamily="2" charset="0"/>
              <a:ea typeface="Ebrima" panose="02000000000000000000" pitchFamily="2" charset="0"/>
              <a:cs typeface="Ebrima" panose="02000000000000000000" pitchFamily="2" charset="0"/>
            </a:endParaRPr>
          </a:p>
        </p:txBody>
      </p:sp>
      <p:sp>
        <p:nvSpPr>
          <p:cNvPr id="21" name="Title 1">
            <a:extLst>
              <a:ext uri="{FF2B5EF4-FFF2-40B4-BE49-F238E27FC236}">
                <a16:creationId xmlns:a16="http://schemas.microsoft.com/office/drawing/2014/main" id="{DD21026E-A853-4F42-8695-AC5275A5246D}"/>
              </a:ext>
            </a:extLst>
          </p:cNvPr>
          <p:cNvSpPr txBox="1">
            <a:spLocks/>
          </p:cNvSpPr>
          <p:nvPr/>
        </p:nvSpPr>
        <p:spPr>
          <a:xfrm>
            <a:off x="5835371" y="1300957"/>
            <a:ext cx="3206818" cy="809757"/>
          </a:xfrm>
          <a:prstGeom prst="rect">
            <a:avLst/>
          </a:prstGeom>
          <a:solidFill>
            <a:schemeClr val="bg1">
              <a:alpha val="82000"/>
            </a:schemeClr>
          </a:solidFill>
          <a:ln>
            <a:solidFill>
              <a:schemeClr val="tx1">
                <a:lumMod val="65000"/>
                <a:lumOff val="35000"/>
              </a:schemeClr>
            </a:solidFill>
          </a:ln>
        </p:spPr>
        <p:txBody>
          <a:bodyPr vert="horz" lIns="91440" tIns="45720" rIns="91440" bIns="45720" rtlCol="0" anchor="ctr">
            <a:noAutofit/>
          </a:bodyPr>
          <a:lstStyle>
            <a:lvl1pPr algn="l" defTabSz="914400" rtl="0" eaLnBrk="1" latinLnBrk="0" hangingPunct="1">
              <a:spcBef>
                <a:spcPct val="0"/>
              </a:spcBef>
              <a:buNone/>
              <a:defRPr sz="4200" b="0" kern="1200">
                <a:solidFill>
                  <a:srgbClr val="067B54"/>
                </a:solidFill>
                <a:latin typeface="Rockwell" panose="02060603020205020403" pitchFamily="18" charset="0"/>
                <a:ea typeface="Roboto Slab" pitchFamily="2" charset="0"/>
                <a:cs typeface="+mj-cs"/>
              </a:defRPr>
            </a:lvl1pPr>
          </a:lstStyle>
          <a:p>
            <a:pPr algn="ctr"/>
            <a:r>
              <a:rPr lang="en-US" sz="2200" b="1" dirty="0">
                <a:latin typeface="Ebrima" panose="02000000000000000000" pitchFamily="2" charset="0"/>
                <a:ea typeface="Ebrima" panose="02000000000000000000" pitchFamily="2" charset="0"/>
                <a:cs typeface="Ebrima" panose="02000000000000000000" pitchFamily="2" charset="0"/>
              </a:rPr>
              <a:t>Where Wisconsin and Lake Superior meet</a:t>
            </a:r>
            <a:endParaRPr lang="en-US" sz="2200" dirty="0">
              <a:latin typeface="Ebrima" panose="02000000000000000000" pitchFamily="2" charset="0"/>
              <a:ea typeface="Ebrima" panose="02000000000000000000" pitchFamily="2" charset="0"/>
              <a:cs typeface="Ebrima" panose="02000000000000000000" pitchFamily="2" charset="0"/>
            </a:endParaRPr>
          </a:p>
        </p:txBody>
      </p:sp>
      <p:cxnSp>
        <p:nvCxnSpPr>
          <p:cNvPr id="8" name="Straight Arrow Connector 7">
            <a:extLst>
              <a:ext uri="{FF2B5EF4-FFF2-40B4-BE49-F238E27FC236}">
                <a16:creationId xmlns:a16="http://schemas.microsoft.com/office/drawing/2014/main" id="{E29141FE-D2D3-4A12-979A-FC0351062911}"/>
              </a:ext>
            </a:extLst>
          </p:cNvPr>
          <p:cNvCxnSpPr/>
          <p:nvPr/>
        </p:nvCxnSpPr>
        <p:spPr>
          <a:xfrm flipV="1">
            <a:off x="1886353" y="2025797"/>
            <a:ext cx="457200" cy="1013486"/>
          </a:xfrm>
          <a:prstGeom prst="straightConnector1">
            <a:avLst/>
          </a:prstGeom>
          <a:ln w="762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0E746F96-29DE-444E-B3D0-186BED4B082F}"/>
              </a:ext>
            </a:extLst>
          </p:cNvPr>
          <p:cNvCxnSpPr>
            <a:cxnSpLocks/>
          </p:cNvCxnSpPr>
          <p:nvPr/>
        </p:nvCxnSpPr>
        <p:spPr>
          <a:xfrm flipH="1" flipV="1">
            <a:off x="5195358" y="2311537"/>
            <a:ext cx="346113" cy="1173137"/>
          </a:xfrm>
          <a:prstGeom prst="straightConnector1">
            <a:avLst/>
          </a:prstGeom>
          <a:ln w="762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TextBox 17">
            <a:extLst>
              <a:ext uri="{FF2B5EF4-FFF2-40B4-BE49-F238E27FC236}">
                <a16:creationId xmlns:a16="http://schemas.microsoft.com/office/drawing/2014/main" id="{A4B0FCEC-AEC6-4CC9-B826-C5185059E725}"/>
              </a:ext>
            </a:extLst>
          </p:cNvPr>
          <p:cNvSpPr txBox="1"/>
          <p:nvPr/>
        </p:nvSpPr>
        <p:spPr>
          <a:xfrm>
            <a:off x="150761" y="5692531"/>
            <a:ext cx="3502401" cy="338554"/>
          </a:xfrm>
          <a:prstGeom prst="rect">
            <a:avLst/>
          </a:prstGeom>
          <a:noFill/>
        </p:spPr>
        <p:txBody>
          <a:bodyPr wrap="square" rtlCol="0">
            <a:spAutoFit/>
          </a:bodyPr>
          <a:lstStyle/>
          <a:p>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6">
                  <a:extLst>
                    <a:ext uri="{A12FA001-AC4F-418D-AE19-62706E023703}">
                      <ahyp:hlinkClr xmlns:ahyp="http://schemas.microsoft.com/office/drawing/2018/hyperlinkcolor" val="tx"/>
                    </a:ext>
                  </a:extLst>
                </a:hlinkClick>
              </a:rPr>
              <a:t>"Washington coast´s rugged and wild beauty - Part 2"</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is licensed under </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7">
                  <a:extLst>
                    <a:ext uri="{A12FA001-AC4F-418D-AE19-62706E023703}">
                      <ahyp:hlinkClr xmlns:ahyp="http://schemas.microsoft.com/office/drawing/2018/hyperlinkcolor" val="tx"/>
                    </a:ext>
                  </a:extLst>
                </a:hlinkClick>
              </a:rPr>
              <a:t>CC BY-NC-ND 2.0</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 </a:t>
            </a:r>
          </a:p>
        </p:txBody>
      </p:sp>
      <p:sp>
        <p:nvSpPr>
          <p:cNvPr id="19" name="TextBox 18">
            <a:extLst>
              <a:ext uri="{FF2B5EF4-FFF2-40B4-BE49-F238E27FC236}">
                <a16:creationId xmlns:a16="http://schemas.microsoft.com/office/drawing/2014/main" id="{92447687-8E75-427A-9868-A39C419EBF9D}"/>
              </a:ext>
            </a:extLst>
          </p:cNvPr>
          <p:cNvSpPr txBox="1"/>
          <p:nvPr/>
        </p:nvSpPr>
        <p:spPr>
          <a:xfrm>
            <a:off x="5625219" y="6097839"/>
            <a:ext cx="3137781" cy="215444"/>
          </a:xfrm>
          <a:prstGeom prst="rect">
            <a:avLst/>
          </a:prstGeom>
          <a:noFill/>
        </p:spPr>
        <p:txBody>
          <a:bodyPr wrap="square" rtlCol="0">
            <a:spAutoFit/>
          </a:bodyPr>
          <a:lstStyle/>
          <a:p>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8">
                  <a:extLst>
                    <a:ext uri="{A12FA001-AC4F-418D-AE19-62706E023703}">
                      <ahyp:hlinkClr xmlns:ahyp="http://schemas.microsoft.com/office/drawing/2018/hyperlinkcolor" val="tx"/>
                    </a:ext>
                  </a:extLst>
                </a:hlinkClick>
              </a:rPr>
              <a:t>Background: Lake Superior 1“</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rPr>
              <a:t> is licensed under </a:t>
            </a:r>
            <a:r>
              <a:rPr lang="en-US" sz="800" i="1" dirty="0">
                <a:solidFill>
                  <a:schemeClr val="bg1"/>
                </a:solidFill>
                <a:latin typeface="Ebrima" panose="02000000000000000000" pitchFamily="2" charset="0"/>
                <a:ea typeface="Ebrima" panose="02000000000000000000" pitchFamily="2" charset="0"/>
                <a:cs typeface="Ebrima" panose="02000000000000000000" pitchFamily="2" charset="0"/>
                <a:hlinkClick r:id="rId9">
                  <a:extLst>
                    <a:ext uri="{A12FA001-AC4F-418D-AE19-62706E023703}">
                      <ahyp:hlinkClr xmlns:ahyp="http://schemas.microsoft.com/office/drawing/2018/hyperlinkcolor" val="tx"/>
                    </a:ext>
                  </a:extLst>
                </a:hlinkClick>
              </a:rPr>
              <a:t>CC BY-NC 2.0</a:t>
            </a:r>
            <a:endParaRPr lang="en-US" sz="800" i="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545257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3B3374-6941-8846-AE34-5354528798B2}"/>
              </a:ext>
            </a:extLst>
          </p:cNvPr>
          <p:cNvSpPr txBox="1"/>
          <p:nvPr/>
        </p:nvSpPr>
        <p:spPr>
          <a:xfrm>
            <a:off x="738965" y="281033"/>
            <a:ext cx="8077200" cy="1323439"/>
          </a:xfrm>
          <a:prstGeom prst="rect">
            <a:avLst/>
          </a:prstGeom>
          <a:noFill/>
        </p:spPr>
        <p:txBody>
          <a:bodyPr wrap="square" rtlCol="0">
            <a:spAutoFit/>
          </a:bodyPr>
          <a:lstStyle/>
          <a:p>
            <a:pPr algn="ctr"/>
            <a:r>
              <a:rPr lang="en-US" sz="4000" dirty="0">
                <a:solidFill>
                  <a:schemeClr val="bg1"/>
                </a:solidFill>
                <a:latin typeface="Rockwell" panose="02060603020205020403" pitchFamily="18" charset="0"/>
                <a:ea typeface="Ebrima" panose="02000000000000000000" pitchFamily="2" charset="0"/>
                <a:cs typeface="Ebrima" panose="02000000000000000000" pitchFamily="2" charset="0"/>
              </a:rPr>
              <a:t>Most coastal ecosystems have </a:t>
            </a:r>
            <a:r>
              <a:rPr lang="en-US" sz="4000" b="1" dirty="0">
                <a:solidFill>
                  <a:schemeClr val="bg1"/>
                </a:solidFill>
                <a:latin typeface="Rockwell" panose="02060603020205020403" pitchFamily="18" charset="0"/>
                <a:ea typeface="Ebrima" panose="02000000000000000000" pitchFamily="2" charset="0"/>
                <a:cs typeface="Ebrima" panose="02000000000000000000" pitchFamily="2" charset="0"/>
              </a:rPr>
              <a:t>beaches</a:t>
            </a:r>
          </a:p>
        </p:txBody>
      </p:sp>
      <p:pic>
        <p:nvPicPr>
          <p:cNvPr id="6" name="Picture 5">
            <a:extLst>
              <a:ext uri="{FF2B5EF4-FFF2-40B4-BE49-F238E27FC236}">
                <a16:creationId xmlns:a16="http://schemas.microsoft.com/office/drawing/2014/main" id="{C0921BA5-958E-E44B-9DEC-82C8E7BB16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6950" y="2983230"/>
            <a:ext cx="3743960" cy="2807970"/>
          </a:xfrm>
          <a:prstGeom prst="rect">
            <a:avLst/>
          </a:prstGeom>
          <a:ln>
            <a:solidFill>
              <a:schemeClr val="tx1">
                <a:lumMod val="65000"/>
                <a:lumOff val="35000"/>
              </a:schemeClr>
            </a:solidFill>
          </a:ln>
        </p:spPr>
      </p:pic>
      <p:pic>
        <p:nvPicPr>
          <p:cNvPr id="3" name="Picture 2">
            <a:extLst>
              <a:ext uri="{FF2B5EF4-FFF2-40B4-BE49-F238E27FC236}">
                <a16:creationId xmlns:a16="http://schemas.microsoft.com/office/drawing/2014/main" id="{E12488C9-6C83-4D4A-933C-73EC148D3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05" y="2971800"/>
            <a:ext cx="3759200" cy="2819400"/>
          </a:xfrm>
          <a:prstGeom prst="rect">
            <a:avLst/>
          </a:prstGeom>
          <a:ln>
            <a:solidFill>
              <a:schemeClr val="tx1">
                <a:lumMod val="65000"/>
                <a:lumOff val="35000"/>
              </a:schemeClr>
            </a:solidFill>
          </a:ln>
        </p:spPr>
      </p:pic>
      <p:sp>
        <p:nvSpPr>
          <p:cNvPr id="9" name="Text Placeholder 2">
            <a:extLst>
              <a:ext uri="{FF2B5EF4-FFF2-40B4-BE49-F238E27FC236}">
                <a16:creationId xmlns:a16="http://schemas.microsoft.com/office/drawing/2014/main" id="{BCFED43D-40D4-0F45-8FA9-2DBD37955852}"/>
              </a:ext>
            </a:extLst>
          </p:cNvPr>
          <p:cNvSpPr txBox="1">
            <a:spLocks/>
          </p:cNvSpPr>
          <p:nvPr/>
        </p:nvSpPr>
        <p:spPr>
          <a:xfrm>
            <a:off x="832945" y="1649141"/>
            <a:ext cx="7717965" cy="93449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800" dirty="0">
                <a:solidFill>
                  <a:srgbClr val="169B7E"/>
                </a:solidFill>
              </a:rPr>
              <a:t>Beaches are the sandy or rocky areas between land and water. </a:t>
            </a:r>
          </a:p>
        </p:txBody>
      </p:sp>
      <p:sp>
        <p:nvSpPr>
          <p:cNvPr id="10" name="Text Placeholder 2">
            <a:extLst>
              <a:ext uri="{FF2B5EF4-FFF2-40B4-BE49-F238E27FC236}">
                <a16:creationId xmlns:a16="http://schemas.microsoft.com/office/drawing/2014/main" id="{A75798F0-7A62-EC4B-A96F-F3FC10A09A25}"/>
              </a:ext>
            </a:extLst>
          </p:cNvPr>
          <p:cNvSpPr txBox="1">
            <a:spLocks/>
          </p:cNvSpPr>
          <p:nvPr/>
        </p:nvSpPr>
        <p:spPr>
          <a:xfrm>
            <a:off x="864476" y="5943600"/>
            <a:ext cx="7717965" cy="467247"/>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18288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54864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82296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005840" indent="-18288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dirty="0">
                <a:solidFill>
                  <a:srgbClr val="169B7E"/>
                </a:solidFill>
              </a:rPr>
              <a:t>The beach at Obstruction Pass State Park, Orcas Island, WA</a:t>
            </a:r>
          </a:p>
        </p:txBody>
      </p:sp>
    </p:spTree>
    <p:extLst>
      <p:ext uri="{BB962C8B-B14F-4D97-AF65-F5344CB8AC3E}">
        <p14:creationId xmlns:p14="http://schemas.microsoft.com/office/powerpoint/2010/main" val="1660927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3B3374-6941-8846-AE34-5354528798B2}"/>
              </a:ext>
            </a:extLst>
          </p:cNvPr>
          <p:cNvSpPr txBox="1"/>
          <p:nvPr/>
        </p:nvSpPr>
        <p:spPr>
          <a:xfrm>
            <a:off x="2057400" y="185855"/>
            <a:ext cx="5558958" cy="707886"/>
          </a:xfrm>
          <a:prstGeom prst="rect">
            <a:avLst/>
          </a:prstGeom>
          <a:noFill/>
        </p:spPr>
        <p:txBody>
          <a:bodyPr wrap="none" rtlCol="0">
            <a:spAutoFit/>
          </a:bodyPr>
          <a:lstStyle/>
          <a:p>
            <a:r>
              <a:rPr lang="en-US" sz="4000" dirty="0">
                <a:solidFill>
                  <a:schemeClr val="bg1"/>
                </a:solidFill>
                <a:latin typeface="Rockwell" panose="02060603020205020403" pitchFamily="18" charset="0"/>
                <a:ea typeface="Ebrima" panose="02000000000000000000" pitchFamily="2" charset="0"/>
                <a:cs typeface="Ebrima" panose="02000000000000000000" pitchFamily="2" charset="0"/>
              </a:rPr>
              <a:t>All beaches have </a:t>
            </a:r>
            <a:r>
              <a:rPr lang="en-US" sz="4000" b="1" dirty="0">
                <a:solidFill>
                  <a:schemeClr val="bg1"/>
                </a:solidFill>
                <a:latin typeface="Rockwell" panose="02060603020205020403" pitchFamily="18" charset="0"/>
                <a:ea typeface="Ebrima" panose="02000000000000000000" pitchFamily="2" charset="0"/>
                <a:cs typeface="Ebrima" panose="02000000000000000000" pitchFamily="2" charset="0"/>
              </a:rPr>
              <a:t>tides</a:t>
            </a:r>
          </a:p>
        </p:txBody>
      </p:sp>
      <p:sp>
        <p:nvSpPr>
          <p:cNvPr id="13" name="Title 1">
            <a:extLst>
              <a:ext uri="{FF2B5EF4-FFF2-40B4-BE49-F238E27FC236}">
                <a16:creationId xmlns:a16="http://schemas.microsoft.com/office/drawing/2014/main" id="{0B6655C2-CD33-4192-9A44-9FEDEB69273B}"/>
              </a:ext>
            </a:extLst>
          </p:cNvPr>
          <p:cNvSpPr>
            <a:spLocks noGrp="1"/>
          </p:cNvSpPr>
          <p:nvPr>
            <p:ph type="title"/>
          </p:nvPr>
        </p:nvSpPr>
        <p:spPr>
          <a:xfrm>
            <a:off x="533400" y="1066800"/>
            <a:ext cx="8266309" cy="1066800"/>
          </a:xfrm>
          <a:solidFill>
            <a:schemeClr val="bg1">
              <a:alpha val="82000"/>
            </a:schemeClr>
          </a:solidFill>
          <a:ln>
            <a:solidFill>
              <a:schemeClr val="tx1">
                <a:lumMod val="65000"/>
                <a:lumOff val="35000"/>
              </a:schemeClr>
            </a:solidFill>
          </a:ln>
        </p:spPr>
        <p:txBody>
          <a:bodyPr>
            <a:noAutofit/>
          </a:bodyPr>
          <a:lstStyle/>
          <a:p>
            <a:r>
              <a:rPr lang="en-US" sz="2400" b="1" dirty="0">
                <a:latin typeface="Ebrima" panose="02000000000000000000" pitchFamily="2" charset="0"/>
                <a:ea typeface="Ebrima" panose="02000000000000000000" pitchFamily="2" charset="0"/>
                <a:cs typeface="Ebrima" panose="02000000000000000000" pitchFamily="2" charset="0"/>
              </a:rPr>
              <a:t>Tides</a:t>
            </a:r>
            <a:r>
              <a:rPr lang="en-US" sz="2400" dirty="0">
                <a:latin typeface="Ebrima" panose="02000000000000000000" pitchFamily="2" charset="0"/>
                <a:ea typeface="Ebrima" panose="02000000000000000000" pitchFamily="2" charset="0"/>
                <a:cs typeface="Ebrima" panose="02000000000000000000" pitchFamily="2" charset="0"/>
              </a:rPr>
              <a:t> are the rising and falling of the ocean, caused by the gravitational pull of the moon. </a:t>
            </a:r>
          </a:p>
        </p:txBody>
      </p:sp>
      <p:pic>
        <p:nvPicPr>
          <p:cNvPr id="5" name="Picture 4">
            <a:extLst>
              <a:ext uri="{FF2B5EF4-FFF2-40B4-BE49-F238E27FC236}">
                <a16:creationId xmlns:a16="http://schemas.microsoft.com/office/drawing/2014/main" id="{5AB0FC8D-6377-DB40-9B02-620D6FAC36DE}"/>
              </a:ext>
            </a:extLst>
          </p:cNvPr>
          <p:cNvPicPr>
            <a:picLocks noChangeAspect="1"/>
          </p:cNvPicPr>
          <p:nvPr/>
        </p:nvPicPr>
        <p:blipFill rotWithShape="1">
          <a:blip r:embed="rId3">
            <a:extLst>
              <a:ext uri="{28A0092B-C50C-407E-A947-70E740481C1C}">
                <a14:useLocalDpi xmlns:a14="http://schemas.microsoft.com/office/drawing/2010/main" val="0"/>
              </a:ext>
            </a:extLst>
          </a:blip>
          <a:srcRect t="22222"/>
          <a:stretch/>
        </p:blipFill>
        <p:spPr>
          <a:xfrm>
            <a:off x="914400" y="2367619"/>
            <a:ext cx="4763071" cy="3704611"/>
          </a:xfrm>
          <a:prstGeom prst="rect">
            <a:avLst/>
          </a:prstGeom>
          <a:ln>
            <a:solidFill>
              <a:schemeClr val="tx1">
                <a:lumMod val="65000"/>
                <a:lumOff val="35000"/>
              </a:schemeClr>
            </a:solidFill>
          </a:ln>
        </p:spPr>
      </p:pic>
      <p:sp>
        <p:nvSpPr>
          <p:cNvPr id="10" name="Content Placeholder 2">
            <a:extLst>
              <a:ext uri="{FF2B5EF4-FFF2-40B4-BE49-F238E27FC236}">
                <a16:creationId xmlns:a16="http://schemas.microsoft.com/office/drawing/2014/main" id="{085D3E7F-3470-0D4A-862C-E48BEEE885E5}"/>
              </a:ext>
            </a:extLst>
          </p:cNvPr>
          <p:cNvSpPr>
            <a:spLocks noGrp="1"/>
          </p:cNvSpPr>
          <p:nvPr>
            <p:ph sz="half" idx="1"/>
          </p:nvPr>
        </p:nvSpPr>
        <p:spPr>
          <a:xfrm>
            <a:off x="5867400" y="2924524"/>
            <a:ext cx="3124200" cy="1295400"/>
          </a:xfrm>
        </p:spPr>
        <p:txBody>
          <a:bodyPr>
            <a:noAutofit/>
          </a:bodyPr>
          <a:lstStyle/>
          <a:p>
            <a:pPr marL="0" indent="0">
              <a:buNone/>
            </a:pPr>
            <a:r>
              <a:rPr lang="en-US" sz="2400" b="1" dirty="0">
                <a:solidFill>
                  <a:srgbClr val="169B7E"/>
                </a:solidFill>
              </a:rPr>
              <a:t>Gravity</a:t>
            </a:r>
            <a:r>
              <a:rPr lang="en-US" sz="2400" dirty="0">
                <a:solidFill>
                  <a:srgbClr val="169B7E"/>
                </a:solidFill>
              </a:rPr>
              <a:t> is the invisible force that pulls objects towards each other. </a:t>
            </a:r>
          </a:p>
        </p:txBody>
      </p:sp>
      <p:sp>
        <p:nvSpPr>
          <p:cNvPr id="6" name="Content Placeholder 2">
            <a:extLst>
              <a:ext uri="{FF2B5EF4-FFF2-40B4-BE49-F238E27FC236}">
                <a16:creationId xmlns:a16="http://schemas.microsoft.com/office/drawing/2014/main" id="{83E8981A-CF28-6645-8E18-535F45618E3B}"/>
              </a:ext>
            </a:extLst>
          </p:cNvPr>
          <p:cNvSpPr txBox="1">
            <a:spLocks/>
          </p:cNvSpPr>
          <p:nvPr/>
        </p:nvSpPr>
        <p:spPr>
          <a:xfrm>
            <a:off x="5867400" y="3897038"/>
            <a:ext cx="3124200" cy="12954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000" dirty="0">
              <a:solidFill>
                <a:srgbClr val="169B7E"/>
              </a:solidFill>
            </a:endParaRPr>
          </a:p>
        </p:txBody>
      </p:sp>
    </p:spTree>
    <p:extLst>
      <p:ext uri="{BB962C8B-B14F-4D97-AF65-F5344CB8AC3E}">
        <p14:creationId xmlns:p14="http://schemas.microsoft.com/office/powerpoint/2010/main" val="3736101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C3B3374-6941-8846-AE34-5354528798B2}"/>
              </a:ext>
            </a:extLst>
          </p:cNvPr>
          <p:cNvSpPr txBox="1"/>
          <p:nvPr/>
        </p:nvSpPr>
        <p:spPr>
          <a:xfrm>
            <a:off x="1078626" y="289560"/>
            <a:ext cx="7364965" cy="707886"/>
          </a:xfrm>
          <a:prstGeom prst="rect">
            <a:avLst/>
          </a:prstGeom>
          <a:noFill/>
        </p:spPr>
        <p:txBody>
          <a:bodyPr wrap="none" rtlCol="0">
            <a:spAutoFit/>
          </a:bodyPr>
          <a:lstStyle/>
          <a:p>
            <a:r>
              <a:rPr lang="en-US" sz="4000" dirty="0">
                <a:solidFill>
                  <a:schemeClr val="bg1"/>
                </a:solidFill>
                <a:latin typeface="Rockwell" panose="02060603020205020403" pitchFamily="18" charset="0"/>
                <a:ea typeface="Ebrima" panose="02000000000000000000" pitchFamily="2" charset="0"/>
                <a:cs typeface="Ebrima" panose="02000000000000000000" pitchFamily="2" charset="0"/>
              </a:rPr>
              <a:t>Tides are caused by the moon</a:t>
            </a:r>
            <a:endParaRPr lang="en-US" sz="4000" b="1" dirty="0">
              <a:solidFill>
                <a:schemeClr val="bg1"/>
              </a:solidFill>
              <a:latin typeface="Rockwell" panose="02060603020205020403" pitchFamily="18" charset="0"/>
              <a:ea typeface="Ebrima" panose="02000000000000000000" pitchFamily="2" charset="0"/>
              <a:cs typeface="Ebrima" panose="02000000000000000000" pitchFamily="2" charset="0"/>
            </a:endParaRPr>
          </a:p>
        </p:txBody>
      </p:sp>
      <p:sp>
        <p:nvSpPr>
          <p:cNvPr id="10" name="Content Placeholder 2">
            <a:extLst>
              <a:ext uri="{FF2B5EF4-FFF2-40B4-BE49-F238E27FC236}">
                <a16:creationId xmlns:a16="http://schemas.microsoft.com/office/drawing/2014/main" id="{085D3E7F-3470-0D4A-862C-E48BEEE885E5}"/>
              </a:ext>
            </a:extLst>
          </p:cNvPr>
          <p:cNvSpPr>
            <a:spLocks noGrp="1"/>
          </p:cNvSpPr>
          <p:nvPr>
            <p:ph sz="half" idx="1"/>
          </p:nvPr>
        </p:nvSpPr>
        <p:spPr>
          <a:xfrm>
            <a:off x="228600" y="1676400"/>
            <a:ext cx="3962400" cy="4267200"/>
          </a:xfrm>
        </p:spPr>
        <p:txBody>
          <a:bodyPr>
            <a:noAutofit/>
          </a:bodyPr>
          <a:lstStyle/>
          <a:p>
            <a:pPr marL="342900" indent="-342900">
              <a:buFont typeface="Courier New" panose="02070309020205020404" pitchFamily="49" charset="0"/>
              <a:buChar char="o"/>
            </a:pPr>
            <a:r>
              <a:rPr lang="en-US" sz="2200" dirty="0">
                <a:solidFill>
                  <a:srgbClr val="169B7E"/>
                </a:solidFill>
              </a:rPr>
              <a:t>Just like the Earth, the moon has its own gravitational pull. </a:t>
            </a:r>
          </a:p>
          <a:p>
            <a:pPr marL="342900" indent="-342900">
              <a:buFont typeface="Courier New" panose="02070309020205020404" pitchFamily="49" charset="0"/>
              <a:buChar char="o"/>
            </a:pPr>
            <a:endParaRPr lang="en-US" sz="1000" dirty="0">
              <a:solidFill>
                <a:srgbClr val="169B7E"/>
              </a:solidFill>
            </a:endParaRPr>
          </a:p>
          <a:p>
            <a:pPr marL="342900" indent="-342900">
              <a:buFont typeface="Courier New" panose="02070309020205020404" pitchFamily="49" charset="0"/>
              <a:buChar char="o"/>
            </a:pPr>
            <a:r>
              <a:rPr lang="en-US" sz="2200" dirty="0">
                <a:solidFill>
                  <a:srgbClr val="169B7E"/>
                </a:solidFill>
              </a:rPr>
              <a:t>Because the moon is smaller than the Earth, it’s gravitational pull is weaker than ours. </a:t>
            </a:r>
          </a:p>
          <a:p>
            <a:pPr marL="342900" indent="-342900">
              <a:buFont typeface="Courier New" panose="02070309020205020404" pitchFamily="49" charset="0"/>
              <a:buChar char="o"/>
            </a:pPr>
            <a:endParaRPr lang="en-US" sz="1000" dirty="0">
              <a:solidFill>
                <a:srgbClr val="169B7E"/>
              </a:solidFill>
            </a:endParaRPr>
          </a:p>
          <a:p>
            <a:pPr marL="342900" indent="-342900">
              <a:buFont typeface="Courier New" panose="02070309020205020404" pitchFamily="49" charset="0"/>
              <a:buChar char="o"/>
            </a:pPr>
            <a:r>
              <a:rPr lang="en-US" sz="2200" dirty="0">
                <a:solidFill>
                  <a:srgbClr val="169B7E"/>
                </a:solidFill>
              </a:rPr>
              <a:t>It pulls on large bodies of water when it’s close to the Earth, causing high tide. </a:t>
            </a:r>
          </a:p>
        </p:txBody>
      </p:sp>
      <p:pic>
        <p:nvPicPr>
          <p:cNvPr id="4" name="Picture 3">
            <a:extLst>
              <a:ext uri="{FF2B5EF4-FFF2-40B4-BE49-F238E27FC236}">
                <a16:creationId xmlns:a16="http://schemas.microsoft.com/office/drawing/2014/main" id="{84DDAB1D-A794-4870-96B8-B61464D4E50F}"/>
              </a:ext>
            </a:extLst>
          </p:cNvPr>
          <p:cNvPicPr>
            <a:picLocks noChangeAspect="1"/>
          </p:cNvPicPr>
          <p:nvPr/>
        </p:nvPicPr>
        <p:blipFill rotWithShape="1">
          <a:blip r:embed="rId3">
            <a:extLst>
              <a:ext uri="{28A0092B-C50C-407E-A947-70E740481C1C}">
                <a14:useLocalDpi xmlns:a14="http://schemas.microsoft.com/office/drawing/2010/main" val="0"/>
              </a:ext>
            </a:extLst>
          </a:blip>
          <a:srcRect l="18681" t="19454" r="56422" b="40141"/>
          <a:stretch/>
        </p:blipFill>
        <p:spPr>
          <a:xfrm>
            <a:off x="4724400" y="1243519"/>
            <a:ext cx="4267201" cy="4852482"/>
          </a:xfrm>
          <a:prstGeom prst="rect">
            <a:avLst/>
          </a:prstGeom>
        </p:spPr>
      </p:pic>
    </p:spTree>
    <p:extLst>
      <p:ext uri="{BB962C8B-B14F-4D97-AF65-F5344CB8AC3E}">
        <p14:creationId xmlns:p14="http://schemas.microsoft.com/office/powerpoint/2010/main" val="1000673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FCC11878-4313-6548-AEA0-016D17D6EC36}"/>
              </a:ext>
            </a:extLst>
          </p:cNvPr>
          <p:cNvSpPr>
            <a:spLocks noGrp="1"/>
          </p:cNvSpPr>
          <p:nvPr>
            <p:ph sz="half" idx="1"/>
          </p:nvPr>
        </p:nvSpPr>
        <p:spPr>
          <a:xfrm>
            <a:off x="1661934" y="4925082"/>
            <a:ext cx="2148066" cy="514350"/>
          </a:xfrm>
        </p:spPr>
        <p:txBody>
          <a:bodyPr>
            <a:noAutofit/>
          </a:bodyPr>
          <a:lstStyle/>
          <a:p>
            <a:pPr marL="0" indent="0">
              <a:buNone/>
            </a:pPr>
            <a:r>
              <a:rPr lang="en-US" sz="2400" dirty="0">
                <a:solidFill>
                  <a:srgbClr val="169B7E"/>
                </a:solidFill>
              </a:rPr>
              <a:t>High Tide</a:t>
            </a:r>
          </a:p>
        </p:txBody>
      </p:sp>
      <p:sp>
        <p:nvSpPr>
          <p:cNvPr id="12" name="Content Placeholder 2">
            <a:extLst>
              <a:ext uri="{FF2B5EF4-FFF2-40B4-BE49-F238E27FC236}">
                <a16:creationId xmlns:a16="http://schemas.microsoft.com/office/drawing/2014/main" id="{D0971764-D7E6-B040-9EFC-B06B402D4B9F}"/>
              </a:ext>
            </a:extLst>
          </p:cNvPr>
          <p:cNvSpPr txBox="1">
            <a:spLocks/>
          </p:cNvSpPr>
          <p:nvPr/>
        </p:nvSpPr>
        <p:spPr>
          <a:xfrm>
            <a:off x="6477000" y="4925082"/>
            <a:ext cx="1406676" cy="51435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rgbClr val="169B7E"/>
                </a:solidFill>
              </a:rPr>
              <a:t>Low Tide</a:t>
            </a:r>
          </a:p>
        </p:txBody>
      </p:sp>
      <p:sp>
        <p:nvSpPr>
          <p:cNvPr id="13" name="Content Placeholder 2">
            <a:extLst>
              <a:ext uri="{FF2B5EF4-FFF2-40B4-BE49-F238E27FC236}">
                <a16:creationId xmlns:a16="http://schemas.microsoft.com/office/drawing/2014/main" id="{EADB656A-6119-5D43-AAA0-52B40C74BF8F}"/>
              </a:ext>
            </a:extLst>
          </p:cNvPr>
          <p:cNvSpPr txBox="1">
            <a:spLocks/>
          </p:cNvSpPr>
          <p:nvPr/>
        </p:nvSpPr>
        <p:spPr>
          <a:xfrm>
            <a:off x="2133600" y="5715000"/>
            <a:ext cx="5348466" cy="51435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600" kern="1200">
                <a:solidFill>
                  <a:srgbClr val="28557A"/>
                </a:solidFill>
                <a:latin typeface="Ebrima" panose="02000000000000000000" pitchFamily="2" charset="0"/>
                <a:ea typeface="Ebrima" panose="02000000000000000000" pitchFamily="2" charset="0"/>
                <a:cs typeface="Ebrima" panose="02000000000000000000" pitchFamily="2" charset="0"/>
              </a:defRPr>
            </a:lvl1pPr>
            <a:lvl2pPr marL="365760" indent="-274320" algn="l" defTabSz="914400" rtl="0" eaLnBrk="1" latinLnBrk="0" hangingPunct="1">
              <a:spcBef>
                <a:spcPct val="20000"/>
              </a:spcBef>
              <a:buFont typeface="Arial" pitchFamily="34" charset="0"/>
              <a:buChar char="–"/>
              <a:defRPr sz="3200" kern="1200">
                <a:solidFill>
                  <a:srgbClr val="28557A"/>
                </a:solidFill>
                <a:latin typeface="Ebrima" panose="02000000000000000000" pitchFamily="2" charset="0"/>
                <a:ea typeface="Ebrima" panose="02000000000000000000" pitchFamily="2" charset="0"/>
                <a:cs typeface="Ebrima" panose="02000000000000000000" pitchFamily="2" charset="0"/>
              </a:defRPr>
            </a:lvl2pPr>
            <a:lvl3pPr marL="640080" indent="-182880" algn="l" defTabSz="914400" rtl="0" eaLnBrk="1" latinLnBrk="0" hangingPunct="1">
              <a:spcBef>
                <a:spcPct val="20000"/>
              </a:spcBef>
              <a:buFont typeface="Arial" pitchFamily="34" charset="0"/>
              <a:buChar char="•"/>
              <a:defRPr sz="2800" kern="1200">
                <a:solidFill>
                  <a:srgbClr val="28557A"/>
                </a:solidFill>
                <a:latin typeface="Ebrima" panose="02000000000000000000" pitchFamily="2" charset="0"/>
                <a:ea typeface="Ebrima" panose="02000000000000000000" pitchFamily="2" charset="0"/>
                <a:cs typeface="Ebrima" panose="02000000000000000000" pitchFamily="2" charset="0"/>
              </a:defRPr>
            </a:lvl3pPr>
            <a:lvl4pPr marL="100584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4pPr>
            <a:lvl5pPr marL="1188720" indent="-228600" algn="l" defTabSz="914400" rtl="0" eaLnBrk="1" latinLnBrk="0" hangingPunct="1">
              <a:spcBef>
                <a:spcPct val="20000"/>
              </a:spcBef>
              <a:buFont typeface="Arial" pitchFamily="34" charset="0"/>
              <a:buChar char="»"/>
              <a:defRPr sz="2400" kern="1200">
                <a:solidFill>
                  <a:srgbClr val="28557A"/>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rgbClr val="169B7E"/>
                </a:solidFill>
              </a:rPr>
              <a:t>Crescent Beach, Orcas Island, WA </a:t>
            </a:r>
          </a:p>
        </p:txBody>
      </p:sp>
      <p:pic>
        <p:nvPicPr>
          <p:cNvPr id="14" name="Picture 13">
            <a:extLst>
              <a:ext uri="{FF2B5EF4-FFF2-40B4-BE49-F238E27FC236}">
                <a16:creationId xmlns:a16="http://schemas.microsoft.com/office/drawing/2014/main" id="{9FE4BD32-D9AB-9A49-B468-6005D18566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676400"/>
            <a:ext cx="4273345" cy="3205009"/>
          </a:xfrm>
          <a:prstGeom prst="rect">
            <a:avLst/>
          </a:prstGeom>
          <a:ln>
            <a:solidFill>
              <a:schemeClr val="tx1">
                <a:lumMod val="65000"/>
                <a:lumOff val="35000"/>
              </a:schemeClr>
            </a:solidFill>
          </a:ln>
        </p:spPr>
      </p:pic>
      <p:pic>
        <p:nvPicPr>
          <p:cNvPr id="15" name="Picture 14">
            <a:extLst>
              <a:ext uri="{FF2B5EF4-FFF2-40B4-BE49-F238E27FC236}">
                <a16:creationId xmlns:a16="http://schemas.microsoft.com/office/drawing/2014/main" id="{4B02DF1B-9842-944F-AE12-84EDA9B2BA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669179"/>
            <a:ext cx="4292600" cy="3219450"/>
          </a:xfrm>
          <a:prstGeom prst="rect">
            <a:avLst/>
          </a:prstGeom>
          <a:ln>
            <a:solidFill>
              <a:schemeClr val="tx1">
                <a:lumMod val="65000"/>
                <a:lumOff val="35000"/>
              </a:schemeClr>
            </a:solidFill>
          </a:ln>
        </p:spPr>
      </p:pic>
      <p:sp>
        <p:nvSpPr>
          <p:cNvPr id="16" name="TextBox 15">
            <a:extLst>
              <a:ext uri="{FF2B5EF4-FFF2-40B4-BE49-F238E27FC236}">
                <a16:creationId xmlns:a16="http://schemas.microsoft.com/office/drawing/2014/main" id="{529F243C-FC49-CC40-AD22-E12207471AFF}"/>
              </a:ext>
            </a:extLst>
          </p:cNvPr>
          <p:cNvSpPr txBox="1"/>
          <p:nvPr/>
        </p:nvSpPr>
        <p:spPr>
          <a:xfrm>
            <a:off x="533400" y="381000"/>
            <a:ext cx="8153400" cy="1200329"/>
          </a:xfrm>
          <a:prstGeom prst="rect">
            <a:avLst/>
          </a:prstGeom>
          <a:noFill/>
        </p:spPr>
        <p:txBody>
          <a:bodyPr wrap="square" rtlCol="0">
            <a:spAutoFit/>
          </a:bodyPr>
          <a:lstStyle/>
          <a:p>
            <a:pPr algn="ctr"/>
            <a:r>
              <a:rPr lang="en-US" sz="3600" dirty="0">
                <a:solidFill>
                  <a:schemeClr val="bg1"/>
                </a:solidFill>
                <a:latin typeface="Rockwell" panose="02060603020205020403" pitchFamily="18" charset="0"/>
                <a:ea typeface="Ebrima" panose="02000000000000000000" pitchFamily="2" charset="0"/>
                <a:cs typeface="Ebrima" panose="02000000000000000000" pitchFamily="2" charset="0"/>
              </a:rPr>
              <a:t>All coasts experience </a:t>
            </a:r>
            <a:r>
              <a:rPr lang="en-US" sz="3600" b="1" dirty="0">
                <a:solidFill>
                  <a:schemeClr val="bg1"/>
                </a:solidFill>
                <a:latin typeface="Rockwell" panose="02060603020205020403" pitchFamily="18" charset="0"/>
                <a:ea typeface="Ebrima" panose="02000000000000000000" pitchFamily="2" charset="0"/>
                <a:cs typeface="Ebrima" panose="02000000000000000000" pitchFamily="2" charset="0"/>
              </a:rPr>
              <a:t>high tide </a:t>
            </a:r>
            <a:r>
              <a:rPr lang="en-US" sz="3600" dirty="0">
                <a:solidFill>
                  <a:schemeClr val="bg1"/>
                </a:solidFill>
                <a:latin typeface="Rockwell" panose="02060603020205020403" pitchFamily="18" charset="0"/>
                <a:ea typeface="Ebrima" panose="02000000000000000000" pitchFamily="2" charset="0"/>
                <a:cs typeface="Ebrima" panose="02000000000000000000" pitchFamily="2" charset="0"/>
              </a:rPr>
              <a:t>and </a:t>
            </a:r>
            <a:r>
              <a:rPr lang="en-US" sz="3600" b="1" dirty="0">
                <a:solidFill>
                  <a:schemeClr val="bg1"/>
                </a:solidFill>
                <a:latin typeface="Rockwell" panose="02060603020205020403" pitchFamily="18" charset="0"/>
                <a:ea typeface="Ebrima" panose="02000000000000000000" pitchFamily="2" charset="0"/>
                <a:cs typeface="Ebrima" panose="02000000000000000000" pitchFamily="2" charset="0"/>
              </a:rPr>
              <a:t>low tide</a:t>
            </a:r>
          </a:p>
        </p:txBody>
      </p:sp>
    </p:spTree>
    <p:extLst>
      <p:ext uri="{BB962C8B-B14F-4D97-AF65-F5344CB8AC3E}">
        <p14:creationId xmlns:p14="http://schemas.microsoft.com/office/powerpoint/2010/main" val="213089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DFW_PowerPointTemplate.potx" id="{6D00F9B6-3CEC-4F99-90CF-955C31653A3D}" vid="{D0005149-ACCB-466C-82B0-59F451B4C7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nfoPath Form Template" ma:contentTypeID="0x010100F8EF98760CBA4A94994F13BA881038FA00DABC69EFEE316A459BAB08C7FFBA25DF" ma:contentTypeVersion="0" ma:contentTypeDescription="A Microsoft InfoPath Form Template." ma:contentTypeScope="" ma:versionID="5ef8a21ce910e8d44defc9e7ab22a5a3">
  <xsd:schema xmlns:xsd="http://www.w3.org/2001/XMLSchema" xmlns:xs="http://www.w3.org/2001/XMLSchema" xmlns:p="http://schemas.microsoft.com/office/2006/metadata/properties" xmlns:ns2="6697dfbd-1ba5-4f97-98d5-8152b8deaee0" targetNamespace="http://schemas.microsoft.com/office/2006/metadata/properties" ma:root="true" ma:fieldsID="3039e3d1967a4fafafa4ed5ff8b1072c" ns2:_="">
    <xsd:import namespace="6697dfbd-1ba5-4f97-98d5-8152b8deaee0"/>
    <xsd:element name="properties">
      <xsd:complexType>
        <xsd:sequence>
          <xsd:element name="documentManagement">
            <xsd:complexType>
              <xsd:all>
                <xsd:element ref="ns2:FormName" minOccurs="0"/>
                <xsd:element ref="ns2:FormCategory" minOccurs="0"/>
                <xsd:element ref="ns2:FormVersion" minOccurs="0"/>
                <xsd:element ref="ns2:FormId" minOccurs="0"/>
                <xsd:element ref="ns2:FormLocale" minOccurs="0"/>
                <xsd:element ref="ns2:FormDescription" minOccurs="0"/>
                <xsd:element ref="ns2:CustomContentTypeId" minOccurs="0"/>
                <xsd:element ref="ns2:ShowInCatalo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97dfbd-1ba5-4f97-98d5-8152b8deaee0" elementFormDefault="qualified">
    <xsd:import namespace="http://schemas.microsoft.com/office/2006/documentManagement/types"/>
    <xsd:import namespace="http://schemas.microsoft.com/office/infopath/2007/PartnerControls"/>
    <xsd:element name="FormName" ma:index="8" nillable="true" ma:displayName="Form Name" ma:internalName="FormName">
      <xsd:simpleType>
        <xsd:restriction base="dms:Text"/>
      </xsd:simpleType>
    </xsd:element>
    <xsd:element name="FormCategory" ma:index="9" nillable="true" ma:displayName="Form Category" ma:internalName="FormCategory">
      <xsd:simpleType>
        <xsd:restriction base="dms:Text"/>
      </xsd:simpleType>
    </xsd:element>
    <xsd:element name="FormVersion" ma:index="10" nillable="true" ma:displayName="Form Version" ma:internalName="FormVersion">
      <xsd:simpleType>
        <xsd:restriction base="dms:Text"/>
      </xsd:simpleType>
    </xsd:element>
    <xsd:element name="FormId" ma:index="11" nillable="true" ma:displayName="Form ID" ma:internalName="FormId">
      <xsd:simpleType>
        <xsd:restriction base="dms:Text"/>
      </xsd:simpleType>
    </xsd:element>
    <xsd:element name="FormLocale" ma:index="12" nillable="true" ma:displayName="Form Locale" ma:internalName="FormLocale">
      <xsd:simpleType>
        <xsd:restriction base="dms:Text"/>
      </xsd:simpleType>
    </xsd:element>
    <xsd:element name="FormDescription" ma:index="13" nillable="true" ma:displayName="Form Description" ma:internalName="FormDescription">
      <xsd:simpleType>
        <xsd:restriction base="dms:Text"/>
      </xsd:simpleType>
    </xsd:element>
    <xsd:element name="CustomContentTypeId" ma:index="14" nillable="true" ma:displayName="Content Type ID" ma:hidden="true" ma:internalName="CustomContentTypeId">
      <xsd:simpleType>
        <xsd:restriction base="dms:Text"/>
      </xsd:simpleType>
    </xsd:element>
    <xsd:element name="ShowInCatalog" ma:index="15" nillable="true" ma:displayName="Show in Catalog" ma:default="TRUE" ma:internalName="ShowInCatalog">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ShowInCatalog xmlns="6697dfbd-1ba5-4f97-98d5-8152b8deaee0">false</ShowInCatalog>
    <FormVersion xmlns="6697dfbd-1ba5-4f97-98d5-8152b8deaee0" xsi:nil="true"/>
    <FormDescription xmlns="6697dfbd-1ba5-4f97-98d5-8152b8deaee0" xsi:nil="true"/>
    <FormLocale xmlns="6697dfbd-1ba5-4f97-98d5-8152b8deaee0" xsi:nil="true"/>
    <FormId xmlns="6697dfbd-1ba5-4f97-98d5-8152b8deaee0" xsi:nil="true"/>
    <FormName xmlns="6697dfbd-1ba5-4f97-98d5-8152b8deaee0" xsi:nil="true"/>
    <FormCategory xmlns="6697dfbd-1ba5-4f97-98d5-8152b8deaee0" xsi:nil="true"/>
    <CustomContentTypeId xmlns="6697dfbd-1ba5-4f97-98d5-8152b8deaee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91BCC9-5257-4608-89A2-7FB03C2D05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97dfbd-1ba5-4f97-98d5-8152b8deae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B02CE9-C842-4364-B4B7-D0E6570675C7}">
  <ds:schemaRefs>
    <ds:schemaRef ds:uri="http://purl.org/dc/terms/"/>
    <ds:schemaRef ds:uri="http://schemas.openxmlformats.org/package/2006/metadata/core-properties"/>
    <ds:schemaRef ds:uri="http://purl.org/dc/dcmitype/"/>
    <ds:schemaRef ds:uri="13ca7600-3bff-434a-a5d1-dfd04fb39ad7"/>
    <ds:schemaRef ds:uri="http://schemas.microsoft.com/office/2006/documentManagement/types"/>
    <ds:schemaRef ds:uri="http://purl.org/dc/elements/1.1/"/>
    <ds:schemaRef ds:uri="http://schemas.microsoft.com/office/2006/metadata/properties"/>
    <ds:schemaRef ds:uri="http://www.w3.org/XML/1998/namespace"/>
    <ds:schemaRef ds:uri="6697dfbd-1ba5-4f97-98d5-8152b8deaee0"/>
  </ds:schemaRefs>
</ds:datastoreItem>
</file>

<file path=customXml/itemProps3.xml><?xml version="1.0" encoding="utf-8"?>
<ds:datastoreItem xmlns:ds="http://schemas.openxmlformats.org/officeDocument/2006/customXml" ds:itemID="{7E647F1A-BF02-4520-96E2-512853620F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5672</TotalTime>
  <Words>1602</Words>
  <Application>Microsoft Office PowerPoint</Application>
  <PresentationFormat>On-screen Show (4:3)</PresentationFormat>
  <Paragraphs>148</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Courier New</vt:lpstr>
      <vt:lpstr>Ebrima</vt:lpstr>
      <vt:lpstr>Roboto Slab</vt:lpstr>
      <vt:lpstr>Rockwell</vt:lpstr>
      <vt:lpstr>Office Theme</vt:lpstr>
      <vt:lpstr>What are coastal ecosystems?</vt:lpstr>
      <vt:lpstr>What are coastal ecosystems?</vt:lpstr>
      <vt:lpstr>Coasts in the USA</vt:lpstr>
      <vt:lpstr>Coasts can look very different:</vt:lpstr>
      <vt:lpstr>Coasts are where land and water meet </vt:lpstr>
      <vt:lpstr>PowerPoint Presentation</vt:lpstr>
      <vt:lpstr>Tides are the rising and falling of the ocean, caused by the gravitational pull of the moon.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teams have multiple players for each role, they have a higher level of “biodiversity”, and have a ”healthier”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are the coastal ecosystems in Washington?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Rachel L Baker</dc:creator>
  <cp:lastModifiedBy>Althauser, Leia J (DFW)</cp:lastModifiedBy>
  <cp:revision>78</cp:revision>
  <cp:lastPrinted>2019-02-14T22:06:05Z</cp:lastPrinted>
  <dcterms:created xsi:type="dcterms:W3CDTF">2021-03-04T16:28:12Z</dcterms:created>
  <dcterms:modified xsi:type="dcterms:W3CDTF">2021-03-31T23:21:49Z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0x010100F8EF98760CBA4A94994F13BA881038FA00DABC69EFEE316A459BAB08C7FFBA25DF</vt:lpwstr>
  </property>
  <property fmtid="{D5CDD505-2E9C-101B-9397-08002B2CF9AE}" pid="3" name="Order">
    <vt:r8>19000</vt:r8>
  </property>
  <property fmtid="{D5CDD505-2E9C-101B-9397-08002B2CF9AE}" pid="4" name="Workgroup">
    <vt:lpwstr>--</vt:lpwstr>
  </property>
  <property fmtid="{D5CDD505-2E9C-101B-9397-08002B2CF9AE}" pid="5" name="Scope">
    <vt:lpwstr>Branding</vt:lpwstr>
  </property>
</Properties>
</file>