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96" r:id="rId5"/>
    <p:sldId id="340" r:id="rId6"/>
    <p:sldId id="295" r:id="rId7"/>
    <p:sldId id="335" r:id="rId8"/>
    <p:sldId id="336" r:id="rId9"/>
    <p:sldId id="263" r:id="rId10"/>
    <p:sldId id="293" r:id="rId11"/>
    <p:sldId id="338" r:id="rId12"/>
    <p:sldId id="331" r:id="rId13"/>
    <p:sldId id="333" r:id="rId14"/>
    <p:sldId id="332" r:id="rId15"/>
    <p:sldId id="334" r:id="rId16"/>
    <p:sldId id="326" r:id="rId17"/>
    <p:sldId id="339" r:id="rId18"/>
    <p:sldId id="318" r:id="rId19"/>
    <p:sldId id="319"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thauser, Leia J (DFW)" initials="ALJ(" lastIdx="1" clrIdx="0">
    <p:extLst>
      <p:ext uri="{19B8F6BF-5375-455C-9EA6-DF929625EA0E}">
        <p15:presenceInfo xmlns:p15="http://schemas.microsoft.com/office/powerpoint/2012/main" userId="S::Leia.Althauser@dfw.wa.gov::2503323c-6ace-4802-b9cc-5c9d65b327be" providerId="AD"/>
      </p:ext>
    </p:extLst>
  </p:cmAuthor>
  <p:cmAuthor id="2" name="Rachel Blomker" initials="RB" lastIdx="2" clrIdx="1">
    <p:extLst>
      <p:ext uri="{19B8F6BF-5375-455C-9EA6-DF929625EA0E}">
        <p15:presenceInfo xmlns:p15="http://schemas.microsoft.com/office/powerpoint/2012/main" userId="S::Rachel.Blomker@dfw.wa.gov::817ef989-4f04-4ea5-8348-0b45625610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9B7E"/>
    <a:srgbClr val="579FD1"/>
    <a:srgbClr val="067B54"/>
    <a:srgbClr val="2FC1DA"/>
    <a:srgbClr val="0F7BAA"/>
    <a:srgbClr val="FFD046"/>
    <a:srgbClr val="4FBEB7"/>
    <a:srgbClr val="3AB54A"/>
    <a:srgbClr val="FFFFFF"/>
    <a:srgbClr val="B8C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5AFD83-AF2B-4CFA-85F9-5272F5202AF1}" v="39" dt="2021-04-14T16:52:01.349"/>
    <p1510:client id="{776C4582-4904-435A-9F5F-E1DF59F2787B}" v="10" dt="2021-04-14T16:46:45.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491" autoAdjust="0"/>
  </p:normalViewPr>
  <p:slideViewPr>
    <p:cSldViewPr>
      <p:cViewPr varScale="1">
        <p:scale>
          <a:sx n="94" d="100"/>
          <a:sy n="94" d="100"/>
        </p:scale>
        <p:origin x="207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34" y="-84"/>
      </p:cViewPr>
      <p:guideLst>
        <p:guide orient="horz" pos="2928"/>
        <p:guide pos="2208"/>
      </p:guideLst>
    </p:cSldViewPr>
  </p:notes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4/16/2021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4/16/2021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for reasons they think wildlife should be managed. You can write their reasons on a board, or a whiteboard.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a:t>
            </a:fld>
            <a:endParaRPr lang="en-US"/>
          </a:p>
        </p:txBody>
      </p:sp>
    </p:spTree>
    <p:extLst>
      <p:ext uri="{BB962C8B-B14F-4D97-AF65-F5344CB8AC3E}">
        <p14:creationId xmlns:p14="http://schemas.microsoft.com/office/powerpoint/2010/main" val="1681123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9E77D5E-0CB0-45C0-8A20-03C0B3607C89}"/>
              </a:ext>
            </a:extLst>
          </p:cNvPr>
          <p:cNvSpPr>
            <a:spLocks noGrp="1"/>
          </p:cNvSpPr>
          <p:nvPr>
            <p:ph type="body" idx="1"/>
          </p:nvPr>
        </p:nvSpPr>
        <p:spPr/>
        <p:txBody>
          <a:bodyPr/>
          <a:lstStyle/>
          <a:p>
            <a:r>
              <a:rPr lang="en-US" dirty="0"/>
              <a:t>Ask students to think of other ways that wildlife may have conflicting interests on different groups. </a:t>
            </a:r>
          </a:p>
          <a:p>
            <a:endParaRPr lang="en-US" dirty="0"/>
          </a:p>
          <a:p>
            <a:r>
              <a:rPr lang="en-US" dirty="0"/>
              <a:t>Some examples include: </a:t>
            </a:r>
          </a:p>
          <a:p>
            <a:r>
              <a:rPr lang="en-US" dirty="0"/>
              <a:t>Wildlife conflict: Deer/elk eating agriculture crops, beavers flooding roads</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conservation funding has come from a sales tax on hunting and fishing equipment and license revenues. However, as these activities decline in popularity and threats to fish, wildlife, and habitats increase, funding to manage species may decrease.</a:t>
            </a:r>
          </a:p>
          <a:p>
            <a:endParaRPr lang="en-US" dirty="0"/>
          </a:p>
          <a:p>
            <a:r>
              <a:rPr lang="en-US" dirty="0"/>
              <a:t>The link will take you to a four-minute video on the history of conservation funding and its current challenges. </a:t>
            </a:r>
          </a:p>
          <a:p>
            <a:r>
              <a:rPr lang="en-US" dirty="0"/>
              <a:t>After viewing, ask students to share their ideas on how conservation should be funded in the U.S. Should it continue t</a:t>
            </a:r>
            <a:r>
              <a:rPr lang="en-US" sz="1200" b="0" i="0" kern="1200" dirty="0">
                <a:solidFill>
                  <a:schemeClr val="tx1"/>
                </a:solidFill>
                <a:effectLst/>
                <a:latin typeface="+mn-lt"/>
                <a:ea typeface="+mn-ea"/>
                <a:cs typeface="+mn-cs"/>
              </a:rPr>
              <a:t>hrough the current system with hunters playing a vital role? Or, should it change </a:t>
            </a:r>
            <a:r>
              <a:rPr lang="en-US" sz="1200" b="0" i="0" kern="1200" dirty="0" err="1">
                <a:solidFill>
                  <a:schemeClr val="tx1"/>
                </a:solidFill>
                <a:effectLst/>
                <a:latin typeface="+mn-lt"/>
                <a:ea typeface="+mn-ea"/>
                <a:cs typeface="+mn-cs"/>
              </a:rPr>
              <a:t>ny</a:t>
            </a:r>
            <a:r>
              <a:rPr lang="en-US" sz="1200" b="0" i="0" kern="1200" dirty="0">
                <a:solidFill>
                  <a:schemeClr val="tx1"/>
                </a:solidFill>
                <a:effectLst/>
                <a:latin typeface="+mn-lt"/>
                <a:ea typeface="+mn-ea"/>
                <a:cs typeface="+mn-cs"/>
              </a:rPr>
              <a:t> taxing items associated with outdoor recreation (like tents or camping stoves)? By raising taxes on everyone?</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335540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Wildlife Account is funding from Washington hunting and fishing licenses.</a:t>
            </a:r>
          </a:p>
          <a:p>
            <a:endParaRPr lang="en-US" dirty="0"/>
          </a:p>
          <a:p>
            <a:r>
              <a:rPr lang="en-US" dirty="0"/>
              <a:t>State General Fund is the 1% of general tax in Washington split between all Washington natural resource agencies. These funds support programs with statewide benefits such as salmon production, marine enforcement, environmental permitting, and habitat and species conservation. </a:t>
            </a:r>
          </a:p>
          <a:p>
            <a:endParaRPr lang="en-US" dirty="0"/>
          </a:p>
          <a:p>
            <a:r>
              <a:rPr lang="en-US" dirty="0"/>
              <a:t>The Federal General fund is revenue from the Pittman-Robertson and Dingell-Johnson Act. </a:t>
            </a:r>
          </a:p>
          <a:p>
            <a:endParaRPr lang="en-US" dirty="0"/>
          </a:p>
          <a:p>
            <a:r>
              <a:rPr lang="en-US" dirty="0"/>
              <a:t>Other funding can include revenue from license plates, grants, etc.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2826623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popcorn read through the different sections.</a:t>
            </a:r>
          </a:p>
          <a:p>
            <a:endParaRPr lang="en-US" dirty="0"/>
          </a:p>
          <a:p>
            <a:r>
              <a:rPr lang="en-US" dirty="0"/>
              <a:t>Remember:</a:t>
            </a:r>
          </a:p>
          <a:p>
            <a:r>
              <a:rPr lang="en-US" dirty="0"/>
              <a:t>Wildlife account=revenue from hunting/angling licenses</a:t>
            </a:r>
          </a:p>
          <a:p>
            <a:r>
              <a:rPr lang="en-US" dirty="0"/>
              <a:t>State general fund=general tax dollars</a:t>
            </a: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2086655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think-pair-share for three minutes. Write student answers on a whiteboard or create a new textbox in this slide.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16</a:t>
            </a:fld>
            <a:endParaRPr lang="en-US"/>
          </a:p>
        </p:txBody>
      </p:sp>
    </p:spTree>
    <p:extLst>
      <p:ext uri="{BB962C8B-B14F-4D97-AF65-F5344CB8AC3E}">
        <p14:creationId xmlns:p14="http://schemas.microsoft.com/office/powerpoint/2010/main" val="3911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3</a:t>
            </a:fld>
            <a:endParaRPr lang="en-US"/>
          </a:p>
        </p:txBody>
      </p:sp>
    </p:spTree>
    <p:extLst>
      <p:ext uri="{BB962C8B-B14F-4D97-AF65-F5344CB8AC3E}">
        <p14:creationId xmlns:p14="http://schemas.microsoft.com/office/powerpoint/2010/main" val="3251098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if students can remember any of the seven principles from their reading before revealing them. </a:t>
            </a:r>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247170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WDFW is Washington’s state fish and wildlife management agency. The Department manages and co-manages fish, wildlife, and wildlife areas with other state, tribal, and federal agencies.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3853268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69B7E"/>
                </a:solidFill>
                <a:latin typeface="Ebrima" panose="02000000000000000000" pitchFamily="2" charset="0"/>
                <a:ea typeface="Ebrima" panose="02000000000000000000" pitchFamily="2" charset="0"/>
                <a:cs typeface="Ebrima" panose="02000000000000000000" pitchFamily="2" charset="0"/>
              </a:rPr>
              <a:t>Studying wildlife and their habitats gives us a better idea of how various species impact their ecosystems and what a healthy population of each species looks like.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54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665B1B1-81A5-43E9-B160-7E5B5A0786D0}"/>
              </a:ext>
            </a:extLst>
          </p:cNvPr>
          <p:cNvSpPr>
            <a:spLocks noGrp="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there are many ways that humans interact with wildlife, people have varying ideologies of how to manage wildlife. Wildlife managers use data from the best available science and public input to help inform decisions about wildlife management.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3942143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4/16/2021</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4/16/2021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4/16/2021</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4/16/2021</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4/16/2021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652BBE2-5F6F-4D5C-8A50-5303070F8DA4}" type="datetime1">
              <a:rPr lang="en-US" smtClean="0"/>
              <a:t>4/16/2021</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4/16/2021</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4/16/2021</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4/16/2021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youtube.com/watch?v=GOvCpxjr0h0"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11" y="529031"/>
            <a:ext cx="8382000" cy="1143000"/>
          </a:xfrm>
        </p:spPr>
        <p:txBody>
          <a:bodyPr/>
          <a:lstStyle/>
          <a:p>
            <a:r>
              <a:rPr lang="en-US" dirty="0">
                <a:latin typeface="Rockwell" panose="02060603020205020403" pitchFamily="18" charset="0"/>
              </a:rPr>
              <a:t>Why manage wildlife?</a:t>
            </a:r>
          </a:p>
        </p:txBody>
      </p:sp>
      <p:pic>
        <p:nvPicPr>
          <p:cNvPr id="9" name="Picture 8">
            <a:extLst>
              <a:ext uri="{FF2B5EF4-FFF2-40B4-BE49-F238E27FC236}">
                <a16:creationId xmlns:a16="http://schemas.microsoft.com/office/drawing/2014/main" id="{BDC2855B-0A29-4179-A4D0-48875D1B9A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25" t="4445" r="21875" b="11111"/>
          <a:stretch/>
        </p:blipFill>
        <p:spPr>
          <a:xfrm>
            <a:off x="2723876" y="2114550"/>
            <a:ext cx="3507205" cy="3028950"/>
          </a:xfrm>
          <a:prstGeom prst="rect">
            <a:avLst/>
          </a:prstGeom>
        </p:spPr>
      </p:pic>
      <p:pic>
        <p:nvPicPr>
          <p:cNvPr id="13" name="Picture 12">
            <a:extLst>
              <a:ext uri="{FF2B5EF4-FFF2-40B4-BE49-F238E27FC236}">
                <a16:creationId xmlns:a16="http://schemas.microsoft.com/office/drawing/2014/main" id="{D9C3591D-A622-45F6-9125-30FD7B002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8900" y="2114550"/>
            <a:ext cx="2247900" cy="2997200"/>
          </a:xfrm>
          <a:prstGeom prst="rect">
            <a:avLst/>
          </a:prstGeom>
        </p:spPr>
      </p:pic>
      <p:pic>
        <p:nvPicPr>
          <p:cNvPr id="17" name="Picture 16">
            <a:extLst>
              <a:ext uri="{FF2B5EF4-FFF2-40B4-BE49-F238E27FC236}">
                <a16:creationId xmlns:a16="http://schemas.microsoft.com/office/drawing/2014/main" id="{097A61E8-E76F-4A32-9F4E-DAF5D4EE4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 y="2128706"/>
            <a:ext cx="2149040" cy="30289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F2067-9B29-45BA-88FC-B0A90CC08B2D}"/>
              </a:ext>
            </a:extLst>
          </p:cNvPr>
          <p:cNvSpPr>
            <a:spLocks noGrp="1"/>
          </p:cNvSpPr>
          <p:nvPr>
            <p:ph type="ctrTitle"/>
          </p:nvPr>
        </p:nvSpPr>
        <p:spPr>
          <a:xfrm>
            <a:off x="228600" y="-228600"/>
            <a:ext cx="6400800" cy="1371600"/>
          </a:xfrm>
        </p:spPr>
        <p:txBody>
          <a:bodyPr/>
          <a:lstStyle/>
          <a:p>
            <a:r>
              <a:rPr lang="en-US" dirty="0"/>
              <a:t>Sustainability of Resources</a:t>
            </a:r>
          </a:p>
        </p:txBody>
      </p:sp>
      <p:sp>
        <p:nvSpPr>
          <p:cNvPr id="4" name="TextBox 3">
            <a:extLst>
              <a:ext uri="{FF2B5EF4-FFF2-40B4-BE49-F238E27FC236}">
                <a16:creationId xmlns:a16="http://schemas.microsoft.com/office/drawing/2014/main" id="{21ED5CEF-3258-46C7-BC9C-E1FE26D4D348}"/>
              </a:ext>
            </a:extLst>
          </p:cNvPr>
          <p:cNvSpPr txBox="1"/>
          <p:nvPr/>
        </p:nvSpPr>
        <p:spPr>
          <a:xfrm>
            <a:off x="228600" y="773668"/>
            <a:ext cx="8401050" cy="646331"/>
          </a:xfrm>
          <a:prstGeom prst="rect">
            <a:avLst/>
          </a:prstGeom>
          <a:noFill/>
        </p:spPr>
        <p:txBody>
          <a:bodyPr wrap="square" rtlCol="0">
            <a:spAutoFit/>
          </a:bodyPr>
          <a:lstStyle/>
          <a:p>
            <a:r>
              <a:rPr lang="en-US" dirty="0">
                <a:solidFill>
                  <a:srgbClr val="169B7E"/>
                </a:solidFill>
                <a:latin typeface="Ebrima" panose="02000000000000000000" pitchFamily="2" charset="0"/>
                <a:ea typeface="Ebrima" panose="02000000000000000000" pitchFamily="2" charset="0"/>
                <a:cs typeface="Ebrima" panose="02000000000000000000" pitchFamily="2" charset="0"/>
              </a:rPr>
              <a:t>The data scientists collect inform management decisions which help protect the health of a species’ population. </a:t>
            </a:r>
          </a:p>
        </p:txBody>
      </p:sp>
      <p:pic>
        <p:nvPicPr>
          <p:cNvPr id="8" name="Picture 7">
            <a:extLst>
              <a:ext uri="{FF2B5EF4-FFF2-40B4-BE49-F238E27FC236}">
                <a16:creationId xmlns:a16="http://schemas.microsoft.com/office/drawing/2014/main" id="{52C89BD4-A213-467E-A01A-5B323402F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3429000"/>
          </a:xfrm>
          <a:prstGeom prst="rect">
            <a:avLst/>
          </a:prstGeom>
        </p:spPr>
      </p:pic>
      <p:sp>
        <p:nvSpPr>
          <p:cNvPr id="9" name="TextBox 8">
            <a:extLst>
              <a:ext uri="{FF2B5EF4-FFF2-40B4-BE49-F238E27FC236}">
                <a16:creationId xmlns:a16="http://schemas.microsoft.com/office/drawing/2014/main" id="{8C1B16F3-D88B-4ABC-8246-A49742A8BAD2}"/>
              </a:ext>
            </a:extLst>
          </p:cNvPr>
          <p:cNvSpPr txBox="1"/>
          <p:nvPr/>
        </p:nvSpPr>
        <p:spPr>
          <a:xfrm>
            <a:off x="228600" y="5530334"/>
            <a:ext cx="8401050" cy="646331"/>
          </a:xfrm>
          <a:prstGeom prst="rect">
            <a:avLst/>
          </a:prstGeom>
          <a:noFill/>
        </p:spPr>
        <p:txBody>
          <a:bodyPr wrap="square" rtlCol="0">
            <a:spAutoFit/>
          </a:bodyPr>
          <a:lstStyle/>
          <a:p>
            <a:r>
              <a:rPr lang="en-US" dirty="0">
                <a:solidFill>
                  <a:srgbClr val="169B7E"/>
                </a:solidFill>
                <a:latin typeface="Ebrima" panose="02000000000000000000" pitchFamily="2" charset="0"/>
                <a:ea typeface="Ebrima" panose="02000000000000000000" pitchFamily="2" charset="0"/>
                <a:cs typeface="Ebrima" panose="02000000000000000000" pitchFamily="2" charset="0"/>
              </a:rPr>
              <a:t>This helps us make decisions that allow for sustainable populations of wildlife for hunters, trappers, anglers, and viewers.  </a:t>
            </a:r>
          </a:p>
        </p:txBody>
      </p:sp>
    </p:spTree>
    <p:extLst>
      <p:ext uri="{BB962C8B-B14F-4D97-AF65-F5344CB8AC3E}">
        <p14:creationId xmlns:p14="http://schemas.microsoft.com/office/powerpoint/2010/main" val="3645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0CB8-63B0-4EED-825F-454EE3988073}"/>
              </a:ext>
            </a:extLst>
          </p:cNvPr>
          <p:cNvSpPr>
            <a:spLocks noGrp="1"/>
          </p:cNvSpPr>
          <p:nvPr>
            <p:ph type="ctrTitle"/>
          </p:nvPr>
        </p:nvSpPr>
        <p:spPr>
          <a:xfrm>
            <a:off x="228600" y="-114300"/>
            <a:ext cx="6400800" cy="1371600"/>
          </a:xfrm>
        </p:spPr>
        <p:txBody>
          <a:bodyPr/>
          <a:lstStyle/>
          <a:p>
            <a:r>
              <a:rPr lang="en-US" dirty="0"/>
              <a:t>Balancing Public Values </a:t>
            </a:r>
          </a:p>
        </p:txBody>
      </p:sp>
      <p:pic>
        <p:nvPicPr>
          <p:cNvPr id="5" name="Picture 4" descr="A picture containing outdoor, grass, person, sky&#10;&#10;Description automatically generated">
            <a:extLst>
              <a:ext uri="{FF2B5EF4-FFF2-40B4-BE49-F238E27FC236}">
                <a16:creationId xmlns:a16="http://schemas.microsoft.com/office/drawing/2014/main" id="{372210D0-BA95-4998-B97E-0C73C2AB8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473" y="1076706"/>
            <a:ext cx="7058647" cy="4704588"/>
          </a:xfrm>
          <a:prstGeom prst="rect">
            <a:avLst/>
          </a:prstGeom>
        </p:spPr>
      </p:pic>
    </p:spTree>
    <p:extLst>
      <p:ext uri="{BB962C8B-B14F-4D97-AF65-F5344CB8AC3E}">
        <p14:creationId xmlns:p14="http://schemas.microsoft.com/office/powerpoint/2010/main" val="2603307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0CB8-63B0-4EED-825F-454EE3988073}"/>
              </a:ext>
            </a:extLst>
          </p:cNvPr>
          <p:cNvSpPr>
            <a:spLocks noGrp="1"/>
          </p:cNvSpPr>
          <p:nvPr>
            <p:ph type="ctrTitle"/>
          </p:nvPr>
        </p:nvSpPr>
        <p:spPr>
          <a:xfrm>
            <a:off x="228600" y="-114300"/>
            <a:ext cx="6400800" cy="1371600"/>
          </a:xfrm>
        </p:spPr>
        <p:txBody>
          <a:bodyPr/>
          <a:lstStyle/>
          <a:p>
            <a:r>
              <a:rPr lang="en-US" dirty="0"/>
              <a:t>Balancing Public Interests </a:t>
            </a:r>
          </a:p>
        </p:txBody>
      </p:sp>
      <p:sp>
        <p:nvSpPr>
          <p:cNvPr id="3" name="TextBox 2">
            <a:extLst>
              <a:ext uri="{FF2B5EF4-FFF2-40B4-BE49-F238E27FC236}">
                <a16:creationId xmlns:a16="http://schemas.microsoft.com/office/drawing/2014/main" id="{D37DBECD-D5F4-4B39-8121-6149974BF3D6}"/>
              </a:ext>
            </a:extLst>
          </p:cNvPr>
          <p:cNvSpPr txBox="1"/>
          <p:nvPr/>
        </p:nvSpPr>
        <p:spPr>
          <a:xfrm>
            <a:off x="171450" y="888846"/>
            <a:ext cx="8801100" cy="1415772"/>
          </a:xfrm>
          <a:prstGeom prst="rect">
            <a:avLst/>
          </a:prstGeom>
          <a:noFill/>
        </p:spPr>
        <p:txBody>
          <a:bodyPr wrap="square" rtlCol="0">
            <a:spAutoFit/>
          </a:bodyPr>
          <a:lstStyle/>
          <a:p>
            <a:r>
              <a:rPr lang="en-US" sz="2000" dirty="0">
                <a:solidFill>
                  <a:srgbClr val="169B7E"/>
                </a:solidFill>
                <a:latin typeface="Ebrima" panose="02000000000000000000" pitchFamily="2" charset="0"/>
                <a:ea typeface="Ebrima" panose="02000000000000000000" pitchFamily="2" charset="0"/>
                <a:cs typeface="Ebrima" panose="02000000000000000000" pitchFamily="2" charset="0"/>
              </a:rPr>
              <a:t>Because of the diverse ways communities interact with wildlife, management agencies balance competing interests of wildlife issues. </a:t>
            </a:r>
          </a:p>
          <a:p>
            <a:r>
              <a:rPr lang="en-US" sz="2500" dirty="0">
                <a:solidFill>
                  <a:srgbClr val="169B7E"/>
                </a:solidFill>
              </a:rPr>
              <a:t>Examples include: </a:t>
            </a:r>
          </a:p>
          <a:p>
            <a:endParaRPr lang="en-US" dirty="0"/>
          </a:p>
        </p:txBody>
      </p:sp>
      <p:pic>
        <p:nvPicPr>
          <p:cNvPr id="10" name="Picture 9" descr="A picture containing person, jacket&#10;&#10;Description automatically generated">
            <a:extLst>
              <a:ext uri="{FF2B5EF4-FFF2-40B4-BE49-F238E27FC236}">
                <a16:creationId xmlns:a16="http://schemas.microsoft.com/office/drawing/2014/main" id="{B69294D7-89E0-4019-9180-D9B7C15F16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0" r="45502" b="14317"/>
          <a:stretch/>
        </p:blipFill>
        <p:spPr>
          <a:xfrm>
            <a:off x="4572000" y="2769275"/>
            <a:ext cx="2171700" cy="2031325"/>
          </a:xfrm>
          <a:prstGeom prst="rect">
            <a:avLst/>
          </a:prstGeom>
        </p:spPr>
      </p:pic>
      <p:pic>
        <p:nvPicPr>
          <p:cNvPr id="12" name="Picture 11">
            <a:extLst>
              <a:ext uri="{FF2B5EF4-FFF2-40B4-BE49-F238E27FC236}">
                <a16:creationId xmlns:a16="http://schemas.microsoft.com/office/drawing/2014/main" id="{EF940970-0CB9-47C8-B115-F2E70A13A325}"/>
              </a:ext>
            </a:extLst>
          </p:cNvPr>
          <p:cNvPicPr>
            <a:picLocks noChangeAspect="1"/>
          </p:cNvPicPr>
          <p:nvPr/>
        </p:nvPicPr>
        <p:blipFill rotWithShape="1">
          <a:blip r:embed="rId4">
            <a:extLst>
              <a:ext uri="{28A0092B-C50C-407E-A947-70E740481C1C}">
                <a14:useLocalDpi xmlns:a14="http://schemas.microsoft.com/office/drawing/2010/main" val="0"/>
              </a:ext>
            </a:extLst>
          </a:blip>
          <a:srcRect l="18768"/>
          <a:stretch/>
        </p:blipFill>
        <p:spPr>
          <a:xfrm>
            <a:off x="0" y="2548045"/>
            <a:ext cx="2015739" cy="2031325"/>
          </a:xfrm>
          <a:prstGeom prst="rect">
            <a:avLst/>
          </a:prstGeom>
        </p:spPr>
      </p:pic>
      <p:pic>
        <p:nvPicPr>
          <p:cNvPr id="14" name="Picture 13">
            <a:extLst>
              <a:ext uri="{FF2B5EF4-FFF2-40B4-BE49-F238E27FC236}">
                <a16:creationId xmlns:a16="http://schemas.microsoft.com/office/drawing/2014/main" id="{9E16AEAE-8328-4C8E-999E-97903F9EEF1D}"/>
              </a:ext>
            </a:extLst>
          </p:cNvPr>
          <p:cNvPicPr>
            <a:picLocks noChangeAspect="1"/>
          </p:cNvPicPr>
          <p:nvPr/>
        </p:nvPicPr>
        <p:blipFill rotWithShape="1">
          <a:blip r:embed="rId5">
            <a:extLst>
              <a:ext uri="{28A0092B-C50C-407E-A947-70E740481C1C}">
                <a14:useLocalDpi xmlns:a14="http://schemas.microsoft.com/office/drawing/2010/main" val="0"/>
              </a:ext>
            </a:extLst>
          </a:blip>
          <a:srcRect l="23410" t="6927" r="16927"/>
          <a:stretch/>
        </p:blipFill>
        <p:spPr>
          <a:xfrm>
            <a:off x="7129413" y="2057276"/>
            <a:ext cx="2014587" cy="2031325"/>
          </a:xfrm>
          <a:prstGeom prst="rect">
            <a:avLst/>
          </a:prstGeom>
        </p:spPr>
      </p:pic>
      <p:pic>
        <p:nvPicPr>
          <p:cNvPr id="16" name="Picture 15">
            <a:extLst>
              <a:ext uri="{FF2B5EF4-FFF2-40B4-BE49-F238E27FC236}">
                <a16:creationId xmlns:a16="http://schemas.microsoft.com/office/drawing/2014/main" id="{BFF6358D-75A2-47B7-9136-3F5A7BE90C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016" t="7907" r="11521" b="12519"/>
          <a:stretch/>
        </p:blipFill>
        <p:spPr>
          <a:xfrm>
            <a:off x="2344118" y="2057400"/>
            <a:ext cx="1866848" cy="1876458"/>
          </a:xfrm>
          <a:prstGeom prst="rect">
            <a:avLst/>
          </a:prstGeom>
        </p:spPr>
      </p:pic>
      <p:sp>
        <p:nvSpPr>
          <p:cNvPr id="17" name="Rectangle 16">
            <a:extLst>
              <a:ext uri="{FF2B5EF4-FFF2-40B4-BE49-F238E27FC236}">
                <a16:creationId xmlns:a16="http://schemas.microsoft.com/office/drawing/2014/main" id="{4C7AB3E3-4C2B-463E-B634-8C31BAFF985D}"/>
              </a:ext>
            </a:extLst>
          </p:cNvPr>
          <p:cNvSpPr/>
          <p:nvPr/>
        </p:nvSpPr>
        <p:spPr>
          <a:xfrm>
            <a:off x="-39854" y="2143036"/>
            <a:ext cx="2095445" cy="323165"/>
          </a:xfrm>
          <a:prstGeom prst="rect">
            <a:avLst/>
          </a:prstGeom>
        </p:spPr>
        <p:txBody>
          <a:bodyPr wrap="none">
            <a:spAutoFit/>
          </a:bodyPr>
          <a:lstStyle/>
          <a:p>
            <a:r>
              <a:rPr lang="en-US" sz="1500" dirty="0">
                <a:solidFill>
                  <a:schemeClr val="bg1"/>
                </a:solidFill>
                <a:latin typeface="Ebrima" panose="02000000000000000000" pitchFamily="2" charset="0"/>
                <a:ea typeface="Ebrima" panose="02000000000000000000" pitchFamily="2" charset="0"/>
                <a:cs typeface="Ebrima" panose="02000000000000000000" pitchFamily="2" charset="0"/>
              </a:rPr>
              <a:t>Predator management</a:t>
            </a:r>
          </a:p>
        </p:txBody>
      </p:sp>
      <p:sp>
        <p:nvSpPr>
          <p:cNvPr id="18" name="Rectangle 17">
            <a:extLst>
              <a:ext uri="{FF2B5EF4-FFF2-40B4-BE49-F238E27FC236}">
                <a16:creationId xmlns:a16="http://schemas.microsoft.com/office/drawing/2014/main" id="{BB3AC4A4-87CD-44E2-9EBF-23267FEFDB0D}"/>
              </a:ext>
            </a:extLst>
          </p:cNvPr>
          <p:cNvSpPr/>
          <p:nvPr/>
        </p:nvSpPr>
        <p:spPr>
          <a:xfrm>
            <a:off x="2286576" y="4015770"/>
            <a:ext cx="2014587" cy="784830"/>
          </a:xfrm>
          <a:prstGeom prst="rect">
            <a:avLst/>
          </a:prstGeom>
        </p:spPr>
        <p:txBody>
          <a:bodyPr wrap="square">
            <a:spAutoFit/>
          </a:bodyPr>
          <a:lstStyle/>
          <a:p>
            <a:r>
              <a:rPr lang="en-US" sz="1500" dirty="0">
                <a:solidFill>
                  <a:schemeClr val="bg1"/>
                </a:solidFill>
                <a:latin typeface="Ebrima" panose="02000000000000000000" pitchFamily="2" charset="0"/>
                <a:ea typeface="Ebrima" panose="02000000000000000000" pitchFamily="2" charset="0"/>
                <a:cs typeface="Ebrima" panose="02000000000000000000" pitchFamily="2" charset="0"/>
              </a:rPr>
              <a:t>Recreational hunting, fishing, and trapping management</a:t>
            </a:r>
          </a:p>
        </p:txBody>
      </p:sp>
      <p:sp>
        <p:nvSpPr>
          <p:cNvPr id="19" name="Rectangle 18">
            <a:extLst>
              <a:ext uri="{FF2B5EF4-FFF2-40B4-BE49-F238E27FC236}">
                <a16:creationId xmlns:a16="http://schemas.microsoft.com/office/drawing/2014/main" id="{8105D033-C4B3-41CE-87E1-CCA3B82C36C9}"/>
              </a:ext>
            </a:extLst>
          </p:cNvPr>
          <p:cNvSpPr/>
          <p:nvPr/>
        </p:nvSpPr>
        <p:spPr>
          <a:xfrm>
            <a:off x="4499493" y="2143664"/>
            <a:ext cx="2251827" cy="553998"/>
          </a:xfrm>
          <a:prstGeom prst="rect">
            <a:avLst/>
          </a:prstGeom>
        </p:spPr>
        <p:txBody>
          <a:bodyPr wrap="square">
            <a:spAutoFit/>
          </a:bodyPr>
          <a:lstStyle/>
          <a:p>
            <a:r>
              <a:rPr lang="en-US" sz="1500" dirty="0">
                <a:solidFill>
                  <a:schemeClr val="bg1"/>
                </a:solidFill>
                <a:latin typeface="Ebrima" panose="02000000000000000000" pitchFamily="2" charset="0"/>
                <a:ea typeface="Ebrima" panose="02000000000000000000" pitchFamily="2" charset="0"/>
                <a:cs typeface="Ebrima" panose="02000000000000000000" pitchFamily="2" charset="0"/>
              </a:rPr>
              <a:t>Commercial fishing management</a:t>
            </a:r>
          </a:p>
        </p:txBody>
      </p:sp>
      <p:sp>
        <p:nvSpPr>
          <p:cNvPr id="20" name="Rectangle 19">
            <a:extLst>
              <a:ext uri="{FF2B5EF4-FFF2-40B4-BE49-F238E27FC236}">
                <a16:creationId xmlns:a16="http://schemas.microsoft.com/office/drawing/2014/main" id="{0737C4E6-9420-4541-BBEC-48AD49979AC0}"/>
              </a:ext>
            </a:extLst>
          </p:cNvPr>
          <p:cNvSpPr/>
          <p:nvPr/>
        </p:nvSpPr>
        <p:spPr>
          <a:xfrm>
            <a:off x="7086600" y="4114800"/>
            <a:ext cx="2392680" cy="553998"/>
          </a:xfrm>
          <a:prstGeom prst="rect">
            <a:avLst/>
          </a:prstGeom>
        </p:spPr>
        <p:txBody>
          <a:bodyPr wrap="square">
            <a:spAutoFit/>
          </a:bodyPr>
          <a:lstStyle/>
          <a:p>
            <a:r>
              <a:rPr lang="en-US" sz="1500" dirty="0">
                <a:solidFill>
                  <a:schemeClr val="bg1"/>
                </a:solidFill>
                <a:latin typeface="Ebrima" panose="02000000000000000000" pitchFamily="2" charset="0"/>
                <a:ea typeface="Ebrima" panose="02000000000000000000" pitchFamily="2" charset="0"/>
                <a:cs typeface="Ebrima" panose="02000000000000000000" pitchFamily="2" charset="0"/>
              </a:rPr>
              <a:t>Endangered species management  </a:t>
            </a:r>
          </a:p>
        </p:txBody>
      </p:sp>
    </p:spTree>
    <p:extLst>
      <p:ext uri="{BB962C8B-B14F-4D97-AF65-F5344CB8AC3E}">
        <p14:creationId xmlns:p14="http://schemas.microsoft.com/office/powerpoint/2010/main" val="2866029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228600"/>
            <a:ext cx="8229600" cy="914400"/>
          </a:xfrm>
        </p:spPr>
        <p:txBody>
          <a:bodyPr>
            <a:normAutofit/>
          </a:bodyPr>
          <a:lstStyle/>
          <a:p>
            <a:pPr algn="l"/>
            <a:r>
              <a:rPr lang="en-US" sz="3500"/>
              <a:t>How is wildlife conservation funded?</a:t>
            </a:r>
            <a:endParaRPr lang="en-US" sz="3500" dirty="0">
              <a:solidFill>
                <a:srgbClr val="0070C0"/>
              </a:solidFill>
              <a:latin typeface="Rockwell" pitchFamily="18" charset="0"/>
            </a:endParaRPr>
          </a:p>
        </p:txBody>
      </p:sp>
      <p:pic>
        <p:nvPicPr>
          <p:cNvPr id="9" name="Picture 8">
            <a:extLst>
              <a:ext uri="{FF2B5EF4-FFF2-40B4-BE49-F238E27FC236}">
                <a16:creationId xmlns:a16="http://schemas.microsoft.com/office/drawing/2014/main" id="{82DC34C3-4088-4F95-AC38-D72B35213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550" y="1028700"/>
            <a:ext cx="3429000" cy="5144787"/>
          </a:xfrm>
          <a:prstGeom prst="rect">
            <a:avLst/>
          </a:prstGeom>
        </p:spPr>
      </p:pic>
      <p:pic>
        <p:nvPicPr>
          <p:cNvPr id="14" name="Picture 13">
            <a:extLst>
              <a:ext uri="{FF2B5EF4-FFF2-40B4-BE49-F238E27FC236}">
                <a16:creationId xmlns:a16="http://schemas.microsoft.com/office/drawing/2014/main" id="{7107FD7F-25DA-4DD0-94EA-8A1D68237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575" y="1714501"/>
            <a:ext cx="5115611" cy="3409554"/>
          </a:xfrm>
          <a:prstGeom prst="rect">
            <a:avLst/>
          </a:prstGeom>
        </p:spPr>
      </p:pic>
      <p:sp>
        <p:nvSpPr>
          <p:cNvPr id="16" name="TextBox 15">
            <a:extLst>
              <a:ext uri="{FF2B5EF4-FFF2-40B4-BE49-F238E27FC236}">
                <a16:creationId xmlns:a16="http://schemas.microsoft.com/office/drawing/2014/main" id="{14B9A62C-225B-47AF-AFD3-B8B90432AC7D}"/>
              </a:ext>
            </a:extLst>
          </p:cNvPr>
          <p:cNvSpPr txBox="1"/>
          <p:nvPr/>
        </p:nvSpPr>
        <p:spPr>
          <a:xfrm>
            <a:off x="971550" y="5510890"/>
            <a:ext cx="4057650" cy="369332"/>
          </a:xfrm>
          <a:prstGeom prst="rect">
            <a:avLst/>
          </a:prstGeom>
          <a:noFill/>
        </p:spPr>
        <p:txBody>
          <a:bodyPr wrap="square" rtlCol="0">
            <a:spAutoFit/>
          </a:bodyPr>
          <a:lstStyle/>
          <a:p>
            <a:r>
              <a:rPr lang="en-US" dirty="0">
                <a:solidFill>
                  <a:srgbClr val="579FD1"/>
                </a:solidFill>
                <a:hlinkClick r:id="rId5">
                  <a:extLst>
                    <a:ext uri="{A12FA001-AC4F-418D-AE19-62706E023703}">
                      <ahyp:hlinkClr xmlns:ahyp="http://schemas.microsoft.com/office/drawing/2018/hyperlinkcolor" val="tx"/>
                    </a:ext>
                  </a:extLst>
                </a:hlinkClick>
              </a:rPr>
              <a:t>Conservation Funding in the U.S. </a:t>
            </a:r>
            <a:endParaRPr lang="en-US" dirty="0">
              <a:solidFill>
                <a:srgbClr val="579FD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26254" y="604568"/>
            <a:ext cx="3490723" cy="557783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668648" y="985419"/>
            <a:ext cx="2838772" cy="2947389"/>
          </a:xfrm>
          <a:noFill/>
        </p:spPr>
        <p:txBody>
          <a:bodyPr vert="horz" lIns="91440" tIns="45720" rIns="91440" bIns="45720" rtlCol="0" anchor="b">
            <a:normAutofit/>
          </a:bodyPr>
          <a:lstStyle/>
          <a:p>
            <a:pPr>
              <a:lnSpc>
                <a:spcPct val="90000"/>
              </a:lnSpc>
            </a:pPr>
            <a:r>
              <a:rPr lang="en-US" sz="3800" kern="1200">
                <a:solidFill>
                  <a:schemeClr val="bg1"/>
                </a:solidFill>
                <a:latin typeface="+mj-lt"/>
                <a:ea typeface="+mj-ea"/>
                <a:cs typeface="+mj-cs"/>
              </a:rPr>
              <a:t>How is wildlife conservation funded?</a:t>
            </a:r>
          </a:p>
        </p:txBody>
      </p:sp>
      <p:sp>
        <p:nvSpPr>
          <p:cNvPr id="6" name="TextBox 5">
            <a:extLst>
              <a:ext uri="{FF2B5EF4-FFF2-40B4-BE49-F238E27FC236}">
                <a16:creationId xmlns:a16="http://schemas.microsoft.com/office/drawing/2014/main" id="{C7867A20-39EC-442C-9E43-D2BC2EAC4A82}"/>
              </a:ext>
            </a:extLst>
          </p:cNvPr>
          <p:cNvSpPr txBox="1"/>
          <p:nvPr/>
        </p:nvSpPr>
        <p:spPr>
          <a:xfrm>
            <a:off x="668647" y="4106751"/>
            <a:ext cx="2838773" cy="1761387"/>
          </a:xfrm>
          <a:prstGeom prst="rect">
            <a:avLst/>
          </a:prstGeom>
          <a:noFill/>
        </p:spPr>
        <p:txBody>
          <a:bodyPr vert="horz" lIns="91440" tIns="45720" rIns="91440" bIns="45720" rtlCol="0">
            <a:normAutofit/>
          </a:bodyPr>
          <a:lstStyle/>
          <a:p>
            <a:pPr>
              <a:lnSpc>
                <a:spcPct val="90000"/>
              </a:lnSpc>
              <a:spcBef>
                <a:spcPts val="1000"/>
              </a:spcBef>
            </a:pPr>
            <a:r>
              <a:rPr lang="en-US" sz="1900" kern="1200" dirty="0">
                <a:solidFill>
                  <a:schemeClr val="bg1"/>
                </a:solidFill>
                <a:latin typeface="+mn-lt"/>
                <a:ea typeface="+mn-ea"/>
                <a:cs typeface="+mn-cs"/>
              </a:rPr>
              <a:t>WDFW receives funding through a variety of ways. </a:t>
            </a:r>
          </a:p>
          <a:p>
            <a:pPr>
              <a:lnSpc>
                <a:spcPct val="90000"/>
              </a:lnSpc>
              <a:spcBef>
                <a:spcPts val="1000"/>
              </a:spcBef>
            </a:pPr>
            <a:endParaRPr lang="en-US" sz="1900" kern="1200" dirty="0">
              <a:solidFill>
                <a:schemeClr val="bg1"/>
              </a:solidFill>
              <a:latin typeface="+mn-lt"/>
              <a:ea typeface="+mn-ea"/>
              <a:cs typeface="+mn-cs"/>
            </a:endParaRPr>
          </a:p>
        </p:txBody>
      </p:sp>
      <p:pic>
        <p:nvPicPr>
          <p:cNvPr id="3" name="Picture 2" descr="Chart, pie chart&#10;&#10;Description automatically generated">
            <a:extLst>
              <a:ext uri="{FF2B5EF4-FFF2-40B4-BE49-F238E27FC236}">
                <a16:creationId xmlns:a16="http://schemas.microsoft.com/office/drawing/2014/main" id="{E6D3CBAC-5AE3-46B7-863D-F7C5F98AA04C}"/>
              </a:ext>
            </a:extLst>
          </p:cNvPr>
          <p:cNvPicPr>
            <a:picLocks noChangeAspect="1"/>
          </p:cNvPicPr>
          <p:nvPr/>
        </p:nvPicPr>
        <p:blipFill rotWithShape="1">
          <a:blip r:embed="rId3">
            <a:extLst>
              <a:ext uri="{28A0092B-C50C-407E-A947-70E740481C1C}">
                <a14:useLocalDpi xmlns:a14="http://schemas.microsoft.com/office/drawing/2010/main" val="0"/>
              </a:ext>
            </a:extLst>
          </a:blip>
          <a:srcRect l="27000" t="18000" r="18000" b="7333"/>
          <a:stretch/>
        </p:blipFill>
        <p:spPr>
          <a:xfrm>
            <a:off x="4168260" y="985419"/>
            <a:ext cx="4510920" cy="4592938"/>
          </a:xfrm>
          <a:prstGeom prst="rect">
            <a:avLst/>
          </a:prstGeom>
        </p:spPr>
      </p:pic>
    </p:spTree>
    <p:extLst>
      <p:ext uri="{BB962C8B-B14F-4D97-AF65-F5344CB8AC3E}">
        <p14:creationId xmlns:p14="http://schemas.microsoft.com/office/powerpoint/2010/main" val="3474430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599" cy="914400"/>
          </a:xfrm>
        </p:spPr>
        <p:txBody>
          <a:bodyPr/>
          <a:lstStyle/>
          <a:p>
            <a:pPr algn="l"/>
            <a:r>
              <a:rPr lang="en-US" dirty="0"/>
              <a:t>How funding is used</a:t>
            </a:r>
          </a:p>
        </p:txBody>
      </p:sp>
      <p:pic>
        <p:nvPicPr>
          <p:cNvPr id="8" name="Picture 7" descr="A picture containing table&#10;&#10;Description automatically generated">
            <a:extLst>
              <a:ext uri="{FF2B5EF4-FFF2-40B4-BE49-F238E27FC236}">
                <a16:creationId xmlns:a16="http://schemas.microsoft.com/office/drawing/2014/main" id="{300F38C4-AB23-4AEB-A930-273434B986C3}"/>
              </a:ext>
            </a:extLst>
          </p:cNvPr>
          <p:cNvPicPr>
            <a:picLocks noChangeAspect="1"/>
          </p:cNvPicPr>
          <p:nvPr/>
        </p:nvPicPr>
        <p:blipFill rotWithShape="1">
          <a:blip r:embed="rId3">
            <a:extLst>
              <a:ext uri="{28A0092B-C50C-407E-A947-70E740481C1C}">
                <a14:useLocalDpi xmlns:a14="http://schemas.microsoft.com/office/drawing/2010/main" val="0"/>
              </a:ext>
            </a:extLst>
          </a:blip>
          <a:srcRect l="1768" t="2483" r="-1"/>
          <a:stretch/>
        </p:blipFill>
        <p:spPr>
          <a:xfrm>
            <a:off x="148855" y="1543050"/>
            <a:ext cx="4043548" cy="4399314"/>
          </a:xfrm>
          <a:prstGeom prst="rect">
            <a:avLst/>
          </a:prstGeom>
        </p:spPr>
      </p:pic>
      <p:pic>
        <p:nvPicPr>
          <p:cNvPr id="10" name="Picture 9" descr="Table&#10;&#10;Description automatically generated">
            <a:extLst>
              <a:ext uri="{FF2B5EF4-FFF2-40B4-BE49-F238E27FC236}">
                <a16:creationId xmlns:a16="http://schemas.microsoft.com/office/drawing/2014/main" id="{CBD7DD56-02D2-4011-A4C0-6AB387CC9FD9}"/>
              </a:ext>
            </a:extLst>
          </p:cNvPr>
          <p:cNvPicPr>
            <a:picLocks noChangeAspect="1"/>
          </p:cNvPicPr>
          <p:nvPr/>
        </p:nvPicPr>
        <p:blipFill rotWithShape="1">
          <a:blip r:embed="rId4">
            <a:extLst>
              <a:ext uri="{28A0092B-C50C-407E-A947-70E740481C1C}">
                <a14:useLocalDpi xmlns:a14="http://schemas.microsoft.com/office/drawing/2010/main" val="0"/>
              </a:ext>
            </a:extLst>
          </a:blip>
          <a:srcRect t="2771" b="9952"/>
          <a:stretch/>
        </p:blipFill>
        <p:spPr>
          <a:xfrm>
            <a:off x="4686300" y="1543050"/>
            <a:ext cx="4171949" cy="439931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750280" cy="1676603"/>
          </a:xfrm>
        </p:spPr>
        <p:txBody>
          <a:bodyPr>
            <a:normAutofit/>
          </a:bodyPr>
          <a:lstStyle/>
          <a:p>
            <a:r>
              <a:rPr lang="en-US" sz="3600" dirty="0"/>
              <a:t>What else?</a:t>
            </a:r>
          </a:p>
        </p:txBody>
      </p:sp>
      <p:sp>
        <p:nvSpPr>
          <p:cNvPr id="3" name="Content Placeholder 2"/>
          <p:cNvSpPr>
            <a:spLocks noGrp="1"/>
          </p:cNvSpPr>
          <p:nvPr>
            <p:ph idx="1"/>
          </p:nvPr>
        </p:nvSpPr>
        <p:spPr>
          <a:xfrm>
            <a:off x="486699" y="2057400"/>
            <a:ext cx="2750277" cy="3779520"/>
          </a:xfrm>
        </p:spPr>
        <p:txBody>
          <a:bodyPr>
            <a:normAutofit/>
          </a:bodyPr>
          <a:lstStyle/>
          <a:p>
            <a:pPr>
              <a:buNone/>
            </a:pPr>
            <a:r>
              <a:rPr lang="en-US" sz="2500" dirty="0">
                <a:solidFill>
                  <a:schemeClr val="tx1"/>
                </a:solidFill>
              </a:rPr>
              <a:t>Why do you think it’s important to know how our wildlife agencies are funded and how money is spent?</a:t>
            </a:r>
          </a:p>
        </p:txBody>
      </p:sp>
      <p:sp>
        <p:nvSpPr>
          <p:cNvPr id="10" name="Rectangle 9">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006" y="2"/>
            <a:ext cx="5666994"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124DE40-53AC-45CB-A61F-2C12F4598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92" r="4416" b="1"/>
          <a:stretch/>
        </p:blipFill>
        <p:spPr>
          <a:xfrm>
            <a:off x="3957066" y="640082"/>
            <a:ext cx="4707187" cy="5577838"/>
          </a:xfrm>
          <a:prstGeom prst="rect">
            <a:avLst/>
          </a:prstGeom>
          <a:effectLst/>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F10947-9AC8-4949-9B59-6F505606821B}"/>
              </a:ext>
            </a:extLst>
          </p:cNvPr>
          <p:cNvSpPr txBox="1"/>
          <p:nvPr/>
        </p:nvSpPr>
        <p:spPr>
          <a:xfrm>
            <a:off x="857250" y="1931452"/>
            <a:ext cx="6800850" cy="4093428"/>
          </a:xfrm>
          <a:prstGeom prst="rect">
            <a:avLst/>
          </a:prstGeom>
          <a:noFill/>
        </p:spPr>
        <p:txBody>
          <a:bodyPr wrap="square" lIns="91440" tIns="45720" rIns="91440" bIns="45720" rtlCol="0" anchor="t">
            <a:spAutoFit/>
          </a:bodyPr>
          <a:lstStyle/>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Intrinsic value and appreciation </a:t>
            </a: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Fishing </a:t>
            </a: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Viewing </a:t>
            </a: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Medicines and beauty products (both traditional and modern)</a:t>
            </a: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Pollination </a:t>
            </a: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Artwork</a:t>
            </a: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Hunting</a:t>
            </a:r>
          </a:p>
          <a:p>
            <a:pPr marL="285750" indent="-285750">
              <a:buFontTx/>
              <a:buChar char="-"/>
            </a:pPr>
            <a:r>
              <a:rPr lang="en-US" sz="2000" dirty="0">
                <a:solidFill>
                  <a:schemeClr val="bg1"/>
                </a:solidFill>
                <a:latin typeface="Ebrima"/>
                <a:ea typeface="Ebrima"/>
                <a:cs typeface="Ebrima"/>
              </a:rPr>
              <a:t>Pest management </a:t>
            </a: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Fertilizer (i.e., guano)</a:t>
            </a: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Cultural importance</a:t>
            </a: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Trapping</a:t>
            </a:r>
          </a:p>
          <a:p>
            <a:pPr marL="285750" indent="-285750">
              <a:buFontTx/>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 </a:t>
            </a:r>
          </a:p>
        </p:txBody>
      </p:sp>
      <p:sp>
        <p:nvSpPr>
          <p:cNvPr id="7" name="Title 1">
            <a:extLst>
              <a:ext uri="{FF2B5EF4-FFF2-40B4-BE49-F238E27FC236}">
                <a16:creationId xmlns:a16="http://schemas.microsoft.com/office/drawing/2014/main" id="{5EA0267A-EA20-4806-A5E7-278E250A6D90}"/>
              </a:ext>
            </a:extLst>
          </p:cNvPr>
          <p:cNvSpPr txBox="1">
            <a:spLocks/>
          </p:cNvSpPr>
          <p:nvPr/>
        </p:nvSpPr>
        <p:spPr>
          <a:xfrm>
            <a:off x="400050" y="-195437"/>
            <a:ext cx="9601200" cy="1371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3000" dirty="0">
                <a:solidFill>
                  <a:srgbClr val="169B7E"/>
                </a:solidFill>
              </a:rPr>
              <a:t>Human interaction with wildlife </a:t>
            </a:r>
          </a:p>
        </p:txBody>
      </p:sp>
      <p:sp>
        <p:nvSpPr>
          <p:cNvPr id="8" name="TextBox 7">
            <a:extLst>
              <a:ext uri="{FF2B5EF4-FFF2-40B4-BE49-F238E27FC236}">
                <a16:creationId xmlns:a16="http://schemas.microsoft.com/office/drawing/2014/main" id="{1F14DEFE-044F-43AB-B18B-874C743E43CD}"/>
              </a:ext>
            </a:extLst>
          </p:cNvPr>
          <p:cNvSpPr txBox="1"/>
          <p:nvPr/>
        </p:nvSpPr>
        <p:spPr>
          <a:xfrm>
            <a:off x="400050" y="685800"/>
            <a:ext cx="5657850" cy="1631216"/>
          </a:xfrm>
          <a:prstGeom prst="rect">
            <a:avLst/>
          </a:prstGeom>
          <a:noFill/>
        </p:spPr>
        <p:txBody>
          <a:bodyPr wrap="square" lIns="91440" tIns="45720" rIns="91440" bIns="45720" rtlCol="0" anchor="t">
            <a:spAutoFit/>
          </a:bodyPr>
          <a:lstStyle/>
          <a:p>
            <a:r>
              <a:rPr lang="en-US" sz="3000" dirty="0">
                <a:solidFill>
                  <a:schemeClr val="bg1"/>
                </a:solidFill>
                <a:latin typeface="Ebrima"/>
                <a:ea typeface="Ebrima"/>
                <a:cs typeface="Ebrima"/>
              </a:rPr>
              <a:t>Humans appreciate and use wildlife in a variety of ways.   </a:t>
            </a:r>
            <a:endParaRPr lang="en-US" sz="3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Tx/>
              <a:buChar char="-"/>
            </a:pPr>
            <a:endParaRPr lang="en-US" dirty="0"/>
          </a:p>
          <a:p>
            <a:endParaRPr lang="en-US" dirty="0"/>
          </a:p>
        </p:txBody>
      </p:sp>
      <p:pic>
        <p:nvPicPr>
          <p:cNvPr id="10" name="Picture 9" descr="A picture containing outdoor, ground, person&#10;&#10;Description automatically generated">
            <a:extLst>
              <a:ext uri="{FF2B5EF4-FFF2-40B4-BE49-F238E27FC236}">
                <a16:creationId xmlns:a16="http://schemas.microsoft.com/office/drawing/2014/main" id="{8F8A6061-A320-4C74-801D-520C76F23F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3469105"/>
            <a:ext cx="4800600" cy="3199600"/>
          </a:xfrm>
          <a:prstGeom prst="rect">
            <a:avLst/>
          </a:prstGeom>
        </p:spPr>
      </p:pic>
    </p:spTree>
    <p:extLst>
      <p:ext uri="{BB962C8B-B14F-4D97-AF65-F5344CB8AC3E}">
        <p14:creationId xmlns:p14="http://schemas.microsoft.com/office/powerpoint/2010/main" val="293117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pPr algn="l"/>
            <a:r>
              <a:rPr lang="en-US" dirty="0"/>
              <a:t>Ecosystem Services</a:t>
            </a:r>
          </a:p>
        </p:txBody>
      </p:sp>
      <p:sp>
        <p:nvSpPr>
          <p:cNvPr id="9" name="TextBox 8">
            <a:extLst>
              <a:ext uri="{FF2B5EF4-FFF2-40B4-BE49-F238E27FC236}">
                <a16:creationId xmlns:a16="http://schemas.microsoft.com/office/drawing/2014/main" id="{0C178AD4-2793-4E38-BEFC-F273C70BADA8}"/>
              </a:ext>
            </a:extLst>
          </p:cNvPr>
          <p:cNvSpPr txBox="1"/>
          <p:nvPr/>
        </p:nvSpPr>
        <p:spPr>
          <a:xfrm>
            <a:off x="491919" y="1069637"/>
            <a:ext cx="8444230" cy="646331"/>
          </a:xfrm>
          <a:prstGeom prst="rect">
            <a:avLst/>
          </a:prstGeom>
          <a:noFill/>
        </p:spPr>
        <p:txBody>
          <a:bodyPr wrap="square" rtlCol="0">
            <a:spAutoFit/>
          </a:bodyPr>
          <a:lstStyle/>
          <a:p>
            <a:r>
              <a:rPr lang="en-US" dirty="0">
                <a:solidFill>
                  <a:schemeClr val="bg1"/>
                </a:solidFill>
              </a:rPr>
              <a:t>All of the previously mentioned interactions are considered </a:t>
            </a:r>
            <a:r>
              <a:rPr lang="en-US" b="1" dirty="0">
                <a:solidFill>
                  <a:schemeClr val="bg1"/>
                </a:solidFill>
              </a:rPr>
              <a:t>ecosystem services-</a:t>
            </a:r>
            <a:r>
              <a:rPr lang="en-US" dirty="0">
                <a:solidFill>
                  <a:schemeClr val="bg1"/>
                </a:solidFill>
              </a:rPr>
              <a:t>-  Benefits that people obtain from wildlife and ecosystems. </a:t>
            </a:r>
          </a:p>
        </p:txBody>
      </p:sp>
      <p:pic>
        <p:nvPicPr>
          <p:cNvPr id="11" name="Picture 10">
            <a:extLst>
              <a:ext uri="{FF2B5EF4-FFF2-40B4-BE49-F238E27FC236}">
                <a16:creationId xmlns:a16="http://schemas.microsoft.com/office/drawing/2014/main" id="{6DB5C645-3B4F-4D9A-98EB-5682A08D6C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833" b="10833"/>
          <a:stretch/>
        </p:blipFill>
        <p:spPr>
          <a:xfrm>
            <a:off x="591851" y="1885993"/>
            <a:ext cx="2971800" cy="2149474"/>
          </a:xfrm>
          <a:prstGeom prst="rect">
            <a:avLst/>
          </a:prstGeom>
        </p:spPr>
      </p:pic>
      <p:pic>
        <p:nvPicPr>
          <p:cNvPr id="15" name="Picture 14" descr="A picture containing rock, outdoor, ocean floor&#10;&#10;Description automatically generated">
            <a:extLst>
              <a:ext uri="{FF2B5EF4-FFF2-40B4-BE49-F238E27FC236}">
                <a16:creationId xmlns:a16="http://schemas.microsoft.com/office/drawing/2014/main" id="{A56C411A-0202-4CCB-8AC9-E0AACD28B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70"/>
          <a:stretch/>
        </p:blipFill>
        <p:spPr>
          <a:xfrm>
            <a:off x="491919" y="4205449"/>
            <a:ext cx="3479800" cy="1828800"/>
          </a:xfrm>
          <a:prstGeom prst="rect">
            <a:avLst/>
          </a:prstGeom>
        </p:spPr>
      </p:pic>
      <p:pic>
        <p:nvPicPr>
          <p:cNvPr id="17" name="Picture 16" descr="A picture containing tree, bear, outdoor, mammal&#10;&#10;Description automatically generated">
            <a:extLst>
              <a:ext uri="{FF2B5EF4-FFF2-40B4-BE49-F238E27FC236}">
                <a16:creationId xmlns:a16="http://schemas.microsoft.com/office/drawing/2014/main" id="{393F39FE-A640-45E8-98BF-015F04555E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831"/>
          <a:stretch/>
        </p:blipFill>
        <p:spPr>
          <a:xfrm>
            <a:off x="4171744" y="4214021"/>
            <a:ext cx="3429860" cy="1991678"/>
          </a:xfrm>
          <a:prstGeom prst="rect">
            <a:avLst/>
          </a:prstGeom>
        </p:spPr>
      </p:pic>
      <p:pic>
        <p:nvPicPr>
          <p:cNvPr id="19" name="Picture 18">
            <a:extLst>
              <a:ext uri="{FF2B5EF4-FFF2-40B4-BE49-F238E27FC236}">
                <a16:creationId xmlns:a16="http://schemas.microsoft.com/office/drawing/2014/main" id="{D802EA8B-CCA2-4DB4-882F-38CF3A5A51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75" t="14618" r="3125" b="17650"/>
          <a:stretch/>
        </p:blipFill>
        <p:spPr>
          <a:xfrm>
            <a:off x="3800269" y="1885950"/>
            <a:ext cx="4829381" cy="21287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pPr algn="l"/>
            <a:r>
              <a:rPr lang="en-US" dirty="0"/>
              <a:t>Biodiversity</a:t>
            </a:r>
          </a:p>
        </p:txBody>
      </p:sp>
      <p:sp>
        <p:nvSpPr>
          <p:cNvPr id="10" name="TextBox 9">
            <a:extLst>
              <a:ext uri="{FF2B5EF4-FFF2-40B4-BE49-F238E27FC236}">
                <a16:creationId xmlns:a16="http://schemas.microsoft.com/office/drawing/2014/main" id="{AB1E6408-0273-4F4B-A2CA-D98C3E71DB03}"/>
              </a:ext>
            </a:extLst>
          </p:cNvPr>
          <p:cNvSpPr txBox="1"/>
          <p:nvPr/>
        </p:nvSpPr>
        <p:spPr>
          <a:xfrm>
            <a:off x="349885" y="1117600"/>
            <a:ext cx="8444230" cy="646331"/>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The diversity of species and habitats in the world provide a plethora of ecosystem services. </a:t>
            </a:r>
          </a:p>
        </p:txBody>
      </p:sp>
      <p:sp>
        <p:nvSpPr>
          <p:cNvPr id="14" name="TextBox 13">
            <a:extLst>
              <a:ext uri="{FF2B5EF4-FFF2-40B4-BE49-F238E27FC236}">
                <a16:creationId xmlns:a16="http://schemas.microsoft.com/office/drawing/2014/main" id="{AD6B6FE4-1F84-4855-9C96-3979B3F4E48B}"/>
              </a:ext>
            </a:extLst>
          </p:cNvPr>
          <p:cNvSpPr txBox="1"/>
          <p:nvPr/>
        </p:nvSpPr>
        <p:spPr>
          <a:xfrm>
            <a:off x="327025" y="1771650"/>
            <a:ext cx="844423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Loss of biodiversity and mass extinction is a real threat to ecosystem services and our way of life. </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According to the United Nations, 1 million species are at risk of extinction globally.  </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By 2070, 1/3 of species (all kingdoms) may be extinct. </a:t>
            </a:r>
          </a:p>
        </p:txBody>
      </p:sp>
      <p:pic>
        <p:nvPicPr>
          <p:cNvPr id="8" name="Picture 7">
            <a:extLst>
              <a:ext uri="{FF2B5EF4-FFF2-40B4-BE49-F238E27FC236}">
                <a16:creationId xmlns:a16="http://schemas.microsoft.com/office/drawing/2014/main" id="{7D2ACD20-4680-4C00-848D-5B71033BE9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03" r="14253"/>
          <a:stretch/>
        </p:blipFill>
        <p:spPr>
          <a:xfrm>
            <a:off x="2971800" y="3374933"/>
            <a:ext cx="2858826" cy="2400300"/>
          </a:xfrm>
          <a:prstGeom prst="rect">
            <a:avLst/>
          </a:prstGeom>
        </p:spPr>
      </p:pic>
      <p:pic>
        <p:nvPicPr>
          <p:cNvPr id="18" name="Picture 17" descr="A whale jumping out of the water&#10;&#10;Description automatically generated">
            <a:extLst>
              <a:ext uri="{FF2B5EF4-FFF2-40B4-BE49-F238E27FC236}">
                <a16:creationId xmlns:a16="http://schemas.microsoft.com/office/drawing/2014/main" id="{E39EA70F-B401-489F-90A7-BA45728CD3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11" t="1319" r="3137"/>
          <a:stretch/>
        </p:blipFill>
        <p:spPr>
          <a:xfrm>
            <a:off x="6057901" y="3368681"/>
            <a:ext cx="2858826" cy="2400301"/>
          </a:xfrm>
          <a:prstGeom prst="rect">
            <a:avLst/>
          </a:prstGeom>
        </p:spPr>
      </p:pic>
      <p:pic>
        <p:nvPicPr>
          <p:cNvPr id="21" name="Picture 20">
            <a:extLst>
              <a:ext uri="{FF2B5EF4-FFF2-40B4-BE49-F238E27FC236}">
                <a16:creationId xmlns:a16="http://schemas.microsoft.com/office/drawing/2014/main" id="{D0C187E0-2C22-4040-8204-E5B58339AECC}"/>
              </a:ext>
            </a:extLst>
          </p:cNvPr>
          <p:cNvPicPr>
            <a:picLocks noChangeAspect="1"/>
          </p:cNvPicPr>
          <p:nvPr/>
        </p:nvPicPr>
        <p:blipFill rotWithShape="1">
          <a:blip r:embed="rId5">
            <a:extLst>
              <a:ext uri="{28A0092B-C50C-407E-A947-70E740481C1C}">
                <a14:useLocalDpi xmlns:a14="http://schemas.microsoft.com/office/drawing/2010/main" val="0"/>
              </a:ext>
            </a:extLst>
          </a:blip>
          <a:srcRect l="10293" t="3418" r="21228" b="1"/>
          <a:stretch/>
        </p:blipFill>
        <p:spPr>
          <a:xfrm>
            <a:off x="291589" y="3371123"/>
            <a:ext cx="2508762" cy="2357438"/>
          </a:xfrm>
          <a:prstGeom prst="rect">
            <a:avLst/>
          </a:prstGeom>
        </p:spPr>
      </p:pic>
    </p:spTree>
    <p:extLst>
      <p:ext uri="{BB962C8B-B14F-4D97-AF65-F5344CB8AC3E}">
        <p14:creationId xmlns:p14="http://schemas.microsoft.com/office/powerpoint/2010/main" val="188787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p:cTn id="21" dur="indefinite"/>
                                        <p:tgtEl>
                                          <p:spTgt spid="8"/>
                                        </p:tgtEl>
                                        <p:attrNameLst>
                                          <p:attrName>style.opacity</p:attrName>
                                        </p:attrNameLst>
                                      </p:cBhvr>
                                      <p:to>
                                        <p:strVal val="0.5"/>
                                      </p:to>
                                    </p:set>
                                    <p:animEffect filter="image" prLst="opacity: 0.5">
                                      <p:cBhvr rctx="IE">
                                        <p:cTn id="22" dur="indefinite"/>
                                        <p:tgtEl>
                                          <p:spTgt spid="8"/>
                                        </p:tgtEl>
                                      </p:cBhvr>
                                    </p:animEffect>
                                  </p:childTnLst>
                                </p:cTn>
                              </p:par>
                              <p:par>
                                <p:cTn id="23" presetID="9" presetClass="emph" presetSubtype="0" nodeType="withEffect">
                                  <p:stCondLst>
                                    <p:cond delay="0"/>
                                  </p:stCondLst>
                                  <p:childTnLst>
                                    <p:set>
                                      <p:cBhvr>
                                        <p:cTn id="24" dur="indefinite"/>
                                        <p:tgtEl>
                                          <p:spTgt spid="18"/>
                                        </p:tgtEl>
                                        <p:attrNameLst>
                                          <p:attrName>style.opacity</p:attrName>
                                        </p:attrNameLst>
                                      </p:cBhvr>
                                      <p:to>
                                        <p:strVal val="0.5"/>
                                      </p:to>
                                    </p:set>
                                    <p:animEffect filter="image" prLst="opacity: 0.5">
                                      <p:cBhvr rctx="IE">
                                        <p:cTn id="25"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400050"/>
            <a:ext cx="8229600" cy="914400"/>
          </a:xfrm>
        </p:spPr>
        <p:txBody>
          <a:bodyPr>
            <a:normAutofit fontScale="90000"/>
          </a:bodyPr>
          <a:lstStyle/>
          <a:p>
            <a:pPr algn="l"/>
            <a:r>
              <a:rPr lang="en-US" dirty="0"/>
              <a:t>How to preserve biodiversity and balance our needs?</a:t>
            </a:r>
          </a:p>
        </p:txBody>
      </p:sp>
      <p:sp>
        <p:nvSpPr>
          <p:cNvPr id="5" name="Rectangle 4">
            <a:extLst>
              <a:ext uri="{FF2B5EF4-FFF2-40B4-BE49-F238E27FC236}">
                <a16:creationId xmlns:a16="http://schemas.microsoft.com/office/drawing/2014/main" id="{F099CF6D-45CE-42DE-B9C0-E070B8D074C8}"/>
              </a:ext>
            </a:extLst>
          </p:cNvPr>
          <p:cNvSpPr/>
          <p:nvPr/>
        </p:nvSpPr>
        <p:spPr>
          <a:xfrm>
            <a:off x="457200" y="1657350"/>
            <a:ext cx="8397557" cy="1477328"/>
          </a:xfrm>
          <a:prstGeom prst="rect">
            <a:avLst/>
          </a:prstGeom>
        </p:spPr>
        <p:txBody>
          <a:bodyPr wrap="square">
            <a:spAutoFit/>
          </a:bodyPr>
          <a:lstStyle/>
          <a:p>
            <a:r>
              <a:rPr lang="en-US" b="1" dirty="0">
                <a:solidFill>
                  <a:schemeClr val="bg1"/>
                </a:solidFill>
                <a:latin typeface="Ebrima" panose="02000000000000000000" pitchFamily="2" charset="0"/>
                <a:ea typeface="Ebrima" panose="02000000000000000000" pitchFamily="2" charset="0"/>
                <a:cs typeface="Ebrima" panose="02000000000000000000" pitchFamily="2" charset="0"/>
              </a:rPr>
              <a:t>With a partner, brainstorm:</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What are ways you think wildlife managers address this global challenge?</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In the state? </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In the U.S.? </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On an international scale?</a:t>
            </a:r>
          </a:p>
        </p:txBody>
      </p:sp>
    </p:spTree>
    <p:extLst>
      <p:ext uri="{BB962C8B-B14F-4D97-AF65-F5344CB8AC3E}">
        <p14:creationId xmlns:p14="http://schemas.microsoft.com/office/powerpoint/2010/main" val="271585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37C73-0C31-423F-B9A6-6EC4A8F077F8}"/>
              </a:ext>
            </a:extLst>
          </p:cNvPr>
          <p:cNvPicPr>
            <a:picLocks noChangeAspect="1"/>
          </p:cNvPicPr>
          <p:nvPr/>
        </p:nvPicPr>
        <p:blipFill rotWithShape="1">
          <a:blip r:embed="rId2">
            <a:extLst>
              <a:ext uri="{28A0092B-C50C-407E-A947-70E740481C1C}">
                <a14:useLocalDpi xmlns:a14="http://schemas.microsoft.com/office/drawing/2010/main" val="0"/>
              </a:ext>
            </a:extLst>
          </a:blip>
          <a:srcRect t="6359" r="19091" b="2732"/>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0496ACED-9F6B-4CC5-A927-FB932E0FA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764612"/>
            <a:ext cx="4081710" cy="22562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311755" y="4919387"/>
            <a:ext cx="3458200" cy="685800"/>
          </a:xfrm>
        </p:spPr>
        <p:txBody>
          <a:bodyPr vert="horz" lIns="91440" tIns="45720" rIns="91440" bIns="45720" rtlCol="0">
            <a:noAutofit/>
          </a:bodyPr>
          <a:lstStyle/>
          <a:p>
            <a:pPr>
              <a:lnSpc>
                <a:spcPct val="90000"/>
              </a:lnSpc>
              <a:spcBef>
                <a:spcPts val="1000"/>
              </a:spcBef>
            </a:pPr>
            <a:r>
              <a:rPr lang="en-US" sz="2000" dirty="0">
                <a:solidFill>
                  <a:schemeClr val="tx1"/>
                </a:solidFill>
              </a:rPr>
              <a:t>In the U.S., state agencies are tasked with wildlife management. They follow  the North American Model of Wildlife Conservation. </a:t>
            </a:r>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57200"/>
            <a:ext cx="8229600" cy="914400"/>
          </a:xfrm>
        </p:spPr>
        <p:txBody>
          <a:bodyPr>
            <a:noAutofit/>
          </a:bodyPr>
          <a:lstStyle/>
          <a:p>
            <a:r>
              <a:rPr lang="en-US" sz="2500" dirty="0">
                <a:solidFill>
                  <a:schemeClr val="bg1"/>
                </a:solidFill>
              </a:rPr>
              <a:t>Under the North American Model, wildlife managers follow seven principles of wildlife management. </a:t>
            </a:r>
            <a:br>
              <a:rPr lang="en-US" sz="2500" dirty="0">
                <a:solidFill>
                  <a:schemeClr val="bg1"/>
                </a:solidFill>
              </a:rPr>
            </a:br>
            <a:endParaRPr lang="en-US" sz="2500" dirty="0">
              <a:solidFill>
                <a:schemeClr val="bg1"/>
              </a:solidFill>
            </a:endParaRPr>
          </a:p>
        </p:txBody>
      </p:sp>
      <p:sp>
        <p:nvSpPr>
          <p:cNvPr id="8" name="Content Placeholder 7"/>
          <p:cNvSpPr>
            <a:spLocks noGrp="1"/>
          </p:cNvSpPr>
          <p:nvPr>
            <p:ph idx="1"/>
          </p:nvPr>
        </p:nvSpPr>
        <p:spPr>
          <a:xfrm>
            <a:off x="285750" y="1370330"/>
            <a:ext cx="8572500" cy="4573270"/>
          </a:xfrm>
        </p:spPr>
        <p:txBody>
          <a:bodyPr>
            <a:normAutofit fontScale="92500" lnSpcReduction="10000"/>
          </a:bodyPr>
          <a:lstStyle/>
          <a:p>
            <a:pPr marL="937260" lvl="1" indent="-571500">
              <a:buFont typeface="Arial" panose="020B0604020202020204" pitchFamily="34" charset="0"/>
              <a:buChar char="•"/>
            </a:pPr>
            <a:r>
              <a:rPr lang="en-US" sz="2500" dirty="0">
                <a:solidFill>
                  <a:srgbClr val="169B7E"/>
                </a:solidFill>
              </a:rPr>
              <a:t>Wildlife resources are conserved and held in trust for all people.</a:t>
            </a:r>
          </a:p>
          <a:p>
            <a:pPr marL="937260" lvl="1" indent="-571500">
              <a:buFont typeface="Arial" panose="020B0604020202020204" pitchFamily="34" charset="0"/>
              <a:buChar char="•"/>
            </a:pPr>
            <a:r>
              <a:rPr lang="en-US" sz="2500" dirty="0">
                <a:solidFill>
                  <a:srgbClr val="169B7E"/>
                </a:solidFill>
              </a:rPr>
              <a:t>Markets for game are eliminated, preventing commercial decimations of species. </a:t>
            </a:r>
          </a:p>
          <a:p>
            <a:pPr marL="937260" lvl="1" indent="-571500">
              <a:buFont typeface="Arial" panose="020B0604020202020204" pitchFamily="34" charset="0"/>
              <a:buChar char="•"/>
            </a:pPr>
            <a:r>
              <a:rPr lang="en-US" sz="2500" dirty="0">
                <a:solidFill>
                  <a:srgbClr val="169B7E"/>
                </a:solidFill>
              </a:rPr>
              <a:t>Wildlife is allocated according to democratic rule of law.</a:t>
            </a:r>
          </a:p>
          <a:p>
            <a:pPr marL="937260" lvl="1" indent="-571500">
              <a:buFont typeface="Arial" panose="020B0604020202020204" pitchFamily="34" charset="0"/>
              <a:buChar char="•"/>
            </a:pPr>
            <a:r>
              <a:rPr lang="en-US" sz="2500" dirty="0">
                <a:solidFill>
                  <a:srgbClr val="169B7E"/>
                </a:solidFill>
              </a:rPr>
              <a:t>Wildlife may only be killed for a legitimate, non-frivolous purpose.</a:t>
            </a:r>
          </a:p>
          <a:p>
            <a:pPr marL="937260" lvl="1" indent="-571500">
              <a:buFont typeface="Arial" panose="020B0604020202020204" pitchFamily="34" charset="0"/>
              <a:buChar char="•"/>
            </a:pPr>
            <a:r>
              <a:rPr lang="en-US" sz="2500" dirty="0">
                <a:solidFill>
                  <a:srgbClr val="169B7E"/>
                </a:solidFill>
              </a:rPr>
              <a:t>Wildlife is an international resource.</a:t>
            </a:r>
          </a:p>
          <a:p>
            <a:pPr marL="937260" lvl="1" indent="-571500">
              <a:buFont typeface="Arial" panose="020B0604020202020204" pitchFamily="34" charset="0"/>
              <a:buChar char="•"/>
            </a:pPr>
            <a:r>
              <a:rPr lang="en-US" sz="2500" dirty="0">
                <a:solidFill>
                  <a:srgbClr val="169B7E"/>
                </a:solidFill>
              </a:rPr>
              <a:t>Every person has an equal opportunity under the law to participate in hunting and fishing.</a:t>
            </a:r>
          </a:p>
          <a:p>
            <a:pPr marL="937260" lvl="1" indent="-571500">
              <a:buFont typeface="Arial" panose="020B0604020202020204" pitchFamily="34" charset="0"/>
              <a:buChar char="•"/>
            </a:pPr>
            <a:r>
              <a:rPr lang="en-US" sz="2500" dirty="0">
                <a:solidFill>
                  <a:srgbClr val="169B7E"/>
                </a:solidFill>
              </a:rPr>
              <a:t>Scientific management is the proper means for wildlife conservation.</a:t>
            </a:r>
          </a:p>
          <a:p>
            <a:pPr marL="0" indent="0">
              <a:buNone/>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randombar(horizontal)">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BCB98CD4-75D9-4C28-8AB8-B173CF433F12}"/>
              </a:ext>
            </a:extLst>
          </p:cNvPr>
          <p:cNvSpPr txBox="1">
            <a:spLocks/>
          </p:cNvSpPr>
          <p:nvPr/>
        </p:nvSpPr>
        <p:spPr>
          <a:xfrm>
            <a:off x="400050" y="285750"/>
            <a:ext cx="9114504" cy="1622321"/>
          </a:xfrm>
          <a:prstGeom prst="rect">
            <a:avLst/>
          </a:prstGeom>
        </p:spPr>
        <p:txBody>
          <a:bodyPr>
            <a:normAutofit/>
          </a:bodyPr>
          <a:lst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a:lstStyle>
          <a:p>
            <a:pPr>
              <a:lnSpc>
                <a:spcPct val="90000"/>
              </a:lnSpc>
            </a:pPr>
            <a:r>
              <a:rPr lang="en-US" sz="3000" dirty="0">
                <a:solidFill>
                  <a:srgbClr val="067B54"/>
                </a:solidFill>
              </a:rPr>
              <a:t>Washington Department of Fish and Wildlife</a:t>
            </a:r>
          </a:p>
        </p:txBody>
      </p:sp>
      <p:sp>
        <p:nvSpPr>
          <p:cNvPr id="4" name="Content Placeholder 5">
            <a:extLst>
              <a:ext uri="{FF2B5EF4-FFF2-40B4-BE49-F238E27FC236}">
                <a16:creationId xmlns:a16="http://schemas.microsoft.com/office/drawing/2014/main" id="{DCC99873-EC88-4CCA-95BF-50125921A1EF}"/>
              </a:ext>
            </a:extLst>
          </p:cNvPr>
          <p:cNvSpPr txBox="1">
            <a:spLocks/>
          </p:cNvSpPr>
          <p:nvPr/>
        </p:nvSpPr>
        <p:spPr>
          <a:xfrm>
            <a:off x="514350" y="857250"/>
            <a:ext cx="8485852" cy="3714750"/>
          </a:xfrm>
          <a:prstGeom prst="rect">
            <a:avLst/>
          </a:prstGeom>
        </p:spPr>
        <p:txBody>
          <a:bodyPr rtlCol="0">
            <a:normAutofit/>
          </a:bodyPr>
          <a:lst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i="1" dirty="0">
                <a:solidFill>
                  <a:schemeClr val="bg1"/>
                </a:solidFill>
              </a:rPr>
              <a:t>Mission: </a:t>
            </a:r>
            <a:r>
              <a:rPr lang="en-US" sz="2000" i="1" dirty="0">
                <a:solidFill>
                  <a:schemeClr val="bg1"/>
                </a:solidFill>
              </a:rPr>
              <a:t>To preserve, protect ,and perpetuate fish, wildlife, and ecosystems while providing </a:t>
            </a:r>
            <a:r>
              <a:rPr lang="en-US" sz="2000" b="1" i="1" dirty="0">
                <a:solidFill>
                  <a:schemeClr val="bg1"/>
                </a:solidFill>
              </a:rPr>
              <a:t>sustainable</a:t>
            </a:r>
            <a:r>
              <a:rPr lang="en-US" sz="2000" i="1" dirty="0">
                <a:solidFill>
                  <a:schemeClr val="bg1"/>
                </a:solidFill>
              </a:rPr>
              <a:t> fish and wildlife recreational and commercial opportunities.</a:t>
            </a:r>
          </a:p>
          <a:p>
            <a:endParaRPr lang="en-US" sz="1700" dirty="0">
              <a:solidFill>
                <a:schemeClr val="bg1"/>
              </a:solidFill>
            </a:endParaRPr>
          </a:p>
          <a:p>
            <a:r>
              <a:rPr lang="en-US" sz="1700" dirty="0">
                <a:solidFill>
                  <a:schemeClr val="bg1"/>
                </a:solidFill>
              </a:rPr>
              <a:t>From habitat recovery to monitoring fisheries, the Department addresses emerging fish, wildlife, and natural resource needs while balancing public interests. </a:t>
            </a:r>
          </a:p>
          <a:p>
            <a:endParaRPr lang="en-US" sz="1700" dirty="0">
              <a:solidFill>
                <a:schemeClr val="bg1"/>
              </a:solidFill>
            </a:endParaRPr>
          </a:p>
          <a:p>
            <a:endParaRPr lang="en-US" sz="1700" dirty="0">
              <a:solidFill>
                <a:schemeClr val="bg1"/>
              </a:solidFill>
            </a:endParaRPr>
          </a:p>
        </p:txBody>
      </p:sp>
      <p:pic>
        <p:nvPicPr>
          <p:cNvPr id="6" name="Picture 5">
            <a:extLst>
              <a:ext uri="{FF2B5EF4-FFF2-40B4-BE49-F238E27FC236}">
                <a16:creationId xmlns:a16="http://schemas.microsoft.com/office/drawing/2014/main" id="{2F60D055-8082-44AA-9D0E-7234B69344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334" b="11666"/>
          <a:stretch/>
        </p:blipFill>
        <p:spPr>
          <a:xfrm>
            <a:off x="1028700" y="2915780"/>
            <a:ext cx="6794745" cy="3312439"/>
          </a:xfrm>
          <a:prstGeom prst="rect">
            <a:avLst/>
          </a:prstGeom>
        </p:spPr>
      </p:pic>
    </p:spTree>
    <p:extLst>
      <p:ext uri="{BB962C8B-B14F-4D97-AF65-F5344CB8AC3E}">
        <p14:creationId xmlns:p14="http://schemas.microsoft.com/office/powerpoint/2010/main" val="42172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F2067-9B29-45BA-88FC-B0A90CC08B2D}"/>
              </a:ext>
            </a:extLst>
          </p:cNvPr>
          <p:cNvSpPr>
            <a:spLocks noGrp="1"/>
          </p:cNvSpPr>
          <p:nvPr>
            <p:ph type="ctrTitle"/>
          </p:nvPr>
        </p:nvSpPr>
        <p:spPr>
          <a:xfrm>
            <a:off x="228600" y="-228600"/>
            <a:ext cx="6400800" cy="1371600"/>
          </a:xfrm>
        </p:spPr>
        <p:txBody>
          <a:bodyPr/>
          <a:lstStyle/>
          <a:p>
            <a:r>
              <a:rPr lang="en-US" dirty="0"/>
              <a:t>Sustainability of Resources</a:t>
            </a:r>
          </a:p>
        </p:txBody>
      </p:sp>
      <p:sp>
        <p:nvSpPr>
          <p:cNvPr id="4" name="TextBox 3">
            <a:extLst>
              <a:ext uri="{FF2B5EF4-FFF2-40B4-BE49-F238E27FC236}">
                <a16:creationId xmlns:a16="http://schemas.microsoft.com/office/drawing/2014/main" id="{21ED5CEF-3258-46C7-BC9C-E1FE26D4D348}"/>
              </a:ext>
            </a:extLst>
          </p:cNvPr>
          <p:cNvSpPr txBox="1"/>
          <p:nvPr/>
        </p:nvSpPr>
        <p:spPr>
          <a:xfrm>
            <a:off x="228600" y="773668"/>
            <a:ext cx="8401050" cy="369332"/>
          </a:xfrm>
          <a:prstGeom prst="rect">
            <a:avLst/>
          </a:prstGeom>
          <a:noFill/>
        </p:spPr>
        <p:txBody>
          <a:bodyPr wrap="square" rtlCol="0">
            <a:spAutoFit/>
          </a:bodyPr>
          <a:lstStyle/>
          <a:p>
            <a:r>
              <a:rPr lang="en-US" dirty="0">
                <a:solidFill>
                  <a:srgbClr val="169B7E"/>
                </a:solidFill>
                <a:latin typeface="Ebrima" panose="02000000000000000000" pitchFamily="2" charset="0"/>
                <a:ea typeface="Ebrima" panose="02000000000000000000" pitchFamily="2" charset="0"/>
                <a:cs typeface="Ebrima" panose="02000000000000000000" pitchFamily="2" charset="0"/>
              </a:rPr>
              <a:t>Wildlife biologists and natural resource scientists study species and their habitats.  </a:t>
            </a:r>
          </a:p>
        </p:txBody>
      </p:sp>
      <p:pic>
        <p:nvPicPr>
          <p:cNvPr id="6" name="Picture 5">
            <a:extLst>
              <a:ext uri="{FF2B5EF4-FFF2-40B4-BE49-F238E27FC236}">
                <a16:creationId xmlns:a16="http://schemas.microsoft.com/office/drawing/2014/main" id="{A2FE5FCE-8EA6-466F-AB4C-11685D2F5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00" y="1543050"/>
            <a:ext cx="6686550" cy="4457700"/>
          </a:xfrm>
          <a:prstGeom prst="rect">
            <a:avLst/>
          </a:prstGeom>
        </p:spPr>
      </p:pic>
    </p:spTree>
    <p:extLst>
      <p:ext uri="{BB962C8B-B14F-4D97-AF65-F5344CB8AC3E}">
        <p14:creationId xmlns:p14="http://schemas.microsoft.com/office/powerpoint/2010/main" val="3282726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otx  -  AutoRecovered" id="{2445D2C0-9D2F-47F7-A776-04DE4A574B10}" vid="{F200D439-BCCC-42C2-B7BA-C3B2456475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DABC69EFEE316A459BAB08C7FFBA25DF" ma:contentTypeVersion="0" ma:contentTypeDescription="A Microsoft InfoPath Form Template." ma:contentTypeScope="" ma:versionID="5ef8a21ce910e8d44defc9e7ab22a5a3">
  <xsd:schema xmlns:xsd="http://www.w3.org/2001/XMLSchema" xmlns:xs="http://www.w3.org/2001/XMLSchema" xmlns:p="http://schemas.microsoft.com/office/2006/metadata/properties" xmlns:ns2="6697dfbd-1ba5-4f97-98d5-8152b8deaee0" targetNamespace="http://schemas.microsoft.com/office/2006/metadata/properties" ma:root="true" ma:fieldsID="3039e3d1967a4fafafa4ed5ff8b1072c" ns2:_="">
    <xsd:import namespace="6697dfbd-1ba5-4f97-98d5-8152b8deaee0"/>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7dfbd-1ba5-4f97-98d5-8152b8deaee0"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ShowInCatalog xmlns="6697dfbd-1ba5-4f97-98d5-8152b8deaee0">false</ShowInCatalog>
    <FormVersion xmlns="6697dfbd-1ba5-4f97-98d5-8152b8deaee0" xsi:nil="true"/>
    <FormDescription xmlns="6697dfbd-1ba5-4f97-98d5-8152b8deaee0" xsi:nil="true"/>
    <FormLocale xmlns="6697dfbd-1ba5-4f97-98d5-8152b8deaee0" xsi:nil="true"/>
    <FormId xmlns="6697dfbd-1ba5-4f97-98d5-8152b8deaee0" xsi:nil="true"/>
    <FormName xmlns="6697dfbd-1ba5-4f97-98d5-8152b8deaee0" xsi:nil="true"/>
    <FormCategory xmlns="6697dfbd-1ba5-4f97-98d5-8152b8deaee0" xsi:nil="true"/>
    <CustomContentTypeId xmlns="6697dfbd-1ba5-4f97-98d5-8152b8deaee0" xsi:nil="true"/>
  </documentManagement>
</p:properties>
</file>

<file path=customXml/itemProps1.xml><?xml version="1.0" encoding="utf-8"?>
<ds:datastoreItem xmlns:ds="http://schemas.openxmlformats.org/officeDocument/2006/customXml" ds:itemID="{FD91BCC9-5257-4608-89A2-7FB03C2D05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97dfbd-1ba5-4f97-98d5-8152b8dea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3.xml><?xml version="1.0" encoding="utf-8"?>
<ds:datastoreItem xmlns:ds="http://schemas.openxmlformats.org/officeDocument/2006/customXml" ds:itemID="{72B02CE9-C842-4364-B4B7-D0E6570675C7}">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terms/"/>
    <ds:schemaRef ds:uri="6697dfbd-1ba5-4f97-98d5-8152b8deaee0"/>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1887</TotalTime>
  <Words>958</Words>
  <Application>Microsoft Office PowerPoint</Application>
  <PresentationFormat>On-screen Show (4:3)</PresentationFormat>
  <Paragraphs>97</Paragraphs>
  <Slides>16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Ebrima</vt:lpstr>
      <vt:lpstr>Roboto Slab</vt:lpstr>
      <vt:lpstr>Rockwell</vt:lpstr>
      <vt:lpstr>Office Theme</vt:lpstr>
      <vt:lpstr>Why manage wildlife?</vt:lpstr>
      <vt:lpstr>PowerPoint Presentation</vt:lpstr>
      <vt:lpstr>Ecosystem Services</vt:lpstr>
      <vt:lpstr>Biodiversity</vt:lpstr>
      <vt:lpstr>How to preserve biodiversity and balance our needs?</vt:lpstr>
      <vt:lpstr>PowerPoint Presentation</vt:lpstr>
      <vt:lpstr>Under the North American Model, wildlife managers follow seven principles of wildlife management.  </vt:lpstr>
      <vt:lpstr>PowerPoint Presentation</vt:lpstr>
      <vt:lpstr>Sustainability of Resources</vt:lpstr>
      <vt:lpstr>Sustainability of Resources</vt:lpstr>
      <vt:lpstr>Balancing Public Values </vt:lpstr>
      <vt:lpstr>Balancing Public Interests </vt:lpstr>
      <vt:lpstr>How is wildlife conservation funded?</vt:lpstr>
      <vt:lpstr>How is wildlife conservation funded?</vt:lpstr>
      <vt:lpstr>How funding is used</vt:lpstr>
      <vt:lpstr>What else?</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PowerPoint template</dc:title>
  <dc:creator>cast461</dc:creator>
  <cp:lastModifiedBy>Althauser, Leia J (DFW)</cp:lastModifiedBy>
  <cp:revision>140</cp:revision>
  <cp:lastPrinted>2019-02-14T22:06:05Z</cp:lastPrinted>
  <dcterms:created xsi:type="dcterms:W3CDTF">2014-07-25T19:35:40Z</dcterms:created>
  <dcterms:modified xsi:type="dcterms:W3CDTF">2021-04-16T19:19:28Z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0x010100F8EF98760CBA4A94994F13BA881038FA00DABC69EFEE316A459BAB08C7FFBA25DF</vt:lpwstr>
  </property>
  <property fmtid="{D5CDD505-2E9C-101B-9397-08002B2CF9AE}" pid="3" name="Order">
    <vt:r8>19000</vt:r8>
  </property>
  <property fmtid="{D5CDD505-2E9C-101B-9397-08002B2CF9AE}" pid="4" name="Workgroup">
    <vt:lpwstr>--</vt:lpwstr>
  </property>
  <property fmtid="{D5CDD505-2E9C-101B-9397-08002B2CF9AE}" pid="5" name="Scope">
    <vt:lpwstr>Branding</vt:lpwstr>
  </property>
</Properties>
</file>