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6" r:id="rId5"/>
    <p:sldId id="292" r:id="rId6"/>
    <p:sldId id="331" r:id="rId7"/>
    <p:sldId id="332" r:id="rId8"/>
    <p:sldId id="263" r:id="rId9"/>
    <p:sldId id="334" r:id="rId10"/>
    <p:sldId id="293" r:id="rId11"/>
    <p:sldId id="333" r:id="rId12"/>
    <p:sldId id="326" r:id="rId13"/>
    <p:sldId id="318" r:id="rId14"/>
    <p:sldId id="329" r:id="rId15"/>
    <p:sldId id="319" r:id="rId16"/>
    <p:sldId id="335" r:id="rId17"/>
    <p:sldId id="336" r:id="rId18"/>
    <p:sldId id="337" r:id="rId19"/>
    <p:sldId id="338"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3E4A63-CA37-4E98-A4CB-ADC604647F01}">
          <p14:sldIdLst>
            <p14:sldId id="296"/>
            <p14:sldId id="292"/>
            <p14:sldId id="331"/>
            <p14:sldId id="332"/>
            <p14:sldId id="263"/>
            <p14:sldId id="334"/>
            <p14:sldId id="293"/>
            <p14:sldId id="333"/>
            <p14:sldId id="326"/>
            <p14:sldId id="318"/>
            <p14:sldId id="329"/>
            <p14:sldId id="319"/>
          </p14:sldIdLst>
        </p14:section>
        <p14:section name="Bumble Bee Identification" id="{B8E0B008-B536-4F2D-9162-58D82303B323}">
          <p14:sldIdLst>
            <p14:sldId id="335"/>
            <p14:sldId id="336"/>
            <p14:sldId id="337"/>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70" autoAdjust="0"/>
  </p:normalViewPr>
  <p:slideViewPr>
    <p:cSldViewPr>
      <p:cViewPr varScale="1">
        <p:scale>
          <a:sx n="82" d="100"/>
          <a:sy n="82" d="100"/>
        </p:scale>
        <p:origin x="100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5/13/2021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5/13/2021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umblebeewatch.org/anatom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umblebeewatch.org/anatom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umblebeewatch.org/anatom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know what pollination is before clicking to show the information.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dirty="0"/>
          </a:p>
        </p:txBody>
      </p:sp>
    </p:spTree>
    <p:extLst>
      <p:ext uri="{BB962C8B-B14F-4D97-AF65-F5344CB8AC3E}">
        <p14:creationId xmlns:p14="http://schemas.microsoft.com/office/powerpoint/2010/main" val="207287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remember what the video suggested for ways to help pollinators before clicking on some answers. Add other answers that are not listed that students come up with.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84597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Ebrima" panose="02000000000000000000" pitchFamily="2" charset="0"/>
                <a:ea typeface="Ebrima" panose="02000000000000000000" pitchFamily="2" charset="0"/>
                <a:cs typeface="Ebrima" panose="02000000000000000000" pitchFamily="2" charset="0"/>
              </a:rPr>
              <a:t>They can also have white, red, and orange coloring. Like all insects, </a:t>
            </a:r>
            <a:r>
              <a:rPr lang="en-US" sz="1200" u="sng" dirty="0">
                <a:latin typeface="Ebrima" panose="02000000000000000000" pitchFamily="2" charset="0"/>
                <a:ea typeface="Ebrima" panose="02000000000000000000" pitchFamily="2" charset="0"/>
                <a:cs typeface="Ebrima" panose="02000000000000000000" pitchFamily="2" charset="0"/>
                <a:hlinkClick r:id="rId3"/>
              </a:rPr>
              <a:t>bumble bees have three main body parts</a:t>
            </a:r>
            <a:r>
              <a:rPr lang="en-US" sz="1200" dirty="0">
                <a:latin typeface="Ebrima" panose="02000000000000000000" pitchFamily="2" charset="0"/>
                <a:ea typeface="Ebrima" panose="02000000000000000000" pitchFamily="2" charset="0"/>
                <a:cs typeface="Ebrima" panose="02000000000000000000" pitchFamily="2" charset="0"/>
              </a:rPr>
              <a:t>: head, thorax, and abdomen.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199623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Ebrima" panose="02000000000000000000" pitchFamily="2" charset="0"/>
                <a:ea typeface="Ebrima" panose="02000000000000000000" pitchFamily="2" charset="0"/>
                <a:cs typeface="Ebrima" panose="02000000000000000000" pitchFamily="2" charset="0"/>
              </a:rPr>
              <a:t>They can also have white, red, and orange coloring. Like all insects, </a:t>
            </a:r>
            <a:r>
              <a:rPr lang="en-US" sz="1200" u="sng" dirty="0">
                <a:latin typeface="Ebrima" panose="02000000000000000000" pitchFamily="2" charset="0"/>
                <a:ea typeface="Ebrima" panose="02000000000000000000" pitchFamily="2" charset="0"/>
                <a:cs typeface="Ebrima" panose="02000000000000000000" pitchFamily="2" charset="0"/>
                <a:hlinkClick r:id="rId3"/>
              </a:rPr>
              <a:t>bumble bees have three main body parts</a:t>
            </a:r>
            <a:r>
              <a:rPr lang="en-US" sz="1200" dirty="0">
                <a:latin typeface="Ebrima" panose="02000000000000000000" pitchFamily="2" charset="0"/>
                <a:ea typeface="Ebrima" panose="02000000000000000000" pitchFamily="2" charset="0"/>
                <a:cs typeface="Ebrima" panose="02000000000000000000" pitchFamily="2" charset="0"/>
              </a:rPr>
              <a:t>: head, thorax, and abdomen.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29148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Ebrima" panose="02000000000000000000" pitchFamily="2" charset="0"/>
                <a:ea typeface="Ebrima" panose="02000000000000000000" pitchFamily="2" charset="0"/>
                <a:cs typeface="Ebrima" panose="02000000000000000000" pitchFamily="2" charset="0"/>
              </a:rPr>
              <a:t>They can also have white, red, and orange coloring. Like all insects, </a:t>
            </a:r>
            <a:r>
              <a:rPr lang="en-US" sz="1200" u="sng" dirty="0">
                <a:latin typeface="Ebrima" panose="02000000000000000000" pitchFamily="2" charset="0"/>
                <a:ea typeface="Ebrima" panose="02000000000000000000" pitchFamily="2" charset="0"/>
                <a:cs typeface="Ebrima" panose="02000000000000000000" pitchFamily="2" charset="0"/>
                <a:hlinkClick r:id="rId3"/>
              </a:rPr>
              <a:t>bumble bees have three main body parts</a:t>
            </a:r>
            <a:r>
              <a:rPr lang="en-US" sz="1200" dirty="0">
                <a:latin typeface="Ebrima" panose="02000000000000000000" pitchFamily="2" charset="0"/>
                <a:ea typeface="Ebrima" panose="02000000000000000000" pitchFamily="2" charset="0"/>
                <a:cs typeface="Ebrima" panose="02000000000000000000" pitchFamily="2" charset="0"/>
              </a:rPr>
              <a:t>: head, thorax, and abdomen.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367985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explain to students they are going to go into their school yard in small groups and look for bees. This data will then be used to help scientists better understand where bees are in Washington. Pass out the </a:t>
            </a:r>
            <a:r>
              <a:rPr lang="en-US"/>
              <a:t>students instruction sheet.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6324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pollination is when a stigma is fertilized by its own pollen. </a:t>
            </a:r>
          </a:p>
          <a:p>
            <a:endParaRPr lang="en-US" dirty="0"/>
          </a:p>
          <a:p>
            <a:r>
              <a:rPr lang="en-US" sz="1200" kern="1200" dirty="0">
                <a:solidFill>
                  <a:schemeClr val="tx1"/>
                </a:solidFill>
                <a:effectLst/>
                <a:latin typeface="+mn-lt"/>
                <a:ea typeface="+mn-ea"/>
                <a:cs typeface="+mn-cs"/>
              </a:rPr>
              <a:t>Cross Pollination- when a plant is pollinated by a vector (wind, water, animal) to get the pollen from one plant to another plant of the same species. </a:t>
            </a: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dirty="0"/>
          </a:p>
        </p:txBody>
      </p:sp>
    </p:spTree>
    <p:extLst>
      <p:ext uri="{BB962C8B-B14F-4D97-AF65-F5344CB8AC3E}">
        <p14:creationId xmlns:p14="http://schemas.microsoft.com/office/powerpoint/2010/main" val="149603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animal visits another flower of the same species, this sticky pollen may fall off onto the stigma, resulting in fertilization. </a:t>
            </a:r>
          </a:p>
          <a:p>
            <a:endParaRPr lang="en-US" dirty="0"/>
          </a:p>
          <a:p>
            <a:r>
              <a:rPr lang="en-US" dirty="0"/>
              <a:t>The link takes you to a two-minute video of slow-motion footage of a bee collecting pollen.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dirty="0"/>
          </a:p>
        </p:txBody>
      </p:sp>
    </p:spTree>
    <p:extLst>
      <p:ext uri="{BB962C8B-B14F-4D97-AF65-F5344CB8AC3E}">
        <p14:creationId xmlns:p14="http://schemas.microsoft.com/office/powerpoint/2010/main" val="338625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give some ideas of what species may pollinate flowers.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dirty="0"/>
          </a:p>
        </p:txBody>
      </p:sp>
    </p:spTree>
    <p:extLst>
      <p:ext uri="{BB962C8B-B14F-4D97-AF65-F5344CB8AC3E}">
        <p14:creationId xmlns:p14="http://schemas.microsoft.com/office/powerpoint/2010/main" val="404170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pollination syndrome. It means that specific types of plants attract specific types of pollinators.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dirty="0"/>
          </a:p>
        </p:txBody>
      </p:sp>
    </p:spTree>
    <p:extLst>
      <p:ext uri="{BB962C8B-B14F-4D97-AF65-F5344CB8AC3E}">
        <p14:creationId xmlns:p14="http://schemas.microsoft.com/office/powerpoint/2010/main" val="1255473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work with a partner and answer the following questions:</a:t>
            </a:r>
          </a:p>
          <a:p>
            <a:endParaRPr lang="en-US" dirty="0"/>
          </a:p>
          <a:p>
            <a:pPr marL="228600" indent="-228600">
              <a:buAutoNum type="arabicParenR"/>
            </a:pPr>
            <a:r>
              <a:rPr lang="en-US" dirty="0"/>
              <a:t>What color are wind pollinated flowers?</a:t>
            </a:r>
          </a:p>
          <a:p>
            <a:pPr marL="228600" indent="-228600">
              <a:buAutoNum type="arabicParenR"/>
            </a:pPr>
            <a:r>
              <a:rPr lang="en-US" dirty="0"/>
              <a:t>Describe the shape of flowers that bees pollinate. </a:t>
            </a:r>
          </a:p>
          <a:p>
            <a:pPr marL="228600" indent="-228600">
              <a:buAutoNum type="arabicParenR"/>
            </a:pPr>
            <a:r>
              <a:rPr lang="en-US" dirty="0"/>
              <a:t>What flower odor are flies attracted to?</a:t>
            </a:r>
          </a:p>
          <a:p>
            <a:pPr marL="228600" indent="-228600">
              <a:buAutoNum type="arabicParenR"/>
            </a:pPr>
            <a:r>
              <a:rPr lang="en-US" dirty="0"/>
              <a:t>What color flowers do bats pollinate?</a:t>
            </a:r>
          </a:p>
          <a:p>
            <a:pPr marL="228600" indent="-228600">
              <a:buAutoNum type="arabicParenR"/>
            </a:pPr>
            <a:r>
              <a:rPr lang="en-US" dirty="0"/>
              <a:t>Describe the flower odor that moths are attracted to. </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dirty="0"/>
          </a:p>
        </p:txBody>
      </p:sp>
    </p:spTree>
    <p:extLst>
      <p:ext uri="{BB962C8B-B14F-4D97-AF65-F5344CB8AC3E}">
        <p14:creationId xmlns:p14="http://schemas.microsoft.com/office/powerpoint/2010/main" val="412335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foods like coffee and chocolate, bananas, mangoes, and so much more. </a:t>
            </a:r>
          </a:p>
          <a:p>
            <a:endParaRPr lang="en-US" dirty="0"/>
          </a:p>
          <a:p>
            <a:r>
              <a:rPr lang="en-US" dirty="0"/>
              <a:t>In the U.S. pollination produces nearly $20 billion worth of products each year. </a:t>
            </a:r>
          </a:p>
          <a:p>
            <a:endParaRPr lang="en-US" dirty="0"/>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285133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many pollinator species are in decline. </a:t>
            </a:r>
          </a:p>
          <a:p>
            <a:r>
              <a:rPr lang="en-US" dirty="0"/>
              <a:t>This is largely due to a loss in feeding and nesting habitats. </a:t>
            </a:r>
          </a:p>
          <a:p>
            <a:endParaRPr lang="en-US" dirty="0"/>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Phenology: Cyclic and seasonal natural phenomena, especially in relation to climate and plant and animal life.</a:t>
            </a:r>
          </a:p>
          <a:p>
            <a:endParaRPr lang="en-US" dirty="0"/>
          </a:p>
          <a:p>
            <a:r>
              <a:rPr lang="en-US" dirty="0"/>
              <a:t>The link takes you to a five-minute video about the importance of pollinators and bees.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130782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5/13/2021</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5/13/2021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5/13/2021</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5/13/2021</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5/13/2021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5/13/2021</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5/13/2021</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5/13/2021</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youtube.com/watch?v=chvXwNbs3SA" TargetMode="Externa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fs.fed.us/wildflowers/pollinators/pollinator-of-the-month/bumblebees.s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7q9Kn1rhR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85750"/>
            <a:ext cx="8382000" cy="1143000"/>
          </a:xfrm>
        </p:spPr>
        <p:txBody>
          <a:bodyPr/>
          <a:lstStyle/>
          <a:p>
            <a:r>
              <a:rPr lang="en-US" dirty="0">
                <a:latin typeface="Rockwell" panose="02060603020205020403" pitchFamily="18" charset="0"/>
              </a:rPr>
              <a:t>Pollinators </a:t>
            </a:r>
          </a:p>
        </p:txBody>
      </p:sp>
      <p:pic>
        <p:nvPicPr>
          <p:cNvPr id="5" name="Picture 4" descr="A picture containing plant, outdoor, flower, grass&#10;&#10;Description automatically generated">
            <a:extLst>
              <a:ext uri="{FF2B5EF4-FFF2-40B4-BE49-F238E27FC236}">
                <a16:creationId xmlns:a16="http://schemas.microsoft.com/office/drawing/2014/main" id="{75F2C43F-F717-4659-A650-55B88D979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9100" y="285750"/>
            <a:ext cx="4773336" cy="4773336"/>
          </a:xfrm>
          <a:prstGeom prst="rect">
            <a:avLst/>
          </a:prstGeom>
        </p:spPr>
      </p:pic>
      <p:pic>
        <p:nvPicPr>
          <p:cNvPr id="7" name="Picture 6">
            <a:extLst>
              <a:ext uri="{FF2B5EF4-FFF2-40B4-BE49-F238E27FC236}">
                <a16:creationId xmlns:a16="http://schemas.microsoft.com/office/drawing/2014/main" id="{DDEADB4D-8881-48C2-B448-DD920F15B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1" y="1657350"/>
            <a:ext cx="4057650" cy="2705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971550" y="669925"/>
            <a:ext cx="3600450" cy="1325563"/>
          </a:xfrm>
        </p:spPr>
        <p:txBody>
          <a:bodyPr anchor="b">
            <a:normAutofit/>
          </a:bodyPr>
          <a:lstStyle/>
          <a:p>
            <a:pPr>
              <a:lnSpc>
                <a:spcPct val="90000"/>
              </a:lnSpc>
            </a:pPr>
            <a:r>
              <a:rPr lang="en-US" dirty="0"/>
              <a:t>Pollinators in decline </a:t>
            </a: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457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71550" y="2288833"/>
            <a:ext cx="3600450" cy="3711571"/>
          </a:xfrm>
        </p:spPr>
        <p:txBody>
          <a:bodyPr>
            <a:normAutofit/>
          </a:bodyPr>
          <a:lstStyle/>
          <a:p>
            <a:pPr marL="342900" indent="-342900">
              <a:spcBef>
                <a:spcPts val="0"/>
              </a:spcBef>
              <a:spcAft>
                <a:spcPts val="1200"/>
              </a:spcAft>
              <a:buFont typeface="Arial" panose="020B0604020202020204" pitchFamily="34" charset="0"/>
              <a:buChar char="•"/>
            </a:pPr>
            <a:r>
              <a:rPr lang="en-US" sz="2300" dirty="0">
                <a:solidFill>
                  <a:schemeClr val="bg1"/>
                </a:solidFill>
              </a:rPr>
              <a:t>In the last 20 years, monarch butterflies have declined by 90%. </a:t>
            </a:r>
          </a:p>
          <a:p>
            <a:pPr marL="342900" indent="-342900">
              <a:spcBef>
                <a:spcPts val="0"/>
              </a:spcBef>
              <a:spcAft>
                <a:spcPts val="1200"/>
              </a:spcAft>
              <a:buFont typeface="Arial" panose="020B0604020202020204" pitchFamily="34" charset="0"/>
              <a:buChar char="•"/>
            </a:pPr>
            <a:r>
              <a:rPr lang="en-US" sz="2300" dirty="0">
                <a:solidFill>
                  <a:schemeClr val="bg1"/>
                </a:solidFill>
              </a:rPr>
              <a:t>Bumblebees (pollinator superstars) are in decline by 25%</a:t>
            </a:r>
          </a:p>
        </p:txBody>
      </p:sp>
      <p:pic>
        <p:nvPicPr>
          <p:cNvPr id="8" name="Picture 7" descr="A bee on a flower&#10;&#10;Description automatically generated">
            <a:extLst>
              <a:ext uri="{FF2B5EF4-FFF2-40B4-BE49-F238E27FC236}">
                <a16:creationId xmlns:a16="http://schemas.microsoft.com/office/drawing/2014/main" id="{C0270C1C-D1D3-4E38-90E2-E508322A2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894" y="725959"/>
            <a:ext cx="2691480" cy="2072439"/>
          </a:xfrm>
          <a:prstGeom prst="rect">
            <a:avLst/>
          </a:prstGeom>
        </p:spPr>
      </p:pic>
      <p:sp>
        <p:nvSpPr>
          <p:cNvPr id="17" name="Rectangle 1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702" y="182859"/>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5418A30-6957-4311-9759-D8C37290F2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843" t="20833" r="25939" b="1389"/>
          <a:stretch/>
        </p:blipFill>
        <p:spPr>
          <a:xfrm>
            <a:off x="6028995" y="3926296"/>
            <a:ext cx="2691480" cy="2392474"/>
          </a:xfrm>
          <a:prstGeom prst="rect">
            <a:avLst/>
          </a:prstGeom>
        </p:spPr>
      </p:pic>
      <p:sp>
        <p:nvSpPr>
          <p:cNvPr id="19" name="Rectangle 1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8803" y="3543213"/>
            <a:ext cx="2997196"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What’s driving decline?</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
        <p:nvSpPr>
          <p:cNvPr id="3" name="TextBox 2">
            <a:extLst>
              <a:ext uri="{FF2B5EF4-FFF2-40B4-BE49-F238E27FC236}">
                <a16:creationId xmlns:a16="http://schemas.microsoft.com/office/drawing/2014/main" id="{42A647A2-6BA6-4A04-A343-2590D4F51C57}"/>
              </a:ext>
            </a:extLst>
          </p:cNvPr>
          <p:cNvSpPr txBox="1"/>
          <p:nvPr/>
        </p:nvSpPr>
        <p:spPr>
          <a:xfrm>
            <a:off x="485042" y="1314450"/>
            <a:ext cx="822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Loss of feeding and nesting habitat, </a:t>
            </a:r>
          </a:p>
          <a:p>
            <a:pPr marL="285750" indent="-28575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Pesticides </a:t>
            </a:r>
          </a:p>
          <a:p>
            <a:pPr marL="285750" indent="-28575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Disease, </a:t>
            </a:r>
          </a:p>
          <a:p>
            <a:pPr marL="285750" indent="-28575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Anthropogenic global warming </a:t>
            </a:r>
          </a:p>
          <a:p>
            <a:pPr marL="742950" lvl="1" indent="-28575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(changes in phenology) </a:t>
            </a:r>
          </a:p>
        </p:txBody>
      </p:sp>
      <p:pic>
        <p:nvPicPr>
          <p:cNvPr id="6" name="Picture 5">
            <a:extLst>
              <a:ext uri="{FF2B5EF4-FFF2-40B4-BE49-F238E27FC236}">
                <a16:creationId xmlns:a16="http://schemas.microsoft.com/office/drawing/2014/main" id="{374AEBA4-203C-4B4C-A3A8-51548352C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310592"/>
            <a:ext cx="4572000" cy="3319549"/>
          </a:xfrm>
          <a:prstGeom prst="rect">
            <a:avLst/>
          </a:prstGeom>
        </p:spPr>
      </p:pic>
      <p:sp>
        <p:nvSpPr>
          <p:cNvPr id="7" name="TextBox 6">
            <a:extLst>
              <a:ext uri="{FF2B5EF4-FFF2-40B4-BE49-F238E27FC236}">
                <a16:creationId xmlns:a16="http://schemas.microsoft.com/office/drawing/2014/main" id="{F7EFB592-13CF-42EE-AEAD-F2200BB018A5}"/>
              </a:ext>
            </a:extLst>
          </p:cNvPr>
          <p:cNvSpPr txBox="1"/>
          <p:nvPr/>
        </p:nvSpPr>
        <p:spPr>
          <a:xfrm>
            <a:off x="742950" y="4079297"/>
            <a:ext cx="2800350" cy="461665"/>
          </a:xfrm>
          <a:prstGeom prst="rect">
            <a:avLst/>
          </a:prstGeom>
          <a:noFill/>
        </p:spPr>
        <p:txBody>
          <a:bodyPr wrap="square" rtlCol="0">
            <a:spAutoFit/>
          </a:bodyPr>
          <a:lstStyle/>
          <a:p>
            <a:r>
              <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hlinkClick r:id="rId5">
                  <a:extLst>
                    <a:ext uri="{A12FA001-AC4F-418D-AE19-62706E023703}">
                      <ahyp:hlinkClr xmlns:ahyp="http://schemas.microsoft.com/office/drawing/2018/hyperlinkcolor" val="tx"/>
                    </a:ext>
                  </a:extLst>
                </a:hlinkClick>
              </a:rPr>
              <a:t>Let’s learn more </a:t>
            </a:r>
            <a:endPar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26034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1" y="228599"/>
            <a:ext cx="3362519" cy="909919"/>
          </a:xfrm>
        </p:spPr>
        <p:txBody>
          <a:bodyPr>
            <a:normAutofit fontScale="90000"/>
          </a:bodyPr>
          <a:lstStyle/>
          <a:p>
            <a:pPr algn="l"/>
            <a:r>
              <a:rPr lang="en-US" dirty="0"/>
              <a:t>What can we do to help?</a:t>
            </a:r>
          </a:p>
        </p:txBody>
      </p:sp>
      <p:sp>
        <p:nvSpPr>
          <p:cNvPr id="3" name="Content Placeholder 2"/>
          <p:cNvSpPr>
            <a:spLocks noGrp="1"/>
          </p:cNvSpPr>
          <p:nvPr>
            <p:ph idx="1"/>
          </p:nvPr>
        </p:nvSpPr>
        <p:spPr>
          <a:xfrm>
            <a:off x="466531" y="1582617"/>
            <a:ext cx="3019620" cy="5029199"/>
          </a:xfrm>
        </p:spPr>
        <p:txBody>
          <a:bodyPr>
            <a:normAutofit fontScale="92500" lnSpcReduction="10000"/>
          </a:bodyPr>
          <a:lstStyle/>
          <a:p>
            <a:pPr marL="457200" indent="-457200">
              <a:buFont typeface="Arial" panose="020B0604020202020204" pitchFamily="34" charset="0"/>
              <a:buChar char="•"/>
            </a:pPr>
            <a:r>
              <a:rPr lang="en-US" sz="2800" dirty="0">
                <a:solidFill>
                  <a:schemeClr val="bg1"/>
                </a:solidFill>
              </a:rPr>
              <a:t>Plant flowers– this adds habitat. </a:t>
            </a:r>
          </a:p>
          <a:p>
            <a:pPr marL="457200" indent="-457200">
              <a:buFont typeface="Arial" panose="020B0604020202020204" pitchFamily="34" charset="0"/>
              <a:buChar char="•"/>
            </a:pPr>
            <a:r>
              <a:rPr lang="en-US" sz="2800" dirty="0">
                <a:solidFill>
                  <a:schemeClr val="bg1"/>
                </a:solidFill>
              </a:rPr>
              <a:t>Get involved with community science</a:t>
            </a:r>
          </a:p>
          <a:p>
            <a:pPr marL="457200" indent="-457200">
              <a:buFont typeface="Arial" panose="020B0604020202020204" pitchFamily="34" charset="0"/>
              <a:buChar char="•"/>
            </a:pPr>
            <a:r>
              <a:rPr lang="en-US" sz="2800" dirty="0">
                <a:solidFill>
                  <a:schemeClr val="bg1"/>
                </a:solidFill>
              </a:rPr>
              <a:t>Talk to people about pollinators</a:t>
            </a:r>
          </a:p>
          <a:p>
            <a:pPr marL="457200" indent="-457200">
              <a:buFont typeface="Arial" panose="020B0604020202020204" pitchFamily="34" charset="0"/>
              <a:buChar char="•"/>
            </a:pPr>
            <a:r>
              <a:rPr lang="en-US" sz="2800" dirty="0">
                <a:solidFill>
                  <a:schemeClr val="bg1"/>
                </a:solidFill>
              </a:rPr>
              <a:t>Reduce or eliminate pesticide use. </a:t>
            </a:r>
          </a:p>
          <a:p>
            <a:pPr>
              <a:buNone/>
            </a:pPr>
            <a:endParaRPr lang="en-US" sz="2800" dirty="0">
              <a:solidFill>
                <a:schemeClr val="bg1"/>
              </a:solidFill>
            </a:endParaRPr>
          </a:p>
        </p:txBody>
      </p:sp>
      <p:pic>
        <p:nvPicPr>
          <p:cNvPr id="5" name="Picture 4">
            <a:extLst>
              <a:ext uri="{FF2B5EF4-FFF2-40B4-BE49-F238E27FC236}">
                <a16:creationId xmlns:a16="http://schemas.microsoft.com/office/drawing/2014/main" id="{9B68C738-A96A-4FDC-839D-FC7DA1C49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645" y="24912"/>
            <a:ext cx="5126355"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E8794A-3486-49F0-B0B4-5B01CF485571}"/>
              </a:ext>
            </a:extLst>
          </p:cNvPr>
          <p:cNvSpPr>
            <a:spLocks noGrp="1"/>
          </p:cNvSpPr>
          <p:nvPr>
            <p:ph type="title"/>
          </p:nvPr>
        </p:nvSpPr>
        <p:spPr/>
        <p:txBody>
          <a:bodyPr/>
          <a:lstStyle/>
          <a:p>
            <a:r>
              <a:rPr lang="en-US" dirty="0"/>
              <a:t>How to Identify a bumble bee </a:t>
            </a:r>
          </a:p>
        </p:txBody>
      </p:sp>
      <p:pic>
        <p:nvPicPr>
          <p:cNvPr id="9" name="Picture 8" descr="Bumble bee anatomy">
            <a:extLst>
              <a:ext uri="{FF2B5EF4-FFF2-40B4-BE49-F238E27FC236}">
                <a16:creationId xmlns:a16="http://schemas.microsoft.com/office/drawing/2014/main" id="{FBBFF0DD-6260-4715-9AD4-BDEB23D60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29050" y="1828800"/>
            <a:ext cx="4672013" cy="4225608"/>
          </a:xfrm>
          <a:prstGeom prst="rect">
            <a:avLst/>
          </a:prstGeom>
          <a:noFill/>
          <a:ln>
            <a:noFill/>
          </a:ln>
        </p:spPr>
      </p:pic>
      <p:sp>
        <p:nvSpPr>
          <p:cNvPr id="10" name="TextBox 9">
            <a:extLst>
              <a:ext uri="{FF2B5EF4-FFF2-40B4-BE49-F238E27FC236}">
                <a16:creationId xmlns:a16="http://schemas.microsoft.com/office/drawing/2014/main" id="{FB846822-3D52-4479-AD87-968CBC3935DB}"/>
              </a:ext>
            </a:extLst>
          </p:cNvPr>
          <p:cNvSpPr txBox="1"/>
          <p:nvPr/>
        </p:nvSpPr>
        <p:spPr>
          <a:xfrm>
            <a:off x="479181" y="1468537"/>
            <a:ext cx="3771900" cy="1508105"/>
          </a:xfrm>
          <a:prstGeom prst="rect">
            <a:avLst/>
          </a:prstGeom>
          <a:noFill/>
        </p:spPr>
        <p:txBody>
          <a:bodyPr wrap="square" rtlCol="0">
            <a:spAutoFit/>
          </a:bodyPr>
          <a:lstStyle/>
          <a:p>
            <a:r>
              <a:rPr lang="en-US" sz="2300" dirty="0">
                <a:latin typeface="Ebrima" panose="02000000000000000000" pitchFamily="2" charset="0"/>
                <a:ea typeface="Ebrima" panose="02000000000000000000" pitchFamily="2" charset="0"/>
                <a:cs typeface="Ebrima" panose="02000000000000000000" pitchFamily="2" charset="0"/>
              </a:rPr>
              <a:t>When you think of a bumble bee, do you picture the iconic yellow and black stripes? </a:t>
            </a:r>
          </a:p>
        </p:txBody>
      </p:sp>
      <p:sp>
        <p:nvSpPr>
          <p:cNvPr id="11" name="Rectangle 10">
            <a:extLst>
              <a:ext uri="{FF2B5EF4-FFF2-40B4-BE49-F238E27FC236}">
                <a16:creationId xmlns:a16="http://schemas.microsoft.com/office/drawing/2014/main" id="{39B1F224-F0D1-49A0-8CC5-32CAD40AFC77}"/>
              </a:ext>
            </a:extLst>
          </p:cNvPr>
          <p:cNvSpPr/>
          <p:nvPr/>
        </p:nvSpPr>
        <p:spPr>
          <a:xfrm>
            <a:off x="452804" y="3192086"/>
            <a:ext cx="3357196" cy="1508105"/>
          </a:xfrm>
          <a:prstGeom prst="rect">
            <a:avLst/>
          </a:prstGeom>
        </p:spPr>
        <p:txBody>
          <a:bodyPr wrap="square">
            <a:spAutoFit/>
          </a:bodyPr>
          <a:lstStyle/>
          <a:p>
            <a:r>
              <a:rPr lang="en-US" sz="2300" dirty="0">
                <a:latin typeface="Ebrima" panose="02000000000000000000" pitchFamily="2" charset="0"/>
                <a:ea typeface="Ebrima" panose="02000000000000000000" pitchFamily="2" charset="0"/>
                <a:cs typeface="Ebrima" panose="02000000000000000000" pitchFamily="2" charset="0"/>
              </a:rPr>
              <a:t>Most bumble bees have those black and white stripes, but can also vary in coloration. </a:t>
            </a:r>
          </a:p>
        </p:txBody>
      </p:sp>
      <p:sp>
        <p:nvSpPr>
          <p:cNvPr id="12" name="TextBox 11">
            <a:extLst>
              <a:ext uri="{FF2B5EF4-FFF2-40B4-BE49-F238E27FC236}">
                <a16:creationId xmlns:a16="http://schemas.microsoft.com/office/drawing/2014/main" id="{901F3F72-3EDF-4C89-AF0F-0DDD77841FC1}"/>
              </a:ext>
            </a:extLst>
          </p:cNvPr>
          <p:cNvSpPr txBox="1"/>
          <p:nvPr/>
        </p:nvSpPr>
        <p:spPr>
          <a:xfrm>
            <a:off x="4993481" y="6054408"/>
            <a:ext cx="234315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Graphic courtesy of Bumble Bee Watch</a:t>
            </a:r>
          </a:p>
        </p:txBody>
      </p:sp>
    </p:spTree>
    <p:extLst>
      <p:ext uri="{BB962C8B-B14F-4D97-AF65-F5344CB8AC3E}">
        <p14:creationId xmlns:p14="http://schemas.microsoft.com/office/powerpoint/2010/main" val="202275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E8794A-3486-49F0-B0B4-5B01CF485571}"/>
              </a:ext>
            </a:extLst>
          </p:cNvPr>
          <p:cNvSpPr>
            <a:spLocks noGrp="1"/>
          </p:cNvSpPr>
          <p:nvPr>
            <p:ph type="title"/>
          </p:nvPr>
        </p:nvSpPr>
        <p:spPr/>
        <p:txBody>
          <a:bodyPr/>
          <a:lstStyle/>
          <a:p>
            <a:r>
              <a:rPr lang="en-US" dirty="0"/>
              <a:t>How to Identify a bumble bee </a:t>
            </a:r>
          </a:p>
        </p:txBody>
      </p:sp>
      <p:pic>
        <p:nvPicPr>
          <p:cNvPr id="9" name="Picture 8" descr="Bumble bee anatomy">
            <a:extLst>
              <a:ext uri="{FF2B5EF4-FFF2-40B4-BE49-F238E27FC236}">
                <a16:creationId xmlns:a16="http://schemas.microsoft.com/office/drawing/2014/main" id="{FBBFF0DD-6260-4715-9AD4-BDEB23D60C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29050" y="1828800"/>
            <a:ext cx="4672013" cy="4225608"/>
          </a:xfrm>
          <a:prstGeom prst="rect">
            <a:avLst/>
          </a:prstGeom>
          <a:noFill/>
          <a:ln>
            <a:noFill/>
          </a:ln>
        </p:spPr>
      </p:pic>
      <p:sp>
        <p:nvSpPr>
          <p:cNvPr id="10" name="TextBox 9">
            <a:extLst>
              <a:ext uri="{FF2B5EF4-FFF2-40B4-BE49-F238E27FC236}">
                <a16:creationId xmlns:a16="http://schemas.microsoft.com/office/drawing/2014/main" id="{FB846822-3D52-4479-AD87-968CBC3935DB}"/>
              </a:ext>
            </a:extLst>
          </p:cNvPr>
          <p:cNvSpPr txBox="1"/>
          <p:nvPr/>
        </p:nvSpPr>
        <p:spPr>
          <a:xfrm>
            <a:off x="342900" y="1766446"/>
            <a:ext cx="3771900" cy="1508105"/>
          </a:xfrm>
          <a:prstGeom prst="rect">
            <a:avLst/>
          </a:prstGeom>
          <a:noFill/>
        </p:spPr>
        <p:txBody>
          <a:bodyPr wrap="square" rtlCol="0">
            <a:spAutoFit/>
          </a:bodyPr>
          <a:lstStyle/>
          <a:p>
            <a:r>
              <a:rPr lang="en-US" sz="2300" dirty="0">
                <a:latin typeface="Ebrima" panose="02000000000000000000" pitchFamily="2" charset="0"/>
                <a:ea typeface="Ebrima" panose="02000000000000000000" pitchFamily="2" charset="0"/>
                <a:cs typeface="Ebrima" panose="02000000000000000000" pitchFamily="2" charset="0"/>
              </a:rPr>
              <a:t>The coloration of these parts is used to identify bumble bee species. </a:t>
            </a:r>
          </a:p>
          <a:p>
            <a:endParaRPr lang="en-US" sz="2300" dirty="0">
              <a:latin typeface="Ebrima" panose="02000000000000000000" pitchFamily="2" charset="0"/>
              <a:ea typeface="Ebrima" panose="02000000000000000000" pitchFamily="2" charset="0"/>
              <a:cs typeface="Ebrima" panose="02000000000000000000" pitchFamily="2" charset="0"/>
            </a:endParaRPr>
          </a:p>
        </p:txBody>
      </p:sp>
      <p:sp>
        <p:nvSpPr>
          <p:cNvPr id="11" name="Rectangle 10">
            <a:extLst>
              <a:ext uri="{FF2B5EF4-FFF2-40B4-BE49-F238E27FC236}">
                <a16:creationId xmlns:a16="http://schemas.microsoft.com/office/drawing/2014/main" id="{39B1F224-F0D1-49A0-8CC5-32CAD40AFC77}"/>
              </a:ext>
            </a:extLst>
          </p:cNvPr>
          <p:cNvSpPr/>
          <p:nvPr/>
        </p:nvSpPr>
        <p:spPr>
          <a:xfrm>
            <a:off x="329712" y="3143250"/>
            <a:ext cx="3357196" cy="2215991"/>
          </a:xfrm>
          <a:prstGeom prst="rect">
            <a:avLst/>
          </a:prstGeom>
        </p:spPr>
        <p:txBody>
          <a:bodyPr wrap="square">
            <a:spAutoFit/>
          </a:bodyPr>
          <a:lstStyle/>
          <a:p>
            <a:r>
              <a:rPr lang="en-US" sz="2300" dirty="0">
                <a:latin typeface="Ebrima" panose="02000000000000000000" pitchFamily="2" charset="0"/>
                <a:ea typeface="Ebrima" panose="02000000000000000000" pitchFamily="2" charset="0"/>
                <a:cs typeface="Ebrima" panose="02000000000000000000" pitchFamily="2" charset="0"/>
              </a:rPr>
              <a:t>With careful observation, you can learn to identify the different species of bumble bees in your backyard or schoolyard.</a:t>
            </a:r>
          </a:p>
        </p:txBody>
      </p:sp>
      <p:sp>
        <p:nvSpPr>
          <p:cNvPr id="6" name="TextBox 5">
            <a:extLst>
              <a:ext uri="{FF2B5EF4-FFF2-40B4-BE49-F238E27FC236}">
                <a16:creationId xmlns:a16="http://schemas.microsoft.com/office/drawing/2014/main" id="{0D49E0ED-B3C5-43CF-AEAF-E9BF41019E9B}"/>
              </a:ext>
            </a:extLst>
          </p:cNvPr>
          <p:cNvSpPr txBox="1"/>
          <p:nvPr/>
        </p:nvSpPr>
        <p:spPr>
          <a:xfrm>
            <a:off x="4993481" y="6054408"/>
            <a:ext cx="234315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Graphic courtesy of Bumble Bee Watch</a:t>
            </a:r>
          </a:p>
        </p:txBody>
      </p:sp>
    </p:spTree>
    <p:extLst>
      <p:ext uri="{BB962C8B-B14F-4D97-AF65-F5344CB8AC3E}">
        <p14:creationId xmlns:p14="http://schemas.microsoft.com/office/powerpoint/2010/main" val="302426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E8794A-3486-49F0-B0B4-5B01CF485571}"/>
              </a:ext>
            </a:extLst>
          </p:cNvPr>
          <p:cNvSpPr>
            <a:spLocks noGrp="1"/>
          </p:cNvSpPr>
          <p:nvPr>
            <p:ph type="title"/>
          </p:nvPr>
        </p:nvSpPr>
        <p:spPr/>
        <p:txBody>
          <a:bodyPr/>
          <a:lstStyle/>
          <a:p>
            <a:r>
              <a:rPr lang="en-US" dirty="0"/>
              <a:t>Helping Scientists </a:t>
            </a:r>
          </a:p>
        </p:txBody>
      </p:sp>
      <p:sp>
        <p:nvSpPr>
          <p:cNvPr id="10" name="TextBox 9">
            <a:extLst>
              <a:ext uri="{FF2B5EF4-FFF2-40B4-BE49-F238E27FC236}">
                <a16:creationId xmlns:a16="http://schemas.microsoft.com/office/drawing/2014/main" id="{FB846822-3D52-4479-AD87-968CBC3935DB}"/>
              </a:ext>
            </a:extLst>
          </p:cNvPr>
          <p:cNvSpPr txBox="1"/>
          <p:nvPr/>
        </p:nvSpPr>
        <p:spPr>
          <a:xfrm>
            <a:off x="342900" y="1156188"/>
            <a:ext cx="4000500" cy="4139595"/>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Scientists across North America are working together to study nearly 50 species of </a:t>
            </a:r>
            <a:r>
              <a:rPr lang="en-US" sz="2400" u="sng" dirty="0">
                <a:latin typeface="Ebrima" panose="02000000000000000000" pitchFamily="2" charset="0"/>
                <a:ea typeface="Ebrima" panose="02000000000000000000" pitchFamily="2" charset="0"/>
                <a:cs typeface="Ebrima" panose="02000000000000000000" pitchFamily="2" charset="0"/>
                <a:hlinkClick r:id="rId3"/>
              </a:rPr>
              <a:t>bumble bees</a:t>
            </a:r>
            <a:r>
              <a:rPr lang="en-US" sz="2400" dirty="0">
                <a:latin typeface="Ebrima" panose="02000000000000000000" pitchFamily="2" charset="0"/>
                <a:ea typeface="Ebrima" panose="02000000000000000000" pitchFamily="2" charset="0"/>
                <a:cs typeface="Ebrima" panose="02000000000000000000" pitchFamily="2" charset="0"/>
              </a:rPr>
              <a:t> and why their populations are declining. Causes likely include loss of habitat, pesticide use, climate change, and competition with honey bees.</a:t>
            </a:r>
          </a:p>
          <a:p>
            <a:endParaRPr lang="en-US" sz="2300" dirty="0">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D1221516-82B6-438D-8879-6E6FDA331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804" y="0"/>
            <a:ext cx="3854196" cy="6858000"/>
          </a:xfrm>
          <a:prstGeom prst="rect">
            <a:avLst/>
          </a:prstGeom>
        </p:spPr>
      </p:pic>
    </p:spTree>
    <p:extLst>
      <p:ext uri="{BB962C8B-B14F-4D97-AF65-F5344CB8AC3E}">
        <p14:creationId xmlns:p14="http://schemas.microsoft.com/office/powerpoint/2010/main" val="1154193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E8794A-3486-49F0-B0B4-5B01CF485571}"/>
              </a:ext>
            </a:extLst>
          </p:cNvPr>
          <p:cNvSpPr>
            <a:spLocks noGrp="1"/>
          </p:cNvSpPr>
          <p:nvPr>
            <p:ph type="title"/>
          </p:nvPr>
        </p:nvSpPr>
        <p:spPr/>
        <p:txBody>
          <a:bodyPr/>
          <a:lstStyle/>
          <a:p>
            <a:r>
              <a:rPr lang="en-US" dirty="0"/>
              <a:t>Helping Scientists </a:t>
            </a:r>
          </a:p>
        </p:txBody>
      </p:sp>
      <p:sp>
        <p:nvSpPr>
          <p:cNvPr id="10" name="TextBox 9">
            <a:extLst>
              <a:ext uri="{FF2B5EF4-FFF2-40B4-BE49-F238E27FC236}">
                <a16:creationId xmlns:a16="http://schemas.microsoft.com/office/drawing/2014/main" id="{FB846822-3D52-4479-AD87-968CBC3935DB}"/>
              </a:ext>
            </a:extLst>
          </p:cNvPr>
          <p:cNvSpPr txBox="1"/>
          <p:nvPr/>
        </p:nvSpPr>
        <p:spPr>
          <a:xfrm>
            <a:off x="342900" y="1156188"/>
            <a:ext cx="8458200" cy="1923604"/>
          </a:xfrm>
          <a:prstGeom prst="rect">
            <a:avLst/>
          </a:prstGeom>
          <a:noFill/>
        </p:spPr>
        <p:txBody>
          <a:bodyPr wrap="squar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Scientists need a better understanding of where bumble bees are to help protect them. You will help them by sharing photos of bumble bees you find in your schoolyard and neighborhood.</a:t>
            </a:r>
          </a:p>
          <a:p>
            <a:endParaRPr lang="en-US" sz="2300" dirty="0">
              <a:latin typeface="Ebrima" panose="02000000000000000000" pitchFamily="2" charset="0"/>
              <a:ea typeface="Ebrima" panose="02000000000000000000" pitchFamily="2" charset="0"/>
              <a:cs typeface="Ebrima" panose="02000000000000000000" pitchFamily="2" charset="0"/>
            </a:endParaRPr>
          </a:p>
        </p:txBody>
      </p:sp>
      <p:pic>
        <p:nvPicPr>
          <p:cNvPr id="3" name="Picture 2" descr="A bee on a flower&#10;&#10;Description automatically generated">
            <a:extLst>
              <a:ext uri="{FF2B5EF4-FFF2-40B4-BE49-F238E27FC236}">
                <a16:creationId xmlns:a16="http://schemas.microsoft.com/office/drawing/2014/main" id="{9A52EE4A-848B-4A0A-A829-022A30870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2457450"/>
            <a:ext cx="5048250" cy="3786188"/>
          </a:xfrm>
          <a:prstGeom prst="rect">
            <a:avLst/>
          </a:prstGeom>
        </p:spPr>
      </p:pic>
    </p:spTree>
    <p:extLst>
      <p:ext uri="{BB962C8B-B14F-4D97-AF65-F5344CB8AC3E}">
        <p14:creationId xmlns:p14="http://schemas.microsoft.com/office/powerpoint/2010/main" val="2682225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3A7728-B47A-48B7-879C-5CBFBB24D5EB}"/>
              </a:ext>
            </a:extLst>
          </p:cNvPr>
          <p:cNvSpPr txBox="1"/>
          <p:nvPr/>
        </p:nvSpPr>
        <p:spPr>
          <a:xfrm>
            <a:off x="285750" y="294790"/>
            <a:ext cx="7258050" cy="707886"/>
          </a:xfrm>
          <a:prstGeom prst="rect">
            <a:avLst/>
          </a:prstGeom>
          <a:noFill/>
        </p:spPr>
        <p:txBody>
          <a:bodyPr wrap="square" rtlCol="0">
            <a:spAutoFit/>
          </a:bodyPr>
          <a:lstStyle/>
          <a:p>
            <a:r>
              <a:rPr lang="en-US" sz="4000" dirty="0">
                <a:solidFill>
                  <a:schemeClr val="bg1"/>
                </a:solidFill>
                <a:latin typeface="Rockwell" panose="02060603020205020403" pitchFamily="18" charset="0"/>
                <a:ea typeface="Ebrima" panose="02000000000000000000" pitchFamily="2" charset="0"/>
                <a:cs typeface="Ebrima" panose="02000000000000000000" pitchFamily="2" charset="0"/>
              </a:rPr>
              <a:t>What is pollination? </a:t>
            </a:r>
          </a:p>
        </p:txBody>
      </p:sp>
      <p:pic>
        <p:nvPicPr>
          <p:cNvPr id="9" name="Picture 8" descr="Diagram&#10;&#10;Description automatically generated">
            <a:extLst>
              <a:ext uri="{FF2B5EF4-FFF2-40B4-BE49-F238E27FC236}">
                <a16:creationId xmlns:a16="http://schemas.microsoft.com/office/drawing/2014/main" id="{1036465E-ECCA-413B-9969-941E5DE04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2266950"/>
            <a:ext cx="4762500" cy="2324100"/>
          </a:xfrm>
          <a:prstGeom prst="rect">
            <a:avLst/>
          </a:prstGeom>
          <a:solidFill>
            <a:schemeClr val="bg1"/>
          </a:solidFill>
        </p:spPr>
      </p:pic>
      <p:sp>
        <p:nvSpPr>
          <p:cNvPr id="10" name="TextBox 9">
            <a:extLst>
              <a:ext uri="{FF2B5EF4-FFF2-40B4-BE49-F238E27FC236}">
                <a16:creationId xmlns:a16="http://schemas.microsoft.com/office/drawing/2014/main" id="{7F07CA3A-4A87-4F1C-BC86-DDDDE74ECD79}"/>
              </a:ext>
            </a:extLst>
          </p:cNvPr>
          <p:cNvSpPr txBox="1"/>
          <p:nvPr/>
        </p:nvSpPr>
        <p:spPr>
          <a:xfrm>
            <a:off x="571500" y="1134676"/>
            <a:ext cx="7600950" cy="646331"/>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Pollination is when pollen (male fertilizing agent) is moved from the anther of a flower to the female stigma. This process makes a seed. </a:t>
            </a:r>
          </a:p>
        </p:txBody>
      </p:sp>
      <p:sp>
        <p:nvSpPr>
          <p:cNvPr id="11" name="TextBox 10">
            <a:extLst>
              <a:ext uri="{FF2B5EF4-FFF2-40B4-BE49-F238E27FC236}">
                <a16:creationId xmlns:a16="http://schemas.microsoft.com/office/drawing/2014/main" id="{9700CF5A-FCF1-449D-93DF-9421671F6121}"/>
              </a:ext>
            </a:extLst>
          </p:cNvPr>
          <p:cNvSpPr txBox="1"/>
          <p:nvPr/>
        </p:nvSpPr>
        <p:spPr>
          <a:xfrm>
            <a:off x="4743450" y="4591050"/>
            <a:ext cx="2343150" cy="215444"/>
          </a:xfrm>
          <a:prstGeom prst="rect">
            <a:avLst/>
          </a:prstGeom>
          <a:noFill/>
        </p:spPr>
        <p:txBody>
          <a:bodyPr wrap="square" rtlCol="0">
            <a:spAutoFit/>
          </a:bodyPr>
          <a:lstStyle/>
          <a:p>
            <a:r>
              <a:rPr lang="en-US" sz="800" i="1" dirty="0">
                <a:solidFill>
                  <a:schemeClr val="bg1"/>
                </a:solidFill>
                <a:latin typeface="Ebrima" panose="02000000000000000000" pitchFamily="2" charset="0"/>
                <a:ea typeface="Ebrima" panose="02000000000000000000" pitchFamily="2" charset="0"/>
                <a:cs typeface="Ebrima" panose="02000000000000000000" pitchFamily="2" charset="0"/>
              </a:rPr>
              <a:t>Graphic courtesy of United States Forest Service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grass, outdoor, field, standing&#10;&#10;Description automatically generated">
            <a:extLst>
              <a:ext uri="{FF2B5EF4-FFF2-40B4-BE49-F238E27FC236}">
                <a16:creationId xmlns:a16="http://schemas.microsoft.com/office/drawing/2014/main" id="{4289FE69-8D76-4EE6-91F7-7E277D9A60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68" r="1" b="1"/>
          <a:stretch/>
        </p:blipFill>
        <p:spPr>
          <a:xfrm>
            <a:off x="-4" y="10"/>
            <a:ext cx="5732059" cy="6857990"/>
          </a:xfrm>
          <a:prstGeom prst="rect">
            <a:avLst/>
          </a:prstGeom>
        </p:spPr>
      </p:pic>
      <p:sp>
        <p:nvSpPr>
          <p:cNvPr id="17" name="Rectangle 1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447" y="3986129"/>
            <a:ext cx="4716196"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A3A7728-B47A-48B7-879C-5CBFBB24D5EB}"/>
              </a:ext>
            </a:extLst>
          </p:cNvPr>
          <p:cNvSpPr txBox="1"/>
          <p:nvPr/>
        </p:nvSpPr>
        <p:spPr>
          <a:xfrm>
            <a:off x="514350" y="4152624"/>
            <a:ext cx="1892803" cy="19202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kern="1200" dirty="0">
                <a:solidFill>
                  <a:schemeClr val="tx1"/>
                </a:solidFill>
                <a:latin typeface="Rockwell" panose="02060603020205020403" pitchFamily="18" charset="0"/>
                <a:ea typeface="+mj-ea"/>
                <a:cs typeface="+mj-cs"/>
              </a:rPr>
              <a:t>What types of plants need pollination?</a:t>
            </a:r>
          </a:p>
        </p:txBody>
      </p:sp>
      <p:pic>
        <p:nvPicPr>
          <p:cNvPr id="3" name="Picture 2" descr="A picture containing yellow, plant, flower, outdoor&#10;&#10;Description automatically generated">
            <a:extLst>
              <a:ext uri="{FF2B5EF4-FFF2-40B4-BE49-F238E27FC236}">
                <a16:creationId xmlns:a16="http://schemas.microsoft.com/office/drawing/2014/main" id="{885F6EEC-8B4E-4318-917C-D3B878064458}"/>
              </a:ext>
            </a:extLst>
          </p:cNvPr>
          <p:cNvPicPr>
            <a:picLocks noChangeAspect="1"/>
          </p:cNvPicPr>
          <p:nvPr/>
        </p:nvPicPr>
        <p:blipFill rotWithShape="1">
          <a:blip r:embed="rId3">
            <a:extLst>
              <a:ext uri="{28A0092B-C50C-407E-A947-70E740481C1C}">
                <a14:useLocalDpi xmlns:a14="http://schemas.microsoft.com/office/drawing/2010/main" val="0"/>
              </a:ext>
            </a:extLst>
          </a:blip>
          <a:srcRect l="20133" r="13796" b="-3"/>
          <a:stretch/>
        </p:blipFill>
        <p:spPr>
          <a:xfrm>
            <a:off x="5857090" y="1"/>
            <a:ext cx="3286910" cy="3345645"/>
          </a:xfrm>
          <a:prstGeom prst="rect">
            <a:avLst/>
          </a:prstGeom>
        </p:spPr>
      </p:pic>
      <p:sp>
        <p:nvSpPr>
          <p:cNvPr id="19" name="Rectangle 1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401" y="47845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12880" y="5105887"/>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F07CA3A-4A87-4F1C-BC86-DDDDE74ECD79}"/>
              </a:ext>
            </a:extLst>
          </p:cNvPr>
          <p:cNvSpPr txBox="1"/>
          <p:nvPr/>
        </p:nvSpPr>
        <p:spPr>
          <a:xfrm>
            <a:off x="2523744" y="4151376"/>
            <a:ext cx="2489454" cy="1920240"/>
          </a:xfrm>
          <a:prstGeom prst="rect">
            <a:avLst/>
          </a:prstGeom>
        </p:spPr>
        <p:txBody>
          <a:bodyPr vert="horz" lIns="91440" tIns="45720" rIns="91440" bIns="45720" rtlCol="0" anchor="ctr">
            <a:normAutofit/>
          </a:bodyPr>
          <a:lstStyle/>
          <a:p>
            <a:pPr>
              <a:lnSpc>
                <a:spcPct val="90000"/>
              </a:lnSpc>
              <a:spcAft>
                <a:spcPts val="600"/>
              </a:spcAft>
            </a:pPr>
            <a:r>
              <a:rPr lang="en-US" sz="2000" dirty="0">
                <a:latin typeface="Ebrima" panose="02000000000000000000" pitchFamily="2" charset="0"/>
                <a:ea typeface="Ebrima" panose="02000000000000000000" pitchFamily="2" charset="0"/>
                <a:cs typeface="Ebrima" panose="02000000000000000000" pitchFamily="2" charset="0"/>
              </a:rPr>
              <a:t>Any flowering species. This includes trees, grasses and flowers. </a:t>
            </a:r>
          </a:p>
        </p:txBody>
      </p:sp>
      <p:pic>
        <p:nvPicPr>
          <p:cNvPr id="8" name="Picture 7">
            <a:extLst>
              <a:ext uri="{FF2B5EF4-FFF2-40B4-BE49-F238E27FC236}">
                <a16:creationId xmlns:a16="http://schemas.microsoft.com/office/drawing/2014/main" id="{1F0A2BC3-D28F-4AB6-8B9E-DDC03BF4FA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08" r="13908" b="-1"/>
          <a:stretch/>
        </p:blipFill>
        <p:spPr>
          <a:xfrm>
            <a:off x="5857096" y="3512354"/>
            <a:ext cx="3286909" cy="3345646"/>
          </a:xfrm>
          <a:prstGeom prst="rect">
            <a:avLst/>
          </a:prstGeom>
        </p:spPr>
      </p:pic>
    </p:spTree>
    <p:extLst>
      <p:ext uri="{BB962C8B-B14F-4D97-AF65-F5344CB8AC3E}">
        <p14:creationId xmlns:p14="http://schemas.microsoft.com/office/powerpoint/2010/main" val="3442919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516904-6E3C-46B7-9ED7-E90CCC676BA3}"/>
              </a:ext>
            </a:extLst>
          </p:cNvPr>
          <p:cNvSpPr txBox="1"/>
          <p:nvPr/>
        </p:nvSpPr>
        <p:spPr>
          <a:xfrm>
            <a:off x="285750" y="171450"/>
            <a:ext cx="7258050" cy="707886"/>
          </a:xfrm>
          <a:prstGeom prst="rect">
            <a:avLst/>
          </a:prstGeom>
          <a:noFill/>
        </p:spPr>
        <p:txBody>
          <a:bodyPr wrap="square" rtlCol="0">
            <a:spAutoFit/>
          </a:bodyPr>
          <a:lstStyle/>
          <a:p>
            <a:r>
              <a:rPr lang="en-US" sz="4000" dirty="0">
                <a:solidFill>
                  <a:schemeClr val="bg1"/>
                </a:solidFill>
                <a:latin typeface="Rockwell" panose="02060603020205020403" pitchFamily="18" charset="0"/>
                <a:ea typeface="Ebrima" panose="02000000000000000000" pitchFamily="2" charset="0"/>
                <a:cs typeface="Ebrima" panose="02000000000000000000" pitchFamily="2" charset="0"/>
              </a:rPr>
              <a:t>How does pollination occur?</a:t>
            </a:r>
          </a:p>
        </p:txBody>
      </p:sp>
      <p:sp>
        <p:nvSpPr>
          <p:cNvPr id="8" name="Text Placeholder 7">
            <a:extLst>
              <a:ext uri="{FF2B5EF4-FFF2-40B4-BE49-F238E27FC236}">
                <a16:creationId xmlns:a16="http://schemas.microsoft.com/office/drawing/2014/main" id="{EF1D250E-4627-4DB2-A24C-B100996E0B44}"/>
              </a:ext>
            </a:extLst>
          </p:cNvPr>
          <p:cNvSpPr>
            <a:spLocks noGrp="1"/>
          </p:cNvSpPr>
          <p:nvPr>
            <p:ph type="body" idx="1"/>
          </p:nvPr>
        </p:nvSpPr>
        <p:spPr>
          <a:xfrm>
            <a:off x="285750" y="857503"/>
            <a:ext cx="8221362" cy="1085850"/>
          </a:xfrm>
        </p:spPr>
        <p:txBody>
          <a:bodyPr>
            <a:normAutofit/>
          </a:bodyPr>
          <a:lstStyle/>
          <a:p>
            <a:r>
              <a:rPr lang="en-US" b="1" dirty="0">
                <a:solidFill>
                  <a:schemeClr val="bg1"/>
                </a:solidFill>
              </a:rPr>
              <a:t>Cross pollination </a:t>
            </a:r>
            <a:r>
              <a:rPr lang="en-US" dirty="0">
                <a:solidFill>
                  <a:schemeClr val="bg1"/>
                </a:solidFill>
              </a:rPr>
              <a:t>can occur when wind, water, insects, and animals transfer pollen from one flower to another. </a:t>
            </a:r>
          </a:p>
        </p:txBody>
      </p:sp>
      <p:pic>
        <p:nvPicPr>
          <p:cNvPr id="3" name="Picture 2">
            <a:extLst>
              <a:ext uri="{FF2B5EF4-FFF2-40B4-BE49-F238E27FC236}">
                <a16:creationId xmlns:a16="http://schemas.microsoft.com/office/drawing/2014/main" id="{165630BE-3FCF-41CB-8D5E-8B9EEAFCF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057400"/>
            <a:ext cx="6800850" cy="4532767"/>
          </a:xfrm>
          <a:prstGeom prst="rect">
            <a:avLst/>
          </a:prstGeom>
        </p:spPr>
      </p:pic>
    </p:spTree>
    <p:extLst>
      <p:ext uri="{BB962C8B-B14F-4D97-AF65-F5344CB8AC3E}">
        <p14:creationId xmlns:p14="http://schemas.microsoft.com/office/powerpoint/2010/main" val="355925962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516904-6E3C-46B7-9ED7-E90CCC676BA3}"/>
              </a:ext>
            </a:extLst>
          </p:cNvPr>
          <p:cNvSpPr txBox="1"/>
          <p:nvPr/>
        </p:nvSpPr>
        <p:spPr>
          <a:xfrm>
            <a:off x="285750" y="171450"/>
            <a:ext cx="7258050" cy="707886"/>
          </a:xfrm>
          <a:prstGeom prst="rect">
            <a:avLst/>
          </a:prstGeom>
          <a:noFill/>
        </p:spPr>
        <p:txBody>
          <a:bodyPr wrap="square" rtlCol="0">
            <a:spAutoFit/>
          </a:bodyPr>
          <a:lstStyle/>
          <a:p>
            <a:r>
              <a:rPr lang="en-US" sz="4000" dirty="0">
                <a:solidFill>
                  <a:schemeClr val="bg1"/>
                </a:solidFill>
                <a:latin typeface="Rockwell" panose="02060603020205020403" pitchFamily="18" charset="0"/>
                <a:ea typeface="Ebrima" panose="02000000000000000000" pitchFamily="2" charset="0"/>
                <a:cs typeface="Ebrima" panose="02000000000000000000" pitchFamily="2" charset="0"/>
              </a:rPr>
              <a:t>How does pollination occur?</a:t>
            </a:r>
          </a:p>
        </p:txBody>
      </p:sp>
      <p:sp>
        <p:nvSpPr>
          <p:cNvPr id="8" name="Text Placeholder 7">
            <a:extLst>
              <a:ext uri="{FF2B5EF4-FFF2-40B4-BE49-F238E27FC236}">
                <a16:creationId xmlns:a16="http://schemas.microsoft.com/office/drawing/2014/main" id="{EF1D250E-4627-4DB2-A24C-B100996E0B44}"/>
              </a:ext>
            </a:extLst>
          </p:cNvPr>
          <p:cNvSpPr>
            <a:spLocks noGrp="1"/>
          </p:cNvSpPr>
          <p:nvPr>
            <p:ph type="body" idx="1"/>
          </p:nvPr>
        </p:nvSpPr>
        <p:spPr>
          <a:xfrm>
            <a:off x="285750" y="1028700"/>
            <a:ext cx="8221362" cy="1371600"/>
          </a:xfrm>
        </p:spPr>
        <p:txBody>
          <a:bodyPr>
            <a:normAutofit/>
          </a:bodyPr>
          <a:lstStyle/>
          <a:p>
            <a:r>
              <a:rPr lang="en-US" dirty="0">
                <a:solidFill>
                  <a:schemeClr val="bg1"/>
                </a:solidFill>
              </a:rPr>
              <a:t>Insects and animals who help pollinate are called </a:t>
            </a:r>
            <a:r>
              <a:rPr lang="en-US" b="1" dirty="0">
                <a:solidFill>
                  <a:schemeClr val="bg1"/>
                </a:solidFill>
              </a:rPr>
              <a:t>pollinators</a:t>
            </a:r>
            <a:r>
              <a:rPr lang="en-US" dirty="0">
                <a:solidFill>
                  <a:schemeClr val="bg1"/>
                </a:solidFill>
              </a:rPr>
              <a:t>. Pollinators land on flowers to eat, drink nectar, and collect pollen (a source of protein). </a:t>
            </a:r>
            <a:r>
              <a:rPr lang="en-US" dirty="0">
                <a:solidFill>
                  <a:schemeClr val="bg1"/>
                </a:solidFill>
                <a:hlinkClick r:id="rId3"/>
              </a:rPr>
              <a:t>Check it out</a:t>
            </a:r>
            <a:endParaRPr lang="en-US" dirty="0">
              <a:solidFill>
                <a:schemeClr val="bg1"/>
              </a:solidFill>
            </a:endParaRPr>
          </a:p>
        </p:txBody>
      </p:sp>
      <p:pic>
        <p:nvPicPr>
          <p:cNvPr id="10" name="Picture 9" descr="A butterfly on a flower&#10;&#10;Description automatically generated">
            <a:extLst>
              <a:ext uri="{FF2B5EF4-FFF2-40B4-BE49-F238E27FC236}">
                <a16:creationId xmlns:a16="http://schemas.microsoft.com/office/drawing/2014/main" id="{2E1948A6-7D83-420E-AAA1-2CFC0B45F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089" y="2487444"/>
            <a:ext cx="6397822" cy="4199106"/>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516904-6E3C-46B7-9ED7-E90CCC676BA3}"/>
              </a:ext>
            </a:extLst>
          </p:cNvPr>
          <p:cNvSpPr txBox="1"/>
          <p:nvPr/>
        </p:nvSpPr>
        <p:spPr>
          <a:xfrm>
            <a:off x="285750" y="171450"/>
            <a:ext cx="7258050" cy="1323439"/>
          </a:xfrm>
          <a:prstGeom prst="rect">
            <a:avLst/>
          </a:prstGeom>
          <a:noFill/>
        </p:spPr>
        <p:txBody>
          <a:bodyPr wrap="square" rtlCol="0">
            <a:spAutoFit/>
          </a:bodyPr>
          <a:lstStyle/>
          <a:p>
            <a:r>
              <a:rPr lang="en-US" sz="4000" dirty="0">
                <a:solidFill>
                  <a:schemeClr val="bg1"/>
                </a:solidFill>
                <a:latin typeface="Rockwell" panose="02060603020205020403" pitchFamily="18" charset="0"/>
                <a:ea typeface="Ebrima" panose="02000000000000000000" pitchFamily="2" charset="0"/>
                <a:cs typeface="Ebrima" panose="02000000000000000000" pitchFamily="2" charset="0"/>
              </a:rPr>
              <a:t>What types of species are pollinators?</a:t>
            </a:r>
          </a:p>
        </p:txBody>
      </p:sp>
      <p:sp>
        <p:nvSpPr>
          <p:cNvPr id="7" name="Text Placeholder 7">
            <a:extLst>
              <a:ext uri="{FF2B5EF4-FFF2-40B4-BE49-F238E27FC236}">
                <a16:creationId xmlns:a16="http://schemas.microsoft.com/office/drawing/2014/main" id="{440F5AEC-FB41-4BAD-A280-D37099A1E02B}"/>
              </a:ext>
            </a:extLst>
          </p:cNvPr>
          <p:cNvSpPr>
            <a:spLocks noGrp="1"/>
          </p:cNvSpPr>
          <p:nvPr>
            <p:ph type="body" idx="1"/>
          </p:nvPr>
        </p:nvSpPr>
        <p:spPr>
          <a:xfrm>
            <a:off x="628650" y="1600200"/>
            <a:ext cx="8221362" cy="4057650"/>
          </a:xfrm>
        </p:spPr>
        <p:txBody>
          <a:bodyPr>
            <a:noAutofit/>
          </a:bodyPr>
          <a:lstStyle/>
          <a:p>
            <a:pPr marL="342900" indent="-342900">
              <a:buFont typeface="Arial" panose="020B0604020202020204" pitchFamily="34" charset="0"/>
              <a:buChar char="•"/>
            </a:pPr>
            <a:r>
              <a:rPr lang="en-US" sz="2000" dirty="0">
                <a:solidFill>
                  <a:schemeClr val="bg1"/>
                </a:solidFill>
              </a:rPr>
              <a:t>Ants</a:t>
            </a:r>
          </a:p>
          <a:p>
            <a:pPr marL="342900" indent="-342900">
              <a:buFont typeface="Arial" panose="020B0604020202020204" pitchFamily="34" charset="0"/>
              <a:buChar char="•"/>
            </a:pPr>
            <a:r>
              <a:rPr lang="en-US" sz="2000" dirty="0">
                <a:solidFill>
                  <a:schemeClr val="bg1"/>
                </a:solidFill>
              </a:rPr>
              <a:t>Bats</a:t>
            </a:r>
          </a:p>
          <a:p>
            <a:pPr marL="342900" indent="-342900">
              <a:buFont typeface="Arial" panose="020B0604020202020204" pitchFamily="34" charset="0"/>
              <a:buChar char="•"/>
            </a:pPr>
            <a:r>
              <a:rPr lang="en-US" sz="2000" dirty="0">
                <a:solidFill>
                  <a:schemeClr val="bg1"/>
                </a:solidFill>
              </a:rPr>
              <a:t>Bees</a:t>
            </a:r>
          </a:p>
          <a:p>
            <a:pPr marL="342900" indent="-342900">
              <a:buFont typeface="Arial" panose="020B0604020202020204" pitchFamily="34" charset="0"/>
              <a:buChar char="•"/>
            </a:pPr>
            <a:r>
              <a:rPr lang="en-US" sz="2000" dirty="0">
                <a:solidFill>
                  <a:schemeClr val="bg1"/>
                </a:solidFill>
              </a:rPr>
              <a:t>Beetles </a:t>
            </a:r>
          </a:p>
          <a:p>
            <a:pPr marL="342900" indent="-342900">
              <a:buFont typeface="Arial" panose="020B0604020202020204" pitchFamily="34" charset="0"/>
              <a:buChar char="•"/>
            </a:pPr>
            <a:r>
              <a:rPr lang="en-US" sz="2000" dirty="0">
                <a:solidFill>
                  <a:schemeClr val="bg1"/>
                </a:solidFill>
              </a:rPr>
              <a:t>Birds</a:t>
            </a:r>
          </a:p>
          <a:p>
            <a:pPr marL="342900" indent="-342900">
              <a:buFont typeface="Arial" panose="020B0604020202020204" pitchFamily="34" charset="0"/>
              <a:buChar char="•"/>
            </a:pPr>
            <a:r>
              <a:rPr lang="en-US" sz="2000" dirty="0">
                <a:solidFill>
                  <a:schemeClr val="bg1"/>
                </a:solidFill>
              </a:rPr>
              <a:t>Butterflies</a:t>
            </a:r>
          </a:p>
          <a:p>
            <a:pPr marL="342900" indent="-342900">
              <a:buFont typeface="Arial" panose="020B0604020202020204" pitchFamily="34" charset="0"/>
              <a:buChar char="•"/>
            </a:pPr>
            <a:r>
              <a:rPr lang="en-US" sz="2000" dirty="0">
                <a:solidFill>
                  <a:schemeClr val="bg1"/>
                </a:solidFill>
              </a:rPr>
              <a:t>Flies </a:t>
            </a:r>
          </a:p>
          <a:p>
            <a:pPr marL="342900" indent="-342900">
              <a:buFont typeface="Arial" panose="020B0604020202020204" pitchFamily="34" charset="0"/>
              <a:buChar char="•"/>
            </a:pPr>
            <a:r>
              <a:rPr lang="en-US" sz="2000" dirty="0">
                <a:solidFill>
                  <a:schemeClr val="bg1"/>
                </a:solidFill>
              </a:rPr>
              <a:t>Moths </a:t>
            </a:r>
          </a:p>
          <a:p>
            <a:pPr marL="342900" indent="-342900">
              <a:buFont typeface="Arial" panose="020B0604020202020204" pitchFamily="34" charset="0"/>
              <a:buChar char="•"/>
            </a:pPr>
            <a:r>
              <a:rPr lang="en-US" sz="2000" dirty="0">
                <a:solidFill>
                  <a:schemeClr val="bg1"/>
                </a:solidFill>
              </a:rPr>
              <a:t>Wasps </a:t>
            </a:r>
          </a:p>
          <a:p>
            <a:pPr marL="342900" indent="-342900">
              <a:buFont typeface="Arial" panose="020B0604020202020204" pitchFamily="34" charset="0"/>
              <a:buChar char="•"/>
            </a:pPr>
            <a:r>
              <a:rPr lang="en-US" sz="2000" dirty="0">
                <a:solidFill>
                  <a:schemeClr val="bg1"/>
                </a:solidFill>
              </a:rPr>
              <a:t>And in some parts of the world:</a:t>
            </a:r>
          </a:p>
          <a:p>
            <a:pPr marL="800100" lvl="1" indent="-342900">
              <a:buFont typeface="Arial" panose="020B0604020202020204" pitchFamily="34" charset="0"/>
              <a:buChar char="•"/>
            </a:pPr>
            <a:r>
              <a:rPr lang="en-US" sz="1400" dirty="0">
                <a:solidFill>
                  <a:schemeClr val="bg1"/>
                </a:solidFill>
              </a:rPr>
              <a:t> Monkeys, reptiles, marsupials, and rodents. </a:t>
            </a:r>
          </a:p>
        </p:txBody>
      </p:sp>
      <p:pic>
        <p:nvPicPr>
          <p:cNvPr id="11" name="Picture 10">
            <a:extLst>
              <a:ext uri="{FF2B5EF4-FFF2-40B4-BE49-F238E27FC236}">
                <a16:creationId xmlns:a16="http://schemas.microsoft.com/office/drawing/2014/main" id="{592E1383-33B6-4612-B288-FAF0F9AD5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0931" y="1010562"/>
            <a:ext cx="2336800" cy="1752600"/>
          </a:xfrm>
          <a:prstGeom prst="rect">
            <a:avLst/>
          </a:prstGeom>
        </p:spPr>
      </p:pic>
      <p:pic>
        <p:nvPicPr>
          <p:cNvPr id="13" name="Picture 12">
            <a:extLst>
              <a:ext uri="{FF2B5EF4-FFF2-40B4-BE49-F238E27FC236}">
                <a16:creationId xmlns:a16="http://schemas.microsoft.com/office/drawing/2014/main" id="{9347E622-C711-46AD-B5B4-92CE5994A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035" y="2888076"/>
            <a:ext cx="2901791" cy="1985828"/>
          </a:xfrm>
          <a:prstGeom prst="rect">
            <a:avLst/>
          </a:prstGeom>
        </p:spPr>
      </p:pic>
      <p:pic>
        <p:nvPicPr>
          <p:cNvPr id="15" name="Picture 14">
            <a:extLst>
              <a:ext uri="{FF2B5EF4-FFF2-40B4-BE49-F238E27FC236}">
                <a16:creationId xmlns:a16="http://schemas.microsoft.com/office/drawing/2014/main" id="{DCA68B78-5D1B-4A6E-85F0-FAE90CF1D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7731" y="4251241"/>
            <a:ext cx="3043881" cy="2282910"/>
          </a:xfrm>
          <a:prstGeom prst="rect">
            <a:avLst/>
          </a:prstGeom>
        </p:spPr>
      </p:pic>
      <p:pic>
        <p:nvPicPr>
          <p:cNvPr id="17" name="Picture 16" descr="A bee on a flower&#10;&#10;Description automatically generated">
            <a:extLst>
              <a:ext uri="{FF2B5EF4-FFF2-40B4-BE49-F238E27FC236}">
                <a16:creationId xmlns:a16="http://schemas.microsoft.com/office/drawing/2014/main" id="{55D48848-24E8-4181-9046-C2A4FCE42F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50" r="26433"/>
          <a:stretch/>
        </p:blipFill>
        <p:spPr>
          <a:xfrm>
            <a:off x="6545614" y="395574"/>
            <a:ext cx="2094983" cy="2638660"/>
          </a:xfrm>
          <a:prstGeom prst="rect">
            <a:avLst/>
          </a:prstGeom>
        </p:spPr>
      </p:pic>
    </p:spTree>
    <p:extLst>
      <p:ext uri="{BB962C8B-B14F-4D97-AF65-F5344CB8AC3E}">
        <p14:creationId xmlns:p14="http://schemas.microsoft.com/office/powerpoint/2010/main" val="4273916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 calcmode="lin" valueType="num">
                                      <p:cBhvr additive="base">
                                        <p:cTn id="6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 calcmode="lin" valueType="num">
                                      <p:cBhvr additive="base">
                                        <p:cTn id="6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7" end="7"/>
                                            </p:txEl>
                                          </p:spTgt>
                                        </p:tgtEl>
                                        <p:attrNameLst>
                                          <p:attrName>style.visibility</p:attrName>
                                        </p:attrNameLst>
                                      </p:cBhvr>
                                      <p:to>
                                        <p:strVal val="visible"/>
                                      </p:to>
                                    </p:set>
                                    <p:anim calcmode="lin" valueType="num">
                                      <p:cBhvr additive="base">
                                        <p:cTn id="7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 calcmode="lin" valueType="num">
                                      <p:cBhvr additive="base">
                                        <p:cTn id="7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txEl>
                                              <p:pRg st="9" end="9"/>
                                            </p:txEl>
                                          </p:spTgt>
                                        </p:tgtEl>
                                        <p:attrNameLst>
                                          <p:attrName>style.visibility</p:attrName>
                                        </p:attrNameLst>
                                      </p:cBhvr>
                                      <p:to>
                                        <p:strVal val="visible"/>
                                      </p:to>
                                    </p:set>
                                    <p:anim calcmode="lin" valueType="num">
                                      <p:cBhvr additive="base">
                                        <p:cTn id="8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
                                            <p:txEl>
                                              <p:pRg st="10" end="10"/>
                                            </p:txEl>
                                          </p:spTgt>
                                        </p:tgtEl>
                                        <p:attrNameLst>
                                          <p:attrName>style.visibility</p:attrName>
                                        </p:attrNameLst>
                                      </p:cBhvr>
                                      <p:to>
                                        <p:strVal val="visible"/>
                                      </p:to>
                                    </p:set>
                                    <p:anim calcmode="lin" valueType="num">
                                      <p:cBhvr additive="base">
                                        <p:cTn id="8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480060" y="325369"/>
            <a:ext cx="3276451" cy="1956841"/>
          </a:xfrm>
        </p:spPr>
        <p:txBody>
          <a:bodyPr anchor="b">
            <a:normAutofit/>
          </a:bodyPr>
          <a:lstStyle/>
          <a:p>
            <a:r>
              <a:rPr lang="en-US" sz="4700" dirty="0"/>
              <a:t>Pollination Syndrome</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480060" y="2872899"/>
            <a:ext cx="3182691" cy="3320668"/>
          </a:xfrm>
        </p:spPr>
        <p:txBody>
          <a:bodyPr>
            <a:normAutofit/>
          </a:bodyPr>
          <a:lstStyle/>
          <a:p>
            <a:pPr marL="0" indent="0">
              <a:buNone/>
            </a:pPr>
            <a:r>
              <a:rPr lang="en-US" sz="2800" dirty="0">
                <a:solidFill>
                  <a:schemeClr val="bg1"/>
                </a:solidFill>
              </a:rPr>
              <a:t>Plants, animals, and insects have evolved physical characteristics together that make them more likely to interact. </a:t>
            </a:r>
          </a:p>
        </p:txBody>
      </p:sp>
      <p:pic>
        <p:nvPicPr>
          <p:cNvPr id="3" name="Picture 2">
            <a:extLst>
              <a:ext uri="{FF2B5EF4-FFF2-40B4-BE49-F238E27FC236}">
                <a16:creationId xmlns:a16="http://schemas.microsoft.com/office/drawing/2014/main" id="{7F8E2155-91EA-4697-A359-D313FC920C1B}"/>
              </a:ext>
            </a:extLst>
          </p:cNvPr>
          <p:cNvPicPr>
            <a:picLocks noChangeAspect="1"/>
          </p:cNvPicPr>
          <p:nvPr/>
        </p:nvPicPr>
        <p:blipFill rotWithShape="1">
          <a:blip r:embed="rId3">
            <a:extLst>
              <a:ext uri="{28A0092B-C50C-407E-A947-70E740481C1C}">
                <a14:useLocalDpi xmlns:a14="http://schemas.microsoft.com/office/drawing/2010/main" val="0"/>
              </a:ext>
            </a:extLst>
          </a:blip>
          <a:srcRect l="32633" r="10947"/>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C900B21F-54C0-4633-80AF-694A6593EC68}"/>
              </a:ext>
            </a:extLst>
          </p:cNvPr>
          <p:cNvPicPr>
            <a:picLocks noChangeAspect="1"/>
          </p:cNvPicPr>
          <p:nvPr/>
        </p:nvPicPr>
        <p:blipFill rotWithShape="1">
          <a:blip r:embed="rId3">
            <a:extLst>
              <a:ext uri="{28A0092B-C50C-407E-A947-70E740481C1C}">
                <a14:useLocalDpi xmlns:a14="http://schemas.microsoft.com/office/drawing/2010/main" val="0"/>
              </a:ext>
            </a:extLst>
          </a:blip>
          <a:srcRect b="2500"/>
          <a:stretch/>
        </p:blipFill>
        <p:spPr>
          <a:xfrm>
            <a:off x="780790" y="0"/>
            <a:ext cx="7630388" cy="6858000"/>
          </a:xfrm>
          <a:prstGeom prst="rect">
            <a:avLst/>
          </a:prstGeom>
        </p:spPr>
      </p:pic>
      <p:sp>
        <p:nvSpPr>
          <p:cNvPr id="9" name="TextBox 8">
            <a:extLst>
              <a:ext uri="{FF2B5EF4-FFF2-40B4-BE49-F238E27FC236}">
                <a16:creationId xmlns:a16="http://schemas.microsoft.com/office/drawing/2014/main" id="{07ADDAEC-6DF0-4A26-B73E-195880847CA7}"/>
              </a:ext>
            </a:extLst>
          </p:cNvPr>
          <p:cNvSpPr txBox="1"/>
          <p:nvPr/>
        </p:nvSpPr>
        <p:spPr>
          <a:xfrm>
            <a:off x="6020060" y="0"/>
            <a:ext cx="234315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Graphic courtesy of United States Forest Service </a:t>
            </a:r>
          </a:p>
        </p:txBody>
      </p:sp>
    </p:spTree>
    <p:extLst>
      <p:ext uri="{BB962C8B-B14F-4D97-AF65-F5344CB8AC3E}">
        <p14:creationId xmlns:p14="http://schemas.microsoft.com/office/powerpoint/2010/main" val="3009613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86696" y="629266"/>
            <a:ext cx="2629122" cy="1622321"/>
          </a:xfrm>
        </p:spPr>
        <p:txBody>
          <a:bodyPr>
            <a:normAutofit/>
          </a:bodyPr>
          <a:lstStyle/>
          <a:p>
            <a:pPr>
              <a:lnSpc>
                <a:spcPct val="90000"/>
              </a:lnSpc>
            </a:pPr>
            <a:r>
              <a:rPr lang="en-US" sz="3600"/>
              <a:t>Why are pollinators important?</a:t>
            </a:r>
            <a:endParaRPr lang="en-US" sz="3600">
              <a:latin typeface="Rockwell" pitchFamily="18" charset="0"/>
            </a:endParaRPr>
          </a:p>
        </p:txBody>
      </p:sp>
      <p:sp>
        <p:nvSpPr>
          <p:cNvPr id="15" name="Content Placeholder 14"/>
          <p:cNvSpPr>
            <a:spLocks noGrp="1"/>
          </p:cNvSpPr>
          <p:nvPr>
            <p:ph idx="1"/>
          </p:nvPr>
        </p:nvSpPr>
        <p:spPr>
          <a:xfrm>
            <a:off x="114299" y="2438400"/>
            <a:ext cx="3153047" cy="3785419"/>
          </a:xfrm>
        </p:spPr>
        <p:txBody>
          <a:bodyPr>
            <a:noAutofit/>
          </a:bodyPr>
          <a:lstStyle/>
          <a:p>
            <a:pPr marL="457200" indent="-457200">
              <a:buFont typeface="Arial" panose="020B0604020202020204" pitchFamily="34" charset="0"/>
              <a:buChar char="•"/>
            </a:pPr>
            <a:r>
              <a:rPr lang="en-US" sz="2000" dirty="0">
                <a:solidFill>
                  <a:schemeClr val="bg1"/>
                </a:solidFill>
              </a:rPr>
              <a:t>Almost 80% of the 1,400 crop species around the world require pollination.</a:t>
            </a:r>
          </a:p>
          <a:p>
            <a:pPr marL="457200" indent="-457200">
              <a:buFont typeface="Arial" panose="020B0604020202020204" pitchFamily="34" charset="0"/>
              <a:buChar char="•"/>
            </a:pPr>
            <a:r>
              <a:rPr lang="en-US" sz="2000" dirty="0">
                <a:solidFill>
                  <a:schemeClr val="bg1"/>
                </a:solidFill>
              </a:rPr>
              <a:t>At least 1/3 of the foods you eat depend on pollinators.  </a:t>
            </a:r>
          </a:p>
          <a:p>
            <a:pPr marL="457200" indent="-457200">
              <a:buFont typeface="Arial" panose="020B0604020202020204" pitchFamily="34" charset="0"/>
              <a:buChar char="•"/>
            </a:pPr>
            <a:r>
              <a:rPr lang="en-US" sz="2000" dirty="0">
                <a:solidFill>
                  <a:schemeClr val="bg1"/>
                </a:solidFill>
              </a:rPr>
              <a:t>Between 75-95% of all flowering plants need pollinators to survive. </a:t>
            </a: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EA4899-067B-4569-8A73-A18EFAA9A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4396" y="1621578"/>
            <a:ext cx="4514498" cy="3611598"/>
          </a:xfrm>
          <a:prstGeom prst="rect">
            <a:avLst/>
          </a:prstGeom>
          <a:effectLst/>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owInCatalog xmlns="6697dfbd-1ba5-4f97-98d5-8152b8deaee0">false</ShowInCatalog>
    <FormVersion xmlns="6697dfbd-1ba5-4f97-98d5-8152b8deaee0" xsi:nil="true"/>
    <FormDescription xmlns="6697dfbd-1ba5-4f97-98d5-8152b8deaee0" xsi:nil="true"/>
    <FormLocale xmlns="6697dfbd-1ba5-4f97-98d5-8152b8deaee0" xsi:nil="true"/>
    <FormId xmlns="6697dfbd-1ba5-4f97-98d5-8152b8deaee0" xsi:nil="true"/>
    <FormName xmlns="6697dfbd-1ba5-4f97-98d5-8152b8deaee0" xsi:nil="true"/>
    <FormCategory xmlns="6697dfbd-1ba5-4f97-98d5-8152b8deaee0" xsi:nil="true"/>
    <CustomContentTypeId xmlns="6697dfbd-1ba5-4f97-98d5-8152b8deae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DABC69EFEE316A459BAB08C7FFBA25DF" ma:contentTypeVersion="0" ma:contentTypeDescription="A Microsoft InfoPath Form Template." ma:contentTypeScope="" ma:versionID="5ef8a21ce910e8d44defc9e7ab22a5a3">
  <xsd:schema xmlns:xsd="http://www.w3.org/2001/XMLSchema" xmlns:xs="http://www.w3.org/2001/XMLSchema" xmlns:p="http://schemas.microsoft.com/office/2006/metadata/properties" xmlns:ns2="6697dfbd-1ba5-4f97-98d5-8152b8deaee0" targetNamespace="http://schemas.microsoft.com/office/2006/metadata/properties" ma:root="true" ma:fieldsID="3039e3d1967a4fafafa4ed5ff8b1072c" ns2:_="">
    <xsd:import namespace="6697dfbd-1ba5-4f97-98d5-8152b8deaee0"/>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7dfbd-1ba5-4f97-98d5-8152b8deaee0"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72B02CE9-C842-4364-B4B7-D0E6570675C7}">
  <ds:schemaRef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6697dfbd-1ba5-4f97-98d5-8152b8deaee0"/>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D91BCC9-5257-4608-89A2-7FB03C2D0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7dfbd-1ba5-4f97-98d5-8152b8dea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2813</TotalTime>
  <Words>953</Words>
  <Application>Microsoft Office PowerPoint</Application>
  <PresentationFormat>On-screen Show (4:3)</PresentationFormat>
  <Paragraphs>100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Ebrima</vt:lpstr>
      <vt:lpstr>Roboto Slab</vt:lpstr>
      <vt:lpstr>Rockwell</vt:lpstr>
      <vt:lpstr>Office Theme</vt:lpstr>
      <vt:lpstr>Pollinators </vt:lpstr>
      <vt:lpstr>PowerPoint Presentation</vt:lpstr>
      <vt:lpstr>PowerPoint Presentation</vt:lpstr>
      <vt:lpstr>PowerPoint Presentation</vt:lpstr>
      <vt:lpstr>PowerPoint Presentation</vt:lpstr>
      <vt:lpstr>PowerPoint Presentation</vt:lpstr>
      <vt:lpstr>Pollination Syndrome</vt:lpstr>
      <vt:lpstr>PowerPoint Presentation</vt:lpstr>
      <vt:lpstr>Why are pollinators important?</vt:lpstr>
      <vt:lpstr>Pollinators in decline </vt:lpstr>
      <vt:lpstr>What’s driving decline?</vt:lpstr>
      <vt:lpstr>What can we do to help?</vt:lpstr>
      <vt:lpstr>How to Identify a bumble bee </vt:lpstr>
      <vt:lpstr>How to Identify a bumble bee </vt:lpstr>
      <vt:lpstr>Helping Scientists </vt:lpstr>
      <vt:lpstr>Helping Scientists </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PowerPoint template</dc:title>
  <dc:creator>cast461</dc:creator>
  <cp:lastModifiedBy>Althauser, Leia J (DFW)</cp:lastModifiedBy>
  <cp:revision>119</cp:revision>
  <cp:lastPrinted>2019-02-14T22:06:05Z</cp:lastPrinted>
  <dcterms:created xsi:type="dcterms:W3CDTF">2014-07-25T19:35:40Z</dcterms:created>
  <dcterms:modified xsi:type="dcterms:W3CDTF">2021-05-14T22:58:45Z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0x010100F8EF98760CBA4A94994F13BA881038FA00DABC69EFEE316A459BAB08C7FFBA25DF</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