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96" r:id="rId5"/>
    <p:sldId id="292" r:id="rId6"/>
    <p:sldId id="331" r:id="rId7"/>
    <p:sldId id="332" r:id="rId8"/>
    <p:sldId id="263" r:id="rId9"/>
    <p:sldId id="293" r:id="rId10"/>
    <p:sldId id="295" r:id="rId11"/>
    <p:sldId id="333" r:id="rId12"/>
    <p:sldId id="334" r:id="rId13"/>
    <p:sldId id="326" r:id="rId14"/>
    <p:sldId id="335" r:id="rId15"/>
    <p:sldId id="318" r:id="rId16"/>
    <p:sldId id="336" r:id="rId17"/>
    <p:sldId id="337" r:id="rId18"/>
    <p:sldId id="339" r:id="rId19"/>
    <p:sldId id="33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hauser, Leia J (DFW)" initials="ALJ(" lastIdx="2" clrIdx="0">
    <p:extLst>
      <p:ext uri="{19B8F6BF-5375-455C-9EA6-DF929625EA0E}">
        <p15:presenceInfo xmlns:p15="http://schemas.microsoft.com/office/powerpoint/2012/main" userId="S::Leia.Althauser@dfw.wa.gov::2503323c-6ace-4802-b9cc-5c9d65b32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7B54"/>
    <a:srgbClr val="2FC1DA"/>
    <a:srgbClr val="0F7BAA"/>
    <a:srgbClr val="FFD046"/>
    <a:srgbClr val="169B7E"/>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34" autoAdjust="0"/>
  </p:normalViewPr>
  <p:slideViewPr>
    <p:cSldViewPr>
      <p:cViewPr varScale="1">
        <p:scale>
          <a:sx n="93" d="100"/>
          <a:sy n="93" d="100"/>
        </p:scale>
        <p:origin x="13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5/14/2021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5/14/2021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Pathogens are an infectious agent that carries disease. </a:t>
            </a:r>
          </a:p>
          <a:p>
            <a:endParaRPr lang="en-US" dirty="0"/>
          </a:p>
          <a:p>
            <a:r>
              <a:rPr lang="en-US" dirty="0"/>
              <a:t>Prions are an infectious protein that has folded abnormally into a structure capable of causing disease, i.e., Chronic Wasting Disease in ungulates. </a:t>
            </a:r>
          </a:p>
          <a:p>
            <a:endParaRPr lang="en-US" dirty="0"/>
          </a:p>
          <a:p>
            <a:r>
              <a:rPr lang="en-US" dirty="0"/>
              <a:t>To learn more about pathogens please follow this link. https://ib.bioninja.com.au/standard-level/topic-6-human-physiology/63-defence-against-infectio/pathogens.html</a:t>
            </a:r>
          </a:p>
          <a:p>
            <a:endParaRPr lang="en-US" dirty="0"/>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138845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think-pair and then share answers as a class. </a:t>
            </a:r>
          </a:p>
          <a:p>
            <a:r>
              <a:rPr lang="en-US" dirty="0"/>
              <a:t>Type student answers into the text box.</a:t>
            </a:r>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174499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think-pair and then share answers as a class. </a:t>
            </a:r>
          </a:p>
          <a:p>
            <a:r>
              <a:rPr lang="en-US"/>
              <a:t>Type student answers into the text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Afterward have students watch this short video about how WDFW help recover turtles with shell disease: https://www.king5.com/article/tech/science/environment/turtle-shell-disease-scans-show-alarming-lesions/281-330253351</a:t>
            </a:r>
          </a:p>
          <a:p>
            <a:r>
              <a:rPr lang="en-US" dirty="0"/>
              <a:t>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48750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Vectors are species that carry and </a:t>
            </a:r>
            <a:r>
              <a:rPr lang="en-US" b="1" dirty="0"/>
              <a:t>spread</a:t>
            </a:r>
            <a:r>
              <a:rPr lang="en-US" dirty="0"/>
              <a:t> disease to other organisms (i.e., ticks and Lyme disease). </a:t>
            </a:r>
          </a:p>
          <a:p>
            <a:endParaRPr lang="en-US" dirty="0"/>
          </a:p>
          <a:p>
            <a:r>
              <a:rPr lang="en-US" dirty="0"/>
              <a:t>For example, elk hoof disease </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causes elk to have deformed hooves and lesions and often results in mortality. This disease is caused by a bacteria that spreads in cool, damp environments. Because elk congregate in meadows and pastures, one infected elk could spread the disease to many in the heard. </a:t>
            </a: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West Nile virus is a blood-borne disease that is transmitted by mosquitos. Thousands of wild birds and fewer wild mammals have died of West Nile in the U.S.  since 1999. There are still active cases of West Nile virus in both humans and birds.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195785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revealing definitions, ask students if they know what the bolded vocabulary words mean. </a:t>
            </a:r>
          </a:p>
          <a:p>
            <a:endParaRPr lang="en-US" dirty="0"/>
          </a:p>
          <a:p>
            <a:r>
              <a:rPr lang="en-US" b="1" dirty="0"/>
              <a:t>Zoonoses</a:t>
            </a:r>
            <a:r>
              <a:rPr lang="en-US" dirty="0"/>
              <a:t> are diseases that can be transmitted between humans and animals, some examples include rabies, West Nile, Lyme, just to name a few. 60% of infectious diseases in humans are zoonoses.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Ecosystem services:</a:t>
            </a:r>
            <a:r>
              <a:rPr lang="en-US" sz="1200" kern="1200" dirty="0">
                <a:solidFill>
                  <a:schemeClr val="tx1"/>
                </a:solidFill>
                <a:effectLst/>
                <a:latin typeface="+mn-lt"/>
                <a:ea typeface="+mn-ea"/>
                <a:cs typeface="+mn-cs"/>
              </a:rPr>
              <a:t> Benefits people obtain from ecosystems, plants, and wildlife.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Biodiversity:</a:t>
            </a:r>
            <a:r>
              <a:rPr lang="en-US" sz="1200" kern="1200" dirty="0">
                <a:solidFill>
                  <a:schemeClr val="tx1"/>
                </a:solidFill>
                <a:effectLst/>
                <a:latin typeface="+mn-lt"/>
                <a:ea typeface="+mn-ea"/>
                <a:cs typeface="+mn-cs"/>
              </a:rPr>
              <a:t> The full range of life in all its forms. This includes the habitats in which life occurs, the ways that species and habitats interact with each other, and the physical environment and the processes necessary for those interactions.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111531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takes you to a 1:30 video that explains the increase in zoonoses, how zoonoses transfer and what is being done. </a:t>
            </a:r>
          </a:p>
          <a:p>
            <a:endParaRPr lang="en-US" dirty="0"/>
          </a:p>
          <a:p>
            <a:r>
              <a:rPr lang="en-US" dirty="0"/>
              <a:t>Other zoonoses include: SARS, Ebola, Zika, Swine Flu. </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33276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can think about wildlife diseases they have heard of that impact species. Some examples could be, white-nose syndrome in bats, elk hoof disease, pneumonia in bighorn sheep. </a:t>
            </a:r>
          </a:p>
          <a:p>
            <a:endParaRPr lang="en-US" dirty="0"/>
          </a:p>
          <a:p>
            <a:r>
              <a:rPr lang="en-US" dirty="0"/>
              <a:t>Link takes you to a seven-minute video featuring work around white-nose syndrome (a fungus) in bats.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246088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Increase in disease types and occurrences may reduce a species ability to recover from disturbance.   </a:t>
            </a:r>
          </a:p>
          <a:p>
            <a:endParaRPr lang="en-US" dirty="0"/>
          </a:p>
          <a:p>
            <a:endParaRPr lang="en-US" dirty="0"/>
          </a:p>
          <a:p>
            <a:r>
              <a:rPr lang="en-US" dirty="0"/>
              <a:t>For example, a new study shows that white-nose syndrome killed over 90% of three bat species in less than 10 years. https://www.usgs.gov/news/white-nose-syndrome-killed-over-90-three-north-american-bat-species</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397401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72856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For example, with elk hoof disease managers don’t move elk from infected populations. They research to learn more and rely on community science to help them monitor the spread of the disease. </a:t>
            </a:r>
          </a:p>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208665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takes you to a short, two-page article about how the WDFW and partners are helping Western pond turtles and managing shell disease within the population. </a:t>
            </a:r>
          </a:p>
          <a:p>
            <a:endParaRPr lang="en-US" dirty="0"/>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2015991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5/14/2021</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5/14/2021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5/14/2021</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5/14/2021</a:t>
            </a:fld>
            <a:endParaRPr lang="en-US" dirty="0"/>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5/14/2021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5/14/2021</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5/14/2021</a:t>
            </a:fld>
            <a:endParaRPr lang="en-US" dirty="0"/>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5/14/2021</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5/14/2021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dfw.wa.gov/sites/default/files/2019-03/western_pond_turtle_shell_disease_2pager_9august2016.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creativecommons.org/licenses/by-nc-nd/2.0/?ref=ccsearch&amp;atype=rich"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flickr.com/photos/56598064@N06" TargetMode="External"/><Relationship Id="rId5" Type="http://schemas.openxmlformats.org/officeDocument/2006/relationships/hyperlink" Target="https://www.flickr.com/photos/56598064@N06/7921286576"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D9lqE65CN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T_vkR7Jj8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3" y="114300"/>
            <a:ext cx="8382000" cy="1143000"/>
          </a:xfrm>
        </p:spPr>
        <p:txBody>
          <a:bodyPr/>
          <a:lstStyle/>
          <a:p>
            <a:r>
              <a:rPr lang="en-US" dirty="0">
                <a:latin typeface="Rockwell" panose="02060603020205020403" pitchFamily="18" charset="0"/>
              </a:rPr>
              <a:t>Wildlife Disease </a:t>
            </a:r>
          </a:p>
        </p:txBody>
      </p:sp>
      <p:pic>
        <p:nvPicPr>
          <p:cNvPr id="7" name="Picture 6" descr="A picture containing outdoor, laying, stone&#10;&#10;Description automatically generated">
            <a:extLst>
              <a:ext uri="{FF2B5EF4-FFF2-40B4-BE49-F238E27FC236}">
                <a16:creationId xmlns:a16="http://schemas.microsoft.com/office/drawing/2014/main" id="{3BCC06F1-F704-44AB-A219-65C6EE49E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90" y="1543050"/>
            <a:ext cx="8789419" cy="35675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914400"/>
          </a:xfrm>
        </p:spPr>
        <p:txBody>
          <a:bodyPr/>
          <a:lstStyle/>
          <a:p>
            <a:pPr algn="l"/>
            <a:r>
              <a:rPr lang="en-US" dirty="0">
                <a:latin typeface="Rockwell" pitchFamily="18" charset="0"/>
              </a:rPr>
              <a:t>Diseases in Washington </a:t>
            </a:r>
          </a:p>
        </p:txBody>
      </p:sp>
      <p:sp>
        <p:nvSpPr>
          <p:cNvPr id="15" name="Content Placeholder 14"/>
          <p:cNvSpPr>
            <a:spLocks noGrp="1"/>
          </p:cNvSpPr>
          <p:nvPr>
            <p:ph idx="1"/>
          </p:nvPr>
        </p:nvSpPr>
        <p:spPr>
          <a:xfrm>
            <a:off x="457200" y="1143000"/>
            <a:ext cx="8229600" cy="5200650"/>
          </a:xfrm>
        </p:spPr>
        <p:txBody>
          <a:bodyPr>
            <a:normAutofit/>
          </a:bodyPr>
          <a:lstStyle/>
          <a:p>
            <a:pPr marL="0" indent="0">
              <a:buNone/>
            </a:pPr>
            <a:r>
              <a:rPr lang="en-US" sz="2800" dirty="0">
                <a:solidFill>
                  <a:schemeClr val="bg1"/>
                </a:solidFill>
              </a:rPr>
              <a:t>Wildlife in Washington face many diseases. Some pose more of a threat to species’ populations than others. Some of these include:</a:t>
            </a:r>
          </a:p>
          <a:p>
            <a:pPr marL="457200" indent="-457200">
              <a:buFont typeface="Arial" panose="020B0604020202020204" pitchFamily="34" charset="0"/>
              <a:buChar char="•"/>
            </a:pPr>
            <a:r>
              <a:rPr lang="en-US" sz="2800" dirty="0">
                <a:solidFill>
                  <a:schemeClr val="bg1"/>
                </a:solidFill>
              </a:rPr>
              <a:t>White nose syndrome</a:t>
            </a:r>
          </a:p>
          <a:p>
            <a:pPr marL="457200" indent="-457200">
              <a:buFont typeface="Arial" panose="020B0604020202020204" pitchFamily="34" charset="0"/>
              <a:buChar char="•"/>
            </a:pPr>
            <a:r>
              <a:rPr lang="en-US" sz="2800" dirty="0">
                <a:solidFill>
                  <a:schemeClr val="bg1"/>
                </a:solidFill>
              </a:rPr>
              <a:t>Elk hoof disease</a:t>
            </a:r>
          </a:p>
          <a:p>
            <a:pPr marL="457200" indent="-457200">
              <a:buFont typeface="Arial" panose="020B0604020202020204" pitchFamily="34" charset="0"/>
              <a:buChar char="•"/>
            </a:pPr>
            <a:r>
              <a:rPr lang="en-US" sz="2800" dirty="0">
                <a:solidFill>
                  <a:schemeClr val="bg1"/>
                </a:solidFill>
              </a:rPr>
              <a:t>Salmonella </a:t>
            </a:r>
          </a:p>
          <a:p>
            <a:pPr marL="457200" indent="-457200">
              <a:buFont typeface="Arial" panose="020B0604020202020204" pitchFamily="34" charset="0"/>
              <a:buChar char="•"/>
            </a:pPr>
            <a:r>
              <a:rPr lang="en-US" sz="2800" dirty="0">
                <a:solidFill>
                  <a:schemeClr val="bg1"/>
                </a:solidFill>
              </a:rPr>
              <a:t>Pneumonia (bighorn sheep)</a:t>
            </a:r>
          </a:p>
          <a:p>
            <a:pPr marL="457200" indent="-457200">
              <a:buFont typeface="Arial" panose="020B0604020202020204" pitchFamily="34" charset="0"/>
              <a:buChar char="•"/>
            </a:pPr>
            <a:r>
              <a:rPr lang="en-US" sz="2800" dirty="0">
                <a:solidFill>
                  <a:schemeClr val="bg1"/>
                </a:solidFill>
              </a:rPr>
              <a:t>Turtle shell disease</a:t>
            </a:r>
          </a:p>
          <a:p>
            <a:pPr marL="457200" indent="-457200">
              <a:buFont typeface="Arial" panose="020B0604020202020204" pitchFamily="34" charset="0"/>
              <a:buChar char="•"/>
            </a:pPr>
            <a:r>
              <a:rPr lang="en-US" sz="2800" dirty="0">
                <a:solidFill>
                  <a:schemeClr val="bg1"/>
                </a:solidFill>
              </a:rPr>
              <a:t>Chytrid fungus and </a:t>
            </a:r>
            <a:r>
              <a:rPr lang="en-US" sz="2800" dirty="0" err="1">
                <a:solidFill>
                  <a:schemeClr val="bg1"/>
                </a:solidFill>
              </a:rPr>
              <a:t>ranaviruses</a:t>
            </a:r>
            <a:r>
              <a:rPr lang="en-US" sz="2800" dirty="0">
                <a:solidFill>
                  <a:schemeClr val="bg1"/>
                </a:solidFill>
              </a:rPr>
              <a:t> (amphibians)</a:t>
            </a:r>
          </a:p>
          <a:p>
            <a:pPr marL="0" indent="0">
              <a:buNone/>
            </a:pPr>
            <a:endParaRPr lang="en-US" sz="2800" dirty="0">
              <a:solidFill>
                <a:schemeClr val="bg1"/>
              </a:solidFill>
            </a:endParaRPr>
          </a:p>
          <a:p>
            <a:pPr marL="0" indent="0">
              <a:buNone/>
            </a:pP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6" end="6"/>
                                            </p:txEl>
                                          </p:spTgt>
                                        </p:tgtEl>
                                        <p:attrNameLst>
                                          <p:attrName>style.visibility</p:attrName>
                                        </p:attrNameLst>
                                      </p:cBhvr>
                                      <p:to>
                                        <p:strVal val="visible"/>
                                      </p:to>
                                    </p:set>
                                    <p:animEffect transition="in" filter="randombar(horizontal)">
                                      <p:cBhvr>
                                        <p:cTn id="3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295E-CEFD-4645-A5E7-4B89333E5B4F}"/>
              </a:ext>
            </a:extLst>
          </p:cNvPr>
          <p:cNvSpPr>
            <a:spLocks noGrp="1"/>
          </p:cNvSpPr>
          <p:nvPr>
            <p:ph type="title"/>
          </p:nvPr>
        </p:nvSpPr>
        <p:spPr/>
        <p:txBody>
          <a:bodyPr/>
          <a:lstStyle/>
          <a:p>
            <a:r>
              <a:rPr lang="en-US" dirty="0"/>
              <a:t>Emerging threats</a:t>
            </a:r>
          </a:p>
        </p:txBody>
      </p:sp>
      <p:sp>
        <p:nvSpPr>
          <p:cNvPr id="3" name="Content Placeholder 2">
            <a:extLst>
              <a:ext uri="{FF2B5EF4-FFF2-40B4-BE49-F238E27FC236}">
                <a16:creationId xmlns:a16="http://schemas.microsoft.com/office/drawing/2014/main" id="{6DCEC3D2-3A82-448A-8342-930AD514C207}"/>
              </a:ext>
            </a:extLst>
          </p:cNvPr>
          <p:cNvSpPr>
            <a:spLocks noGrp="1"/>
          </p:cNvSpPr>
          <p:nvPr>
            <p:ph idx="1"/>
          </p:nvPr>
        </p:nvSpPr>
        <p:spPr>
          <a:xfrm>
            <a:off x="444910" y="1257300"/>
            <a:ext cx="8241890" cy="4647093"/>
          </a:xfrm>
        </p:spPr>
        <p:txBody>
          <a:bodyPr>
            <a:normAutofit/>
          </a:bodyPr>
          <a:lstStyle/>
          <a:p>
            <a:r>
              <a:rPr lang="en-US" sz="2800" dirty="0">
                <a:solidFill>
                  <a:schemeClr val="bg1"/>
                </a:solidFill>
              </a:rPr>
              <a:t>Other diseases like chronic wasting disease and snake fungal disease have not entered Washington yet, but have been diagnosed in animals in nearby states. </a:t>
            </a:r>
          </a:p>
        </p:txBody>
      </p:sp>
      <p:pic>
        <p:nvPicPr>
          <p:cNvPr id="6" name="Picture 5" descr="Graphical user interface, application&#10;&#10;Description automatically generated">
            <a:extLst>
              <a:ext uri="{FF2B5EF4-FFF2-40B4-BE49-F238E27FC236}">
                <a16:creationId xmlns:a16="http://schemas.microsoft.com/office/drawing/2014/main" id="{55535090-7F38-4842-A93C-0B8B4C9BF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150" y="3169873"/>
            <a:ext cx="6915150" cy="2934238"/>
          </a:xfrm>
          <a:prstGeom prst="rect">
            <a:avLst/>
          </a:prstGeom>
        </p:spPr>
      </p:pic>
    </p:spTree>
    <p:extLst>
      <p:ext uri="{BB962C8B-B14F-4D97-AF65-F5344CB8AC3E}">
        <p14:creationId xmlns:p14="http://schemas.microsoft.com/office/powerpoint/2010/main" val="57512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lstStyle/>
          <a:p>
            <a:pPr algn="l"/>
            <a:r>
              <a:rPr lang="en-US" dirty="0"/>
              <a:t>Disease management </a:t>
            </a:r>
          </a:p>
        </p:txBody>
      </p:sp>
      <p:sp>
        <p:nvSpPr>
          <p:cNvPr id="3" name="Content Placeholder 2"/>
          <p:cNvSpPr>
            <a:spLocks noGrp="1"/>
          </p:cNvSpPr>
          <p:nvPr>
            <p:ph idx="1"/>
          </p:nvPr>
        </p:nvSpPr>
        <p:spPr>
          <a:xfrm>
            <a:off x="457200" y="1371600"/>
            <a:ext cx="8115300" cy="4800600"/>
          </a:xfrm>
        </p:spPr>
        <p:txBody>
          <a:bodyPr>
            <a:normAutofit/>
          </a:bodyPr>
          <a:lstStyle/>
          <a:p>
            <a:pPr marL="0" indent="0">
              <a:spcBef>
                <a:spcPts val="0"/>
              </a:spcBef>
              <a:spcAft>
                <a:spcPts val="1200"/>
              </a:spcAft>
              <a:buNone/>
            </a:pPr>
            <a:r>
              <a:rPr lang="en-US" sz="2000" dirty="0">
                <a:solidFill>
                  <a:schemeClr val="bg1"/>
                </a:solidFill>
              </a:rPr>
              <a:t>So how do wildlife managers, biologists, and veterinarians help whole populations of recover from disease?</a:t>
            </a:r>
          </a:p>
          <a:p>
            <a:pPr marL="0" indent="0">
              <a:spcBef>
                <a:spcPts val="0"/>
              </a:spcBef>
              <a:spcAft>
                <a:spcPts val="1200"/>
              </a:spcAft>
              <a:buNone/>
            </a:pPr>
            <a:endParaRPr lang="en-US" sz="2000" dirty="0">
              <a:solidFill>
                <a:schemeClr val="bg1"/>
              </a:solidFill>
            </a:endParaRPr>
          </a:p>
          <a:p>
            <a:pPr marL="0" indent="0">
              <a:spcBef>
                <a:spcPts val="0"/>
              </a:spcBef>
              <a:spcAft>
                <a:spcPts val="1200"/>
              </a:spcAft>
              <a:buNone/>
            </a:pPr>
            <a:r>
              <a:rPr lang="en-US" sz="2000" dirty="0">
                <a:solidFill>
                  <a:schemeClr val="bg1"/>
                </a:solidFill>
              </a:rPr>
              <a:t>Each disease, and each species has a different management strategy. </a:t>
            </a:r>
          </a:p>
        </p:txBody>
      </p:sp>
      <p:pic>
        <p:nvPicPr>
          <p:cNvPr id="6" name="Picture 5" descr="A picture containing sheep, mammal, outdoor, grass&#10;&#10;Description automatically generated">
            <a:extLst>
              <a:ext uri="{FF2B5EF4-FFF2-40B4-BE49-F238E27FC236}">
                <a16:creationId xmlns:a16="http://schemas.microsoft.com/office/drawing/2014/main" id="{6D9A45E8-265E-4DB3-93F1-845353876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171825"/>
            <a:ext cx="4000500" cy="3000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389C-16D0-448E-8D92-31D723A3D583}"/>
              </a:ext>
            </a:extLst>
          </p:cNvPr>
          <p:cNvSpPr>
            <a:spLocks noGrp="1"/>
          </p:cNvSpPr>
          <p:nvPr>
            <p:ph type="title"/>
          </p:nvPr>
        </p:nvSpPr>
        <p:spPr/>
        <p:txBody>
          <a:bodyPr/>
          <a:lstStyle/>
          <a:p>
            <a:r>
              <a:rPr lang="en-US" dirty="0"/>
              <a:t>Disease management </a:t>
            </a:r>
          </a:p>
        </p:txBody>
      </p:sp>
      <p:sp>
        <p:nvSpPr>
          <p:cNvPr id="3" name="Content Placeholder 2">
            <a:extLst>
              <a:ext uri="{FF2B5EF4-FFF2-40B4-BE49-F238E27FC236}">
                <a16:creationId xmlns:a16="http://schemas.microsoft.com/office/drawing/2014/main" id="{B862DDFB-44C8-4DF2-A2C8-8DC7D02DBEB7}"/>
              </a:ext>
            </a:extLst>
          </p:cNvPr>
          <p:cNvSpPr>
            <a:spLocks noGrp="1"/>
          </p:cNvSpPr>
          <p:nvPr>
            <p:ph idx="1"/>
          </p:nvPr>
        </p:nvSpPr>
        <p:spPr>
          <a:xfrm>
            <a:off x="434725" y="1143000"/>
            <a:ext cx="8229600" cy="4743451"/>
          </a:xfrm>
        </p:spPr>
        <p:txBody>
          <a:bodyPr>
            <a:normAutofit/>
          </a:bodyPr>
          <a:lstStyle/>
          <a:p>
            <a:r>
              <a:rPr lang="en-US" sz="3000" dirty="0">
                <a:solidFill>
                  <a:schemeClr val="bg1"/>
                </a:solidFill>
              </a:rPr>
              <a:t>Often, wildlife veterinarians and biologists work together to research the disease and attempt to prevent the spread among the population. </a:t>
            </a:r>
          </a:p>
        </p:txBody>
      </p:sp>
      <p:pic>
        <p:nvPicPr>
          <p:cNvPr id="5" name="Picture 4" descr="A picture containing fish, soft-finned fish, half&#10;&#10;Description automatically generated">
            <a:extLst>
              <a:ext uri="{FF2B5EF4-FFF2-40B4-BE49-F238E27FC236}">
                <a16:creationId xmlns:a16="http://schemas.microsoft.com/office/drawing/2014/main" id="{03120936-17F6-44AA-8A34-95A108459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5950" y="2728912"/>
            <a:ext cx="4686300" cy="3514726"/>
          </a:xfrm>
          <a:prstGeom prst="rect">
            <a:avLst/>
          </a:prstGeom>
        </p:spPr>
      </p:pic>
    </p:spTree>
    <p:extLst>
      <p:ext uri="{BB962C8B-B14F-4D97-AF65-F5344CB8AC3E}">
        <p14:creationId xmlns:p14="http://schemas.microsoft.com/office/powerpoint/2010/main" val="329288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389C-16D0-448E-8D92-31D723A3D583}"/>
              </a:ext>
            </a:extLst>
          </p:cNvPr>
          <p:cNvSpPr>
            <a:spLocks noGrp="1"/>
          </p:cNvSpPr>
          <p:nvPr>
            <p:ph type="title"/>
          </p:nvPr>
        </p:nvSpPr>
        <p:spPr/>
        <p:txBody>
          <a:bodyPr/>
          <a:lstStyle/>
          <a:p>
            <a:r>
              <a:rPr lang="en-US" dirty="0"/>
              <a:t>Disease Management. </a:t>
            </a:r>
          </a:p>
        </p:txBody>
      </p:sp>
      <p:sp>
        <p:nvSpPr>
          <p:cNvPr id="3" name="Content Placeholder 2">
            <a:extLst>
              <a:ext uri="{FF2B5EF4-FFF2-40B4-BE49-F238E27FC236}">
                <a16:creationId xmlns:a16="http://schemas.microsoft.com/office/drawing/2014/main" id="{B862DDFB-44C8-4DF2-A2C8-8DC7D02DBEB7}"/>
              </a:ext>
            </a:extLst>
          </p:cNvPr>
          <p:cNvSpPr>
            <a:spLocks noGrp="1"/>
          </p:cNvSpPr>
          <p:nvPr>
            <p:ph idx="1"/>
          </p:nvPr>
        </p:nvSpPr>
        <p:spPr/>
        <p:txBody>
          <a:bodyPr/>
          <a:lstStyle/>
          <a:p>
            <a:r>
              <a:rPr lang="en-US" dirty="0">
                <a:solidFill>
                  <a:schemeClr val="bg1"/>
                </a:solidFill>
              </a:rPr>
              <a:t>For threatened and endangered species, like the </a:t>
            </a:r>
            <a:r>
              <a:rPr lang="en-US" dirty="0">
                <a:solidFill>
                  <a:schemeClr val="accent1"/>
                </a:solidFill>
                <a:hlinkClick r:id="rId3">
                  <a:extLst>
                    <a:ext uri="{A12FA001-AC4F-418D-AE19-62706E023703}">
                      <ahyp:hlinkClr xmlns:ahyp="http://schemas.microsoft.com/office/drawing/2018/hyperlinkcolor" val="tx"/>
                    </a:ext>
                  </a:extLst>
                </a:hlinkClick>
              </a:rPr>
              <a:t>Western pond turtle</a:t>
            </a:r>
            <a:r>
              <a:rPr lang="en-US" dirty="0">
                <a:solidFill>
                  <a:schemeClr val="bg1"/>
                </a:solidFill>
              </a:rPr>
              <a:t>, more action might be taken. </a:t>
            </a:r>
          </a:p>
        </p:txBody>
      </p:sp>
      <p:pic>
        <p:nvPicPr>
          <p:cNvPr id="6" name="Picture 5">
            <a:extLst>
              <a:ext uri="{FF2B5EF4-FFF2-40B4-BE49-F238E27FC236}">
                <a16:creationId xmlns:a16="http://schemas.microsoft.com/office/drawing/2014/main" id="{756E7166-D43F-481D-A597-8DCC9D25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 y="3143250"/>
            <a:ext cx="4658017" cy="3094818"/>
          </a:xfrm>
          <a:prstGeom prst="rect">
            <a:avLst/>
          </a:prstGeom>
        </p:spPr>
      </p:pic>
    </p:spTree>
    <p:extLst>
      <p:ext uri="{BB962C8B-B14F-4D97-AF65-F5344CB8AC3E}">
        <p14:creationId xmlns:p14="http://schemas.microsoft.com/office/powerpoint/2010/main" val="121480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BC1A-C97F-467F-BB72-444A17D25E1D}"/>
              </a:ext>
            </a:extLst>
          </p:cNvPr>
          <p:cNvSpPr>
            <a:spLocks noGrp="1"/>
          </p:cNvSpPr>
          <p:nvPr>
            <p:ph type="title"/>
          </p:nvPr>
        </p:nvSpPr>
        <p:spPr/>
        <p:txBody>
          <a:bodyPr/>
          <a:lstStyle/>
          <a:p>
            <a:r>
              <a:rPr lang="en-US" dirty="0"/>
              <a:t>Turtle Shell Disease</a:t>
            </a:r>
          </a:p>
        </p:txBody>
      </p:sp>
      <p:sp>
        <p:nvSpPr>
          <p:cNvPr id="3" name="Content Placeholder 2">
            <a:extLst>
              <a:ext uri="{FF2B5EF4-FFF2-40B4-BE49-F238E27FC236}">
                <a16:creationId xmlns:a16="http://schemas.microsoft.com/office/drawing/2014/main" id="{E7E2AC2B-7E67-491B-BC98-CC5975EDED94}"/>
              </a:ext>
            </a:extLst>
          </p:cNvPr>
          <p:cNvSpPr>
            <a:spLocks noGrp="1"/>
          </p:cNvSpPr>
          <p:nvPr>
            <p:ph idx="1"/>
          </p:nvPr>
        </p:nvSpPr>
        <p:spPr/>
        <p:txBody>
          <a:bodyPr/>
          <a:lstStyle/>
          <a:p>
            <a:r>
              <a:rPr lang="en-US" dirty="0">
                <a:solidFill>
                  <a:schemeClr val="bg1"/>
                </a:solidFill>
              </a:rPr>
              <a:t>According to the reading:</a:t>
            </a:r>
          </a:p>
          <a:p>
            <a:r>
              <a:rPr lang="en-US" dirty="0">
                <a:solidFill>
                  <a:schemeClr val="bg1"/>
                </a:solidFill>
              </a:rPr>
              <a:t>- Describe why WDFW and partners “head-start” Western Pond turtles. </a:t>
            </a:r>
          </a:p>
          <a:p>
            <a:endParaRPr lang="en-US" dirty="0">
              <a:solidFill>
                <a:schemeClr val="bg1"/>
              </a:solidFill>
            </a:endParaRPr>
          </a:p>
          <a:p>
            <a:r>
              <a:rPr lang="en-US" dirty="0">
                <a:solidFill>
                  <a:schemeClr val="bg1"/>
                </a:solidFill>
              </a:rPr>
              <a:t>- What do we know about the disease?</a:t>
            </a:r>
          </a:p>
          <a:p>
            <a:endParaRPr lang="en-US" dirty="0">
              <a:solidFill>
                <a:schemeClr val="bg1"/>
              </a:solidFill>
            </a:endParaRPr>
          </a:p>
        </p:txBody>
      </p:sp>
    </p:spTree>
    <p:extLst>
      <p:ext uri="{BB962C8B-B14F-4D97-AF65-F5344CB8AC3E}">
        <p14:creationId xmlns:p14="http://schemas.microsoft.com/office/powerpoint/2010/main" val="83044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BC1A-C97F-467F-BB72-444A17D25E1D}"/>
              </a:ext>
            </a:extLst>
          </p:cNvPr>
          <p:cNvSpPr>
            <a:spLocks noGrp="1"/>
          </p:cNvSpPr>
          <p:nvPr>
            <p:ph type="title"/>
          </p:nvPr>
        </p:nvSpPr>
        <p:spPr/>
        <p:txBody>
          <a:bodyPr/>
          <a:lstStyle/>
          <a:p>
            <a:r>
              <a:rPr lang="en-US" dirty="0"/>
              <a:t>Turtle Shell Disease</a:t>
            </a:r>
          </a:p>
        </p:txBody>
      </p:sp>
      <p:sp>
        <p:nvSpPr>
          <p:cNvPr id="3" name="Content Placeholder 2">
            <a:extLst>
              <a:ext uri="{FF2B5EF4-FFF2-40B4-BE49-F238E27FC236}">
                <a16:creationId xmlns:a16="http://schemas.microsoft.com/office/drawing/2014/main" id="{E7E2AC2B-7E67-491B-BC98-CC5975EDED94}"/>
              </a:ext>
            </a:extLst>
          </p:cNvPr>
          <p:cNvSpPr>
            <a:spLocks noGrp="1"/>
          </p:cNvSpPr>
          <p:nvPr>
            <p:ph idx="1"/>
          </p:nvPr>
        </p:nvSpPr>
        <p:spPr/>
        <p:txBody>
          <a:bodyPr>
            <a:normAutofit/>
          </a:bodyPr>
          <a:lstStyle/>
          <a:p>
            <a:r>
              <a:rPr lang="en-US" dirty="0">
                <a:solidFill>
                  <a:schemeClr val="bg1"/>
                </a:solidFill>
              </a:rPr>
              <a:t>According to the reading:</a:t>
            </a:r>
          </a:p>
          <a:p>
            <a:r>
              <a:rPr lang="en-US" dirty="0">
                <a:solidFill>
                  <a:schemeClr val="bg1"/>
                </a:solidFill>
              </a:rPr>
              <a:t>-What are we trying to research and learn about the disease?</a:t>
            </a:r>
          </a:p>
          <a:p>
            <a:endParaRPr lang="en-US" dirty="0">
              <a:solidFill>
                <a:schemeClr val="bg1"/>
              </a:solidFill>
            </a:endParaRPr>
          </a:p>
          <a:p>
            <a:r>
              <a:rPr lang="en-US" dirty="0">
                <a:solidFill>
                  <a:schemeClr val="bg1"/>
                </a:solidFill>
              </a:rPr>
              <a:t>Do you think head-starting is worth the risk of shell disease? Why or why not?</a:t>
            </a:r>
          </a:p>
        </p:txBody>
      </p:sp>
    </p:spTree>
    <p:extLst>
      <p:ext uri="{BB962C8B-B14F-4D97-AF65-F5344CB8AC3E}">
        <p14:creationId xmlns:p14="http://schemas.microsoft.com/office/powerpoint/2010/main" val="409773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4300"/>
            <a:ext cx="6400800" cy="1371600"/>
          </a:xfrm>
        </p:spPr>
        <p:txBody>
          <a:bodyPr/>
          <a:lstStyle/>
          <a:p>
            <a:r>
              <a:rPr lang="en-US" dirty="0">
                <a:solidFill>
                  <a:srgbClr val="067B54"/>
                </a:solidFill>
              </a:rPr>
              <a:t>What is Wildlife Disease? </a:t>
            </a:r>
          </a:p>
        </p:txBody>
      </p:sp>
      <p:pic>
        <p:nvPicPr>
          <p:cNvPr id="4" name="Picture 3" descr="A picture containing reptile, turtle&#10;&#10;Description automatically generated">
            <a:extLst>
              <a:ext uri="{FF2B5EF4-FFF2-40B4-BE49-F238E27FC236}">
                <a16:creationId xmlns:a16="http://schemas.microsoft.com/office/drawing/2014/main" id="{F182474C-8BFF-44A1-BCF1-54F762661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50" y="2114550"/>
            <a:ext cx="4000500" cy="2240280"/>
          </a:xfrm>
          <a:prstGeom prst="rect">
            <a:avLst/>
          </a:prstGeom>
        </p:spPr>
      </p:pic>
      <p:sp>
        <p:nvSpPr>
          <p:cNvPr id="6" name="TextBox 5">
            <a:extLst>
              <a:ext uri="{FF2B5EF4-FFF2-40B4-BE49-F238E27FC236}">
                <a16:creationId xmlns:a16="http://schemas.microsoft.com/office/drawing/2014/main" id="{2728F5A9-8970-4CB0-B158-7530FEEF7854}"/>
              </a:ext>
            </a:extLst>
          </p:cNvPr>
          <p:cNvSpPr txBox="1"/>
          <p:nvPr/>
        </p:nvSpPr>
        <p:spPr>
          <a:xfrm>
            <a:off x="171450" y="1131927"/>
            <a:ext cx="9644718" cy="369332"/>
          </a:xfrm>
          <a:prstGeom prst="rect">
            <a:avLst/>
          </a:prstGeom>
          <a:noFill/>
        </p:spPr>
        <p:txBody>
          <a:bodyPr wrap="square" rtlCol="0">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Disease</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 is the change in the normal function of any part or organ of the body. </a:t>
            </a:r>
          </a:p>
        </p:txBody>
      </p:sp>
      <p:sp>
        <p:nvSpPr>
          <p:cNvPr id="7" name="TextBox 6">
            <a:extLst>
              <a:ext uri="{FF2B5EF4-FFF2-40B4-BE49-F238E27FC236}">
                <a16:creationId xmlns:a16="http://schemas.microsoft.com/office/drawing/2014/main" id="{53EC7001-33D7-4F39-AD67-92E6C6184A9F}"/>
              </a:ext>
            </a:extLst>
          </p:cNvPr>
          <p:cNvSpPr txBox="1"/>
          <p:nvPr/>
        </p:nvSpPr>
        <p:spPr>
          <a:xfrm>
            <a:off x="2686050" y="4400570"/>
            <a:ext cx="4444068" cy="215444"/>
          </a:xfrm>
          <a:prstGeom prst="rect">
            <a:avLst/>
          </a:prstGeom>
          <a:noFill/>
        </p:spPr>
        <p:txBody>
          <a:bodyPr wrap="square" rtlCol="0">
            <a:spAutoFit/>
          </a:bodyPr>
          <a:lstStyle/>
          <a:p>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Western Pond Turtle with shell disease which forms deep pitting lesions in the turtles’ shells. </a:t>
            </a:r>
          </a:p>
        </p:txBody>
      </p:sp>
      <p:sp>
        <p:nvSpPr>
          <p:cNvPr id="8" name="TextBox 7">
            <a:extLst>
              <a:ext uri="{FF2B5EF4-FFF2-40B4-BE49-F238E27FC236}">
                <a16:creationId xmlns:a16="http://schemas.microsoft.com/office/drawing/2014/main" id="{48C3B502-6E1A-4FAE-B666-11BCE6DECA74}"/>
              </a:ext>
            </a:extLst>
          </p:cNvPr>
          <p:cNvSpPr txBox="1"/>
          <p:nvPr/>
        </p:nvSpPr>
        <p:spPr>
          <a:xfrm>
            <a:off x="514350" y="5257800"/>
            <a:ext cx="8572500" cy="646331"/>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Disease can impact an individual, or a populations’ ability to reproduce and survive– Especially threatened and endangered species like Western pond turtles.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4300"/>
            <a:ext cx="6400800" cy="1371600"/>
          </a:xfrm>
        </p:spPr>
        <p:txBody>
          <a:bodyPr/>
          <a:lstStyle/>
          <a:p>
            <a:r>
              <a:rPr lang="en-US" dirty="0">
                <a:solidFill>
                  <a:srgbClr val="067B54"/>
                </a:solidFill>
              </a:rPr>
              <a:t>What Causes Disease? </a:t>
            </a:r>
          </a:p>
        </p:txBody>
      </p:sp>
      <p:sp>
        <p:nvSpPr>
          <p:cNvPr id="8" name="TextBox 7">
            <a:extLst>
              <a:ext uri="{FF2B5EF4-FFF2-40B4-BE49-F238E27FC236}">
                <a16:creationId xmlns:a16="http://schemas.microsoft.com/office/drawing/2014/main" id="{48C3B502-6E1A-4FAE-B666-11BCE6DECA74}"/>
              </a:ext>
            </a:extLst>
          </p:cNvPr>
          <p:cNvSpPr txBox="1"/>
          <p:nvPr/>
        </p:nvSpPr>
        <p:spPr>
          <a:xfrm>
            <a:off x="400050" y="887968"/>
            <a:ext cx="8572500" cy="369332"/>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Disease is caused by a </a:t>
            </a: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pathogen</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 a parasite, bacteria, fungi, virus, or prion. </a:t>
            </a:r>
          </a:p>
        </p:txBody>
      </p:sp>
      <p:pic>
        <p:nvPicPr>
          <p:cNvPr id="5" name="Picture 4" descr="Diagram&#10;&#10;Description automatically generated">
            <a:extLst>
              <a:ext uri="{FF2B5EF4-FFF2-40B4-BE49-F238E27FC236}">
                <a16:creationId xmlns:a16="http://schemas.microsoft.com/office/drawing/2014/main" id="{0B53062B-5C1C-4F0C-8031-4266A4E56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1714500"/>
            <a:ext cx="6572250" cy="2682708"/>
          </a:xfrm>
          <a:prstGeom prst="rect">
            <a:avLst/>
          </a:prstGeom>
        </p:spPr>
      </p:pic>
      <p:sp>
        <p:nvSpPr>
          <p:cNvPr id="9" name="TextBox 8">
            <a:extLst>
              <a:ext uri="{FF2B5EF4-FFF2-40B4-BE49-F238E27FC236}">
                <a16:creationId xmlns:a16="http://schemas.microsoft.com/office/drawing/2014/main" id="{C1471344-53B7-4519-8FBD-BED88DFC0CEF}"/>
              </a:ext>
            </a:extLst>
          </p:cNvPr>
          <p:cNvSpPr txBox="1"/>
          <p:nvPr/>
        </p:nvSpPr>
        <p:spPr>
          <a:xfrm>
            <a:off x="7143750" y="4572000"/>
            <a:ext cx="2114550" cy="215444"/>
          </a:xfrm>
          <a:prstGeom prst="rect">
            <a:avLst/>
          </a:prstGeom>
          <a:noFill/>
        </p:spPr>
        <p:txBody>
          <a:bodyPr wrap="square" rtlCol="0">
            <a:spAutoFit/>
          </a:bodyPr>
          <a:lstStyle/>
          <a:p>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Photo from: https://ib.bioninja.com.au/</a:t>
            </a:r>
          </a:p>
        </p:txBody>
      </p:sp>
    </p:spTree>
    <p:extLst>
      <p:ext uri="{BB962C8B-B14F-4D97-AF65-F5344CB8AC3E}">
        <p14:creationId xmlns:p14="http://schemas.microsoft.com/office/powerpoint/2010/main" val="219226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5750" y="-114300"/>
            <a:ext cx="8229600" cy="914400"/>
          </a:xfrm>
        </p:spPr>
        <p:txBody>
          <a:bodyPr>
            <a:normAutofit/>
          </a:bodyPr>
          <a:lstStyle/>
          <a:p>
            <a:r>
              <a:rPr lang="en-US" dirty="0"/>
              <a:t>What Spreads Disease? </a:t>
            </a:r>
          </a:p>
        </p:txBody>
      </p:sp>
      <p:sp>
        <p:nvSpPr>
          <p:cNvPr id="8" name="Content Placeholder 7"/>
          <p:cNvSpPr>
            <a:spLocks noGrp="1"/>
          </p:cNvSpPr>
          <p:nvPr>
            <p:ph idx="1"/>
          </p:nvPr>
        </p:nvSpPr>
        <p:spPr>
          <a:xfrm>
            <a:off x="285750" y="800100"/>
            <a:ext cx="2797464" cy="5120255"/>
          </a:xfrm>
          <a:noFill/>
        </p:spPr>
        <p:txBody>
          <a:bodyPr>
            <a:normAutofit fontScale="77500" lnSpcReduction="20000"/>
          </a:bodyPr>
          <a:lstStyle/>
          <a:p>
            <a:r>
              <a:rPr lang="en-US" sz="2400" dirty="0">
                <a:solidFill>
                  <a:schemeClr val="bg1"/>
                </a:solidFill>
              </a:rPr>
              <a:t>Disease is typically a normal part of ecosystems.  </a:t>
            </a:r>
          </a:p>
          <a:p>
            <a:endParaRPr lang="en-US" sz="2400" dirty="0">
              <a:solidFill>
                <a:schemeClr val="bg1"/>
              </a:solidFill>
            </a:endParaRPr>
          </a:p>
          <a:p>
            <a:r>
              <a:rPr lang="en-US" sz="2400" dirty="0">
                <a:solidFill>
                  <a:schemeClr val="bg1"/>
                </a:solidFill>
              </a:rPr>
              <a:t>However drivers such as: </a:t>
            </a:r>
          </a:p>
          <a:p>
            <a:pPr marL="651510" lvl="1" indent="-285750">
              <a:buFont typeface="Arial" panose="020B0604020202020204" pitchFamily="34" charset="0"/>
              <a:buChar char="•"/>
            </a:pPr>
            <a:r>
              <a:rPr lang="en-US" sz="2000" dirty="0">
                <a:solidFill>
                  <a:schemeClr val="bg1"/>
                </a:solidFill>
              </a:rPr>
              <a:t>changes in land use (i.e., forest to farmland), </a:t>
            </a:r>
          </a:p>
          <a:p>
            <a:pPr marL="651510" lvl="1" indent="-285750">
              <a:buFont typeface="Arial" panose="020B0604020202020204" pitchFamily="34" charset="0"/>
              <a:buChar char="•"/>
            </a:pPr>
            <a:r>
              <a:rPr lang="en-US" sz="2000" b="1" dirty="0">
                <a:solidFill>
                  <a:schemeClr val="bg1"/>
                </a:solidFill>
              </a:rPr>
              <a:t>anthropogenic </a:t>
            </a:r>
            <a:r>
              <a:rPr lang="en-US" sz="2000" dirty="0">
                <a:solidFill>
                  <a:schemeClr val="bg1"/>
                </a:solidFill>
              </a:rPr>
              <a:t>climate change, </a:t>
            </a:r>
          </a:p>
          <a:p>
            <a:pPr marL="651510" lvl="1" indent="-285750">
              <a:buFont typeface="Arial" panose="020B0604020202020204" pitchFamily="34" charset="0"/>
              <a:buChar char="•"/>
            </a:pPr>
            <a:r>
              <a:rPr lang="en-US" sz="2000" dirty="0">
                <a:solidFill>
                  <a:schemeClr val="bg1"/>
                </a:solidFill>
              </a:rPr>
              <a:t>increased interactions between humans, domestic animals, and wildlife (i.e., urbanization) </a:t>
            </a:r>
          </a:p>
          <a:p>
            <a:pPr marL="651510" lvl="1" indent="-285750">
              <a:buFont typeface="Arial" panose="020B0604020202020204" pitchFamily="34" charset="0"/>
              <a:buChar char="•"/>
            </a:pPr>
            <a:r>
              <a:rPr lang="en-US" sz="2000" dirty="0">
                <a:solidFill>
                  <a:schemeClr val="bg1"/>
                </a:solidFill>
              </a:rPr>
              <a:t>illegal wildlife trade, and</a:t>
            </a:r>
          </a:p>
          <a:p>
            <a:pPr marL="651510" lvl="1" indent="-285750">
              <a:buFont typeface="Arial" panose="020B0604020202020204" pitchFamily="34" charset="0"/>
              <a:buChar char="•"/>
            </a:pPr>
            <a:r>
              <a:rPr lang="en-US" sz="2000" dirty="0">
                <a:solidFill>
                  <a:schemeClr val="bg1"/>
                </a:solidFill>
              </a:rPr>
              <a:t>introduced and invasive species,</a:t>
            </a:r>
          </a:p>
          <a:p>
            <a:r>
              <a:rPr lang="en-US" sz="2400" dirty="0">
                <a:solidFill>
                  <a:schemeClr val="bg1"/>
                </a:solidFill>
              </a:rPr>
              <a:t>are increasing both the rate and intensity of disease.  </a:t>
            </a:r>
          </a:p>
        </p:txBody>
      </p:sp>
      <p:pic>
        <p:nvPicPr>
          <p:cNvPr id="5" name="Picture 4" descr="Chart&#10;&#10;Description automatically generated">
            <a:extLst>
              <a:ext uri="{FF2B5EF4-FFF2-40B4-BE49-F238E27FC236}">
                <a16:creationId xmlns:a16="http://schemas.microsoft.com/office/drawing/2014/main" id="{B04FA195-98FD-4688-93DA-F7E3E211B456}"/>
              </a:ext>
            </a:extLst>
          </p:cNvPr>
          <p:cNvPicPr>
            <a:picLocks noChangeAspect="1"/>
          </p:cNvPicPr>
          <p:nvPr/>
        </p:nvPicPr>
        <p:blipFill rotWithShape="1">
          <a:blip r:embed="rId2">
            <a:extLst>
              <a:ext uri="{28A0092B-C50C-407E-A947-70E740481C1C}">
                <a14:useLocalDpi xmlns:a14="http://schemas.microsoft.com/office/drawing/2010/main" val="0"/>
              </a:ext>
            </a:extLst>
          </a:blip>
          <a:srcRect r="5267"/>
          <a:stretch/>
        </p:blipFill>
        <p:spPr>
          <a:xfrm>
            <a:off x="3254664" y="1314450"/>
            <a:ext cx="5720776" cy="4605905"/>
          </a:xfrm>
          <a:prstGeom prst="rect">
            <a:avLst/>
          </a:prstGeom>
        </p:spPr>
      </p:pic>
    </p:spTree>
    <p:extLst>
      <p:ext uri="{BB962C8B-B14F-4D97-AF65-F5344CB8AC3E}">
        <p14:creationId xmlns:p14="http://schemas.microsoft.com/office/powerpoint/2010/main" val="33460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randombar(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7436009-3F84-484C-AC08-74F0A2ED311C}"/>
              </a:ext>
            </a:extLst>
          </p:cNvPr>
          <p:cNvSpPr txBox="1">
            <a:spLocks/>
          </p:cNvSpPr>
          <p:nvPr/>
        </p:nvSpPr>
        <p:spPr>
          <a:xfrm>
            <a:off x="228600" y="285750"/>
            <a:ext cx="6400800" cy="13716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cap="all">
                <a:solidFill>
                  <a:schemeClr val="bg1"/>
                </a:solidFill>
                <a:latin typeface="Rockwell" panose="02060603020205020403" pitchFamily="18" charset="0"/>
                <a:ea typeface="Roboto Slab" pitchFamily="2" charset="0"/>
                <a:cs typeface="+mj-cs"/>
              </a:defRPr>
            </a:lvl1pPr>
          </a:lstStyle>
          <a:p>
            <a:r>
              <a:rPr lang="en-US" dirty="0"/>
              <a:t>What Spreads Disease? </a:t>
            </a:r>
          </a:p>
        </p:txBody>
      </p:sp>
      <p:sp>
        <p:nvSpPr>
          <p:cNvPr id="10" name="Rectangle 9">
            <a:extLst>
              <a:ext uri="{FF2B5EF4-FFF2-40B4-BE49-F238E27FC236}">
                <a16:creationId xmlns:a16="http://schemas.microsoft.com/office/drawing/2014/main" id="{68299745-001B-41AB-B31C-6225C9309AB2}"/>
              </a:ext>
            </a:extLst>
          </p:cNvPr>
          <p:cNvSpPr/>
          <p:nvPr/>
        </p:nvSpPr>
        <p:spPr>
          <a:xfrm>
            <a:off x="196132" y="971550"/>
            <a:ext cx="8458200" cy="830997"/>
          </a:xfrm>
          <a:prstGeom prst="rect">
            <a:avLst/>
          </a:prstGeom>
        </p:spPr>
        <p:txBody>
          <a:bodyPr wrap="square">
            <a:spAutoFit/>
          </a:bodyPr>
          <a:lstStyle/>
          <a:p>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Disease is commonly spread among the environment or through a </a:t>
            </a:r>
            <a:r>
              <a:rPr lang="en-US" sz="2400" b="1" dirty="0">
                <a:solidFill>
                  <a:schemeClr val="bg1"/>
                </a:solidFill>
                <a:latin typeface="Ebrima" panose="02000000000000000000" pitchFamily="2" charset="0"/>
                <a:ea typeface="Ebrima" panose="02000000000000000000" pitchFamily="2" charset="0"/>
                <a:cs typeface="Ebrima" panose="02000000000000000000" pitchFamily="2" charset="0"/>
              </a:rPr>
              <a:t>vector</a:t>
            </a: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 species. </a:t>
            </a:r>
          </a:p>
        </p:txBody>
      </p:sp>
      <p:sp>
        <p:nvSpPr>
          <p:cNvPr id="11" name="TextBox 10">
            <a:extLst>
              <a:ext uri="{FF2B5EF4-FFF2-40B4-BE49-F238E27FC236}">
                <a16:creationId xmlns:a16="http://schemas.microsoft.com/office/drawing/2014/main" id="{C4BCB597-7D17-46A1-BEFD-73A361C7A657}"/>
              </a:ext>
            </a:extLst>
          </p:cNvPr>
          <p:cNvSpPr txBox="1"/>
          <p:nvPr/>
        </p:nvSpPr>
        <p:spPr>
          <a:xfrm>
            <a:off x="122005" y="2290808"/>
            <a:ext cx="3312132" cy="2585323"/>
          </a:xfrm>
          <a:prstGeom prst="rect">
            <a:avLst/>
          </a:prstGeom>
          <a:noFill/>
        </p:spPr>
        <p:txBody>
          <a:bodyPr wrap="square" rtlCol="0">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Elk hoof disease- through the environment </a:t>
            </a: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3" name="Picture 12" descr="A picture containing text, hairpiece, different&#10;&#10;Description automatically generated">
            <a:extLst>
              <a:ext uri="{FF2B5EF4-FFF2-40B4-BE49-F238E27FC236}">
                <a16:creationId xmlns:a16="http://schemas.microsoft.com/office/drawing/2014/main" id="{4A58C768-B903-4A74-9C42-CB1C55DFA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73" y="2981466"/>
            <a:ext cx="3743031" cy="2789449"/>
          </a:xfrm>
          <a:prstGeom prst="rect">
            <a:avLst/>
          </a:prstGeom>
        </p:spPr>
      </p:pic>
      <p:pic>
        <p:nvPicPr>
          <p:cNvPr id="15" name="Picture 14" descr="A picture containing insect&#10;&#10;Description automatically generated">
            <a:extLst>
              <a:ext uri="{FF2B5EF4-FFF2-40B4-BE49-F238E27FC236}">
                <a16:creationId xmlns:a16="http://schemas.microsoft.com/office/drawing/2014/main" id="{6623588F-D91D-4957-8913-0471D1258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566" y="2984956"/>
            <a:ext cx="4961134" cy="2790638"/>
          </a:xfrm>
          <a:prstGeom prst="rect">
            <a:avLst/>
          </a:prstGeom>
        </p:spPr>
      </p:pic>
      <p:sp>
        <p:nvSpPr>
          <p:cNvPr id="16" name="TextBox 15">
            <a:extLst>
              <a:ext uri="{FF2B5EF4-FFF2-40B4-BE49-F238E27FC236}">
                <a16:creationId xmlns:a16="http://schemas.microsoft.com/office/drawing/2014/main" id="{F5B11FF6-DF27-4804-BBB9-63CDEE81A883}"/>
              </a:ext>
            </a:extLst>
          </p:cNvPr>
          <p:cNvSpPr txBox="1"/>
          <p:nvPr/>
        </p:nvSpPr>
        <p:spPr>
          <a:xfrm>
            <a:off x="5314950" y="5785306"/>
            <a:ext cx="5486400" cy="215444"/>
          </a:xfrm>
          <a:prstGeom prst="rect">
            <a:avLst/>
          </a:prstGeom>
          <a:noFill/>
        </p:spPr>
        <p:txBody>
          <a:bodyPr wrap="square" rtlCol="0">
            <a:spAutoFit/>
          </a:bodyPr>
          <a:lstStyle/>
          <a:p>
            <a:r>
              <a:rPr lang="en-US" sz="800" i="1" u="sng" dirty="0">
                <a:solidFill>
                  <a:schemeClr val="bg1"/>
                </a:solidFill>
                <a:latin typeface="Ebrima" panose="02000000000000000000" pitchFamily="2" charset="0"/>
                <a:ea typeface="Ebrima" panose="02000000000000000000" pitchFamily="2" charset="0"/>
                <a:cs typeface="Ebrima" panose="02000000000000000000" pitchFamily="2" charset="0"/>
                <a:hlinkClick r:id="rId5">
                  <a:extLst>
                    <a:ext uri="{A12FA001-AC4F-418D-AE19-62706E023703}">
                      <ahyp:hlinkClr xmlns:ahyp="http://schemas.microsoft.com/office/drawing/2018/hyperlinkcolor" val="tx"/>
                    </a:ext>
                  </a:extLst>
                </a:hlinkClick>
              </a:rPr>
              <a:t>"Aedes aegypti mosquito"</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by </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6">
                  <a:extLst>
                    <a:ext uri="{A12FA001-AC4F-418D-AE19-62706E023703}">
                      <ahyp:hlinkClr xmlns:ahyp="http://schemas.microsoft.com/office/drawing/2018/hyperlinkcolor" val="tx"/>
                    </a:ext>
                  </a:extLst>
                </a:hlinkClick>
              </a:rPr>
              <a:t>Sanofi Pasteur</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 is licensed under </a:t>
            </a:r>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hlinkClick r:id="rId7">
                  <a:extLst>
                    <a:ext uri="{A12FA001-AC4F-418D-AE19-62706E023703}">
                      <ahyp:hlinkClr xmlns:ahyp="http://schemas.microsoft.com/office/drawing/2018/hyperlinkcolor" val="tx"/>
                    </a:ext>
                  </a:extLst>
                </a:hlinkClick>
              </a:rPr>
              <a:t>CC BY-NC-ND 2.0</a:t>
            </a:r>
            <a:endParaRPr lang="en-US" sz="800"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7" name="TextBox 16">
            <a:extLst>
              <a:ext uri="{FF2B5EF4-FFF2-40B4-BE49-F238E27FC236}">
                <a16:creationId xmlns:a16="http://schemas.microsoft.com/office/drawing/2014/main" id="{1A4EB0C3-4242-4153-B9B2-55BFA6041342}"/>
              </a:ext>
            </a:extLst>
          </p:cNvPr>
          <p:cNvSpPr txBox="1"/>
          <p:nvPr/>
        </p:nvSpPr>
        <p:spPr>
          <a:xfrm>
            <a:off x="4055081" y="2567807"/>
            <a:ext cx="4409565" cy="2308324"/>
          </a:xfrm>
          <a:prstGeom prst="rect">
            <a:avLst/>
          </a:prstGeom>
          <a:noFill/>
        </p:spPr>
        <p:txBody>
          <a:bodyPr wrap="square" rtlCol="0">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West Nile Virus- through a vector   </a:t>
            </a: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rmAutofit fontScale="90000"/>
          </a:bodyPr>
          <a:lstStyle/>
          <a:p>
            <a:pPr algn="l"/>
            <a:r>
              <a:rPr lang="en-US" dirty="0"/>
              <a:t>Why should I care about wildlife disease?</a:t>
            </a:r>
          </a:p>
        </p:txBody>
      </p:sp>
      <p:sp>
        <p:nvSpPr>
          <p:cNvPr id="8" name="Content Placeholder 7"/>
          <p:cNvSpPr>
            <a:spLocks noGrp="1"/>
          </p:cNvSpPr>
          <p:nvPr>
            <p:ph idx="1"/>
          </p:nvPr>
        </p:nvSpPr>
        <p:spPr>
          <a:xfrm>
            <a:off x="457200" y="1485900"/>
            <a:ext cx="8229600" cy="4572000"/>
          </a:xfrm>
        </p:spPr>
        <p:txBody>
          <a:bodyPr/>
          <a:lstStyle/>
          <a:p>
            <a:pPr marL="457200" indent="-457200">
              <a:buAutoNum type="arabicParenR"/>
            </a:pPr>
            <a:r>
              <a:rPr lang="en-US" sz="2400" b="1" dirty="0">
                <a:solidFill>
                  <a:schemeClr val="bg1"/>
                </a:solidFill>
              </a:rPr>
              <a:t>Zoonoses</a:t>
            </a:r>
          </a:p>
          <a:p>
            <a:pPr marL="457200" indent="-457200">
              <a:buAutoNum type="arabicParenR"/>
            </a:pPr>
            <a:r>
              <a:rPr lang="en-US" sz="2400" dirty="0">
                <a:solidFill>
                  <a:schemeClr val="bg1"/>
                </a:solidFill>
              </a:rPr>
              <a:t>Impacts to </a:t>
            </a:r>
            <a:r>
              <a:rPr lang="en-US" sz="2400" b="1" dirty="0">
                <a:solidFill>
                  <a:schemeClr val="bg1"/>
                </a:solidFill>
              </a:rPr>
              <a:t>ecosystems services</a:t>
            </a:r>
          </a:p>
          <a:p>
            <a:pPr marL="457200" indent="-457200">
              <a:buAutoNum type="arabicParenR"/>
            </a:pPr>
            <a:r>
              <a:rPr lang="en-US" sz="2400" dirty="0">
                <a:solidFill>
                  <a:schemeClr val="bg1"/>
                </a:solidFill>
              </a:rPr>
              <a:t>Impacts to populations, reduction in </a:t>
            </a:r>
            <a:r>
              <a:rPr lang="en-US" sz="2400" b="1" dirty="0">
                <a:solidFill>
                  <a:schemeClr val="bg1"/>
                </a:solidFill>
              </a:rPr>
              <a:t>biodiversity</a:t>
            </a:r>
            <a:r>
              <a:rPr lang="en-US" sz="2400" dirty="0">
                <a:solidFill>
                  <a:schemeClr val="bg1"/>
                </a:solidFill>
              </a:rPr>
              <a:t> </a:t>
            </a:r>
          </a:p>
        </p:txBody>
      </p:sp>
      <p:pic>
        <p:nvPicPr>
          <p:cNvPr id="6" name="Picture 5" descr="A picture containing arthropod&#10;&#10;Description automatically generated">
            <a:extLst>
              <a:ext uri="{FF2B5EF4-FFF2-40B4-BE49-F238E27FC236}">
                <a16:creationId xmlns:a16="http://schemas.microsoft.com/office/drawing/2014/main" id="{C6FCAC49-0EA1-4060-920A-3E1DB3CE3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086100"/>
            <a:ext cx="3943350" cy="28889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dirty="0"/>
              <a:t>Zoonoses </a:t>
            </a:r>
          </a:p>
        </p:txBody>
      </p:sp>
      <p:sp>
        <p:nvSpPr>
          <p:cNvPr id="6" name="Content Placeholder 5">
            <a:extLst>
              <a:ext uri="{FF2B5EF4-FFF2-40B4-BE49-F238E27FC236}">
                <a16:creationId xmlns:a16="http://schemas.microsoft.com/office/drawing/2014/main" id="{7A46D511-4E1A-4F0D-9EF3-02C537FCF6D0}"/>
              </a:ext>
            </a:extLst>
          </p:cNvPr>
          <p:cNvSpPr>
            <a:spLocks noGrp="1"/>
          </p:cNvSpPr>
          <p:nvPr>
            <p:ph sz="half" idx="1"/>
          </p:nvPr>
        </p:nvSpPr>
        <p:spPr>
          <a:xfrm>
            <a:off x="457200" y="1371600"/>
            <a:ext cx="8229600" cy="4754563"/>
          </a:xfrm>
        </p:spPr>
        <p:txBody>
          <a:bodyPr/>
          <a:lstStyle/>
          <a:p>
            <a:pPr marL="457200" indent="-457200">
              <a:buFont typeface="Arial" panose="020B0604020202020204" pitchFamily="34" charset="0"/>
              <a:buChar char="•"/>
            </a:pPr>
            <a:r>
              <a:rPr lang="en-US" dirty="0">
                <a:solidFill>
                  <a:schemeClr val="bg1"/>
                </a:solidFill>
              </a:rPr>
              <a:t>When humans come into contact with wildlife, the risk for zoonoses increase. </a:t>
            </a:r>
          </a:p>
          <a:p>
            <a:pPr marL="457200" indent="-457200">
              <a:buFont typeface="Arial" panose="020B0604020202020204" pitchFamily="34" charset="0"/>
              <a:buChar char="•"/>
            </a:pPr>
            <a:r>
              <a:rPr lang="en-US" dirty="0">
                <a:solidFill>
                  <a:schemeClr val="bg1"/>
                </a:solidFill>
              </a:rPr>
              <a:t>Many types of pathogens can transfer from wildlife to humans. </a:t>
            </a:r>
          </a:p>
          <a:p>
            <a:pPr marL="457200" indent="-457200">
              <a:buFont typeface="Arial" panose="020B0604020202020204" pitchFamily="34" charset="0"/>
              <a:buChar char="•"/>
            </a:pPr>
            <a:r>
              <a:rPr lang="en-US" dirty="0">
                <a:solidFill>
                  <a:schemeClr val="bg1"/>
                </a:solidFill>
              </a:rPr>
              <a:t>Unfortunately, </a:t>
            </a:r>
            <a:r>
              <a:rPr lang="en-US" dirty="0">
                <a:solidFill>
                  <a:schemeClr val="accent1"/>
                </a:solidFill>
                <a:hlinkClick r:id="rId3">
                  <a:extLst>
                    <a:ext uri="{A12FA001-AC4F-418D-AE19-62706E023703}">
                      <ahyp:hlinkClr xmlns:ahyp="http://schemas.microsoft.com/office/drawing/2018/hyperlinkcolor" val="tx"/>
                    </a:ext>
                  </a:extLst>
                </a:hlinkClick>
              </a:rPr>
              <a:t>new zoonoses are on the rise</a:t>
            </a:r>
            <a:r>
              <a:rPr lang="en-US" dirty="0">
                <a:solidFill>
                  <a:schemeClr val="bg1"/>
                </a:solidFill>
              </a:rPr>
              <a:t>. </a:t>
            </a:r>
          </a:p>
        </p:txBody>
      </p:sp>
      <p:pic>
        <p:nvPicPr>
          <p:cNvPr id="9" name="Picture 8" descr="A picture containing sheep, mammal, outdoor, grass&#10;&#10;Description automatically generated">
            <a:extLst>
              <a:ext uri="{FF2B5EF4-FFF2-40B4-BE49-F238E27FC236}">
                <a16:creationId xmlns:a16="http://schemas.microsoft.com/office/drawing/2014/main" id="{610CD0E8-CCC5-47D8-AE38-08356CAE9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0" y="3897313"/>
            <a:ext cx="2971800" cy="2228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dirty="0"/>
              <a:t>Ecosystem Services </a:t>
            </a:r>
          </a:p>
        </p:txBody>
      </p:sp>
      <p:sp>
        <p:nvSpPr>
          <p:cNvPr id="6" name="Content Placeholder 5">
            <a:extLst>
              <a:ext uri="{FF2B5EF4-FFF2-40B4-BE49-F238E27FC236}">
                <a16:creationId xmlns:a16="http://schemas.microsoft.com/office/drawing/2014/main" id="{7A46D511-4E1A-4F0D-9EF3-02C537FCF6D0}"/>
              </a:ext>
            </a:extLst>
          </p:cNvPr>
          <p:cNvSpPr>
            <a:spLocks noGrp="1"/>
          </p:cNvSpPr>
          <p:nvPr>
            <p:ph sz="half" idx="1"/>
          </p:nvPr>
        </p:nvSpPr>
        <p:spPr>
          <a:xfrm>
            <a:off x="457200" y="1128380"/>
            <a:ext cx="8286750" cy="4754563"/>
          </a:xfrm>
        </p:spPr>
        <p:txBody>
          <a:bodyPr/>
          <a:lstStyle/>
          <a:p>
            <a:pPr marL="457200" indent="-457200">
              <a:buFont typeface="Arial" panose="020B0604020202020204" pitchFamily="34" charset="0"/>
              <a:buChar char="•"/>
            </a:pPr>
            <a:r>
              <a:rPr lang="en-US" dirty="0">
                <a:solidFill>
                  <a:schemeClr val="bg1"/>
                </a:solidFill>
              </a:rPr>
              <a:t>Biodiversity provides us with many ecosystem services. </a:t>
            </a:r>
          </a:p>
          <a:p>
            <a:pPr marL="457200" indent="-457200">
              <a:buFont typeface="Arial" panose="020B0604020202020204" pitchFamily="34" charset="0"/>
              <a:buChar char="•"/>
            </a:pPr>
            <a:r>
              <a:rPr lang="en-US" dirty="0">
                <a:solidFill>
                  <a:schemeClr val="bg1"/>
                </a:solidFill>
              </a:rPr>
              <a:t>Increase occurrence and rate of diseases threatens many species that provide with ecosystem services. </a:t>
            </a:r>
          </a:p>
          <a:p>
            <a:pPr marL="457200" indent="-457200">
              <a:buFont typeface="Arial" panose="020B0604020202020204" pitchFamily="34" charset="0"/>
              <a:buChar char="•"/>
            </a:pPr>
            <a:r>
              <a:rPr lang="en-US" dirty="0">
                <a:solidFill>
                  <a:schemeClr val="bg1"/>
                </a:solidFill>
              </a:rPr>
              <a:t>For example, </a:t>
            </a:r>
            <a:r>
              <a:rPr lang="en-US" dirty="0">
                <a:solidFill>
                  <a:schemeClr val="accent1"/>
                </a:solidFill>
                <a:hlinkClick r:id="rId3">
                  <a:extLst>
                    <a:ext uri="{A12FA001-AC4F-418D-AE19-62706E023703}">
                      <ahyp:hlinkClr xmlns:ahyp="http://schemas.microsoft.com/office/drawing/2018/hyperlinkcolor" val="tx"/>
                    </a:ext>
                  </a:extLst>
                </a:hlinkClick>
              </a:rPr>
              <a:t>bats</a:t>
            </a:r>
            <a:r>
              <a:rPr lang="en-US" dirty="0">
                <a:solidFill>
                  <a:schemeClr val="bg1"/>
                </a:solidFill>
              </a:rPr>
              <a:t> (insect eaters and pollinators). </a:t>
            </a:r>
          </a:p>
        </p:txBody>
      </p:sp>
    </p:spTree>
    <p:extLst>
      <p:ext uri="{BB962C8B-B14F-4D97-AF65-F5344CB8AC3E}">
        <p14:creationId xmlns:p14="http://schemas.microsoft.com/office/powerpoint/2010/main" val="367280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dirty="0"/>
              <a:t>Populations and Biodiversity</a:t>
            </a:r>
          </a:p>
        </p:txBody>
      </p:sp>
      <p:sp>
        <p:nvSpPr>
          <p:cNvPr id="6" name="Content Placeholder 5">
            <a:extLst>
              <a:ext uri="{FF2B5EF4-FFF2-40B4-BE49-F238E27FC236}">
                <a16:creationId xmlns:a16="http://schemas.microsoft.com/office/drawing/2014/main" id="{7A46D511-4E1A-4F0D-9EF3-02C537FCF6D0}"/>
              </a:ext>
            </a:extLst>
          </p:cNvPr>
          <p:cNvSpPr>
            <a:spLocks noGrp="1"/>
          </p:cNvSpPr>
          <p:nvPr>
            <p:ph sz="half" idx="1"/>
          </p:nvPr>
        </p:nvSpPr>
        <p:spPr>
          <a:xfrm>
            <a:off x="457200" y="1371600"/>
            <a:ext cx="8229600" cy="4754563"/>
          </a:xfrm>
        </p:spPr>
        <p:txBody>
          <a:bodyPr/>
          <a:lstStyle/>
          <a:p>
            <a:pPr marL="457200" indent="-457200">
              <a:buFont typeface="Arial" panose="020B0604020202020204" pitchFamily="34" charset="0"/>
              <a:buChar char="•"/>
            </a:pPr>
            <a:r>
              <a:rPr lang="en-US" dirty="0">
                <a:solidFill>
                  <a:schemeClr val="bg1"/>
                </a:solidFill>
              </a:rPr>
              <a:t>Biodiversity helps build ecosystem resilience. </a:t>
            </a:r>
          </a:p>
          <a:p>
            <a:pPr marL="457200" indent="-457200">
              <a:buFont typeface="Arial" panose="020B0604020202020204" pitchFamily="34" charset="0"/>
              <a:buChar char="•"/>
            </a:pPr>
            <a:r>
              <a:rPr lang="en-US" dirty="0">
                <a:solidFill>
                  <a:schemeClr val="bg1"/>
                </a:solidFill>
              </a:rPr>
              <a:t>If a species or population is wiped out from disease, biodiversity and overall ecosystem health is reduced . </a:t>
            </a:r>
          </a:p>
        </p:txBody>
      </p:sp>
      <p:pic>
        <p:nvPicPr>
          <p:cNvPr id="4" name="Picture 3" descr="A picture containing outdoor, laying, stone&#10;&#10;Description automatically generated">
            <a:extLst>
              <a:ext uri="{FF2B5EF4-FFF2-40B4-BE49-F238E27FC236}">
                <a16:creationId xmlns:a16="http://schemas.microsoft.com/office/drawing/2014/main" id="{4FED6A3E-D634-4AD0-AA95-2CC23582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3352483"/>
            <a:ext cx="6833616" cy="2773680"/>
          </a:xfrm>
          <a:prstGeom prst="rect">
            <a:avLst/>
          </a:prstGeom>
        </p:spPr>
      </p:pic>
    </p:spTree>
    <p:extLst>
      <p:ext uri="{BB962C8B-B14F-4D97-AF65-F5344CB8AC3E}">
        <p14:creationId xmlns:p14="http://schemas.microsoft.com/office/powerpoint/2010/main" val="7285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DABC69EFEE316A459BAB08C7FFBA25DF" ma:contentTypeVersion="0" ma:contentTypeDescription="A Microsoft InfoPath Form Template." ma:contentTypeScope="" ma:versionID="5ef8a21ce910e8d44defc9e7ab22a5a3">
  <xsd:schema xmlns:xsd="http://www.w3.org/2001/XMLSchema" xmlns:xs="http://www.w3.org/2001/XMLSchema" xmlns:p="http://schemas.microsoft.com/office/2006/metadata/properties" xmlns:ns2="6697dfbd-1ba5-4f97-98d5-8152b8deaee0" targetNamespace="http://schemas.microsoft.com/office/2006/metadata/properties" ma:root="true" ma:fieldsID="3039e3d1967a4fafafa4ed5ff8b1072c" ns2:_="">
    <xsd:import namespace="6697dfbd-1ba5-4f97-98d5-8152b8deaee0"/>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97dfbd-1ba5-4f97-98d5-8152b8deaee0"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owInCatalog xmlns="6697dfbd-1ba5-4f97-98d5-8152b8deaee0">false</ShowInCatalog>
    <FormVersion xmlns="6697dfbd-1ba5-4f97-98d5-8152b8deaee0" xsi:nil="true"/>
    <FormDescription xmlns="6697dfbd-1ba5-4f97-98d5-8152b8deaee0" xsi:nil="true"/>
    <FormLocale xmlns="6697dfbd-1ba5-4f97-98d5-8152b8deaee0" xsi:nil="true"/>
    <FormId xmlns="6697dfbd-1ba5-4f97-98d5-8152b8deaee0" xsi:nil="true"/>
    <FormName xmlns="6697dfbd-1ba5-4f97-98d5-8152b8deaee0" xsi:nil="true"/>
    <FormCategory xmlns="6697dfbd-1ba5-4f97-98d5-8152b8deaee0" xsi:nil="true"/>
    <CustomContentTypeId xmlns="6697dfbd-1ba5-4f97-98d5-8152b8deaee0" xsi:nil="true"/>
  </documentManagement>
</p:properties>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FD91BCC9-5257-4608-89A2-7FB03C2D0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97dfbd-1ba5-4f97-98d5-8152b8dea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B02CE9-C842-4364-B4B7-D0E6570675C7}">
  <ds:schemaRefs>
    <ds:schemaRef ds:uri="http://purl.org/dc/terms/"/>
    <ds:schemaRef ds:uri="http://schemas.openxmlformats.org/package/2006/metadata/core-properties"/>
    <ds:schemaRef ds:uri="http://purl.org/dc/dcmitype/"/>
    <ds:schemaRef ds:uri="13ca7600-3bff-434a-a5d1-dfd04fb39ad7"/>
    <ds:schemaRef ds:uri="http://schemas.microsoft.com/office/2006/documentManagement/types"/>
    <ds:schemaRef ds:uri="http://purl.org/dc/elements/1.1/"/>
    <ds:schemaRef ds:uri="http://schemas.microsoft.com/office/2006/metadata/properties"/>
    <ds:schemaRef ds:uri="http://www.w3.org/XML/1998/namespace"/>
    <ds:schemaRef ds:uri="6697dfbd-1ba5-4f97-98d5-8152b8deaee0"/>
  </ds:schemaRefs>
</ds:datastoreItem>
</file>

<file path=docProps/app.xml><?xml version="1.0" encoding="utf-8"?>
<Properties xmlns="http://schemas.openxmlformats.org/officeDocument/2006/extended-properties" xmlns:vt="http://schemas.openxmlformats.org/officeDocument/2006/docPropsVTypes">
  <Template/>
  <TotalTime>11344</TotalTime>
  <Words>1156</Words>
  <Application>Microsoft Office PowerPoint</Application>
  <PresentationFormat>On-screen Show (4:3)</PresentationFormat>
  <Paragraphs>123</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Ebrima</vt:lpstr>
      <vt:lpstr>Roboto Slab</vt:lpstr>
      <vt:lpstr>Rockwell</vt:lpstr>
      <vt:lpstr>Office Theme</vt:lpstr>
      <vt:lpstr>Wildlife Disease </vt:lpstr>
      <vt:lpstr>What is Wildlife Disease? </vt:lpstr>
      <vt:lpstr>What Causes Disease? </vt:lpstr>
      <vt:lpstr>What Spreads Disease? </vt:lpstr>
      <vt:lpstr>PowerPoint Presentation</vt:lpstr>
      <vt:lpstr>Why should I care about wildlife disease?</vt:lpstr>
      <vt:lpstr>Zoonoses </vt:lpstr>
      <vt:lpstr>Ecosystem Services </vt:lpstr>
      <vt:lpstr>Populations and Biodiversity</vt:lpstr>
      <vt:lpstr>Diseases in Washington </vt:lpstr>
      <vt:lpstr>Emerging threats</vt:lpstr>
      <vt:lpstr>Disease management </vt:lpstr>
      <vt:lpstr>Disease management </vt:lpstr>
      <vt:lpstr>Disease Management. </vt:lpstr>
      <vt:lpstr>Turtle Shell Disease</vt:lpstr>
      <vt:lpstr>Turtle Shell Disease</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PowerPoint template</dc:title>
  <dc:creator>cast461</dc:creator>
  <cp:lastModifiedBy>Althauser, Leia J (DFW)</cp:lastModifiedBy>
  <cp:revision>133</cp:revision>
  <cp:lastPrinted>2019-02-14T22:06:05Z</cp:lastPrinted>
  <dcterms:created xsi:type="dcterms:W3CDTF">2014-07-25T19:35:40Z</dcterms:created>
  <dcterms:modified xsi:type="dcterms:W3CDTF">2021-05-14T15:50:47Z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0x010100F8EF98760CBA4A94994F13BA881038FA00DABC69EFEE316A459BAB08C7FFBA25DF</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