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56" r:id="rId4"/>
    <p:sldId id="258" r:id="rId5"/>
    <p:sldId id="264" r:id="rId6"/>
    <p:sldId id="259" r:id="rId7"/>
    <p:sldId id="260" r:id="rId8"/>
    <p:sldId id="257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A0B5E626-8D2A-4BCE-A73D-5913A267C4D9}">
          <p14:sldIdLst>
            <p14:sldId id="265"/>
          </p14:sldIdLst>
        </p14:section>
        <p14:section name="Habitat one-grass and shrubland" id="{54BB4CAA-1983-4B50-ACAF-051F445BBC81}">
          <p14:sldIdLst>
            <p14:sldId id="263"/>
            <p14:sldId id="256"/>
            <p14:sldId id="258"/>
          </p14:sldIdLst>
        </p14:section>
        <p14:section name="Habitat two-marsh with nearby woodland" id="{745A865E-0428-4B49-9743-32BB8C09FE3D}">
          <p14:sldIdLst>
            <p14:sldId id="264"/>
            <p14:sldId id="259"/>
            <p14:sldId id="260"/>
          </p14:sldIdLst>
        </p14:section>
        <p14:section name="Habitat three-river in the Olympic mountains." id="{9B2A027E-F0DD-4949-BE10-411563CB7464}">
          <p14:sldIdLst>
            <p14:sldId id="257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omker, Rachel A (DFW)" initials="BRA(" lastIdx="2" clrIdx="0">
    <p:extLst>
      <p:ext uri="{19B8F6BF-5375-455C-9EA6-DF929625EA0E}">
        <p15:presenceInfo xmlns:p15="http://schemas.microsoft.com/office/powerpoint/2012/main" userId="S::Rachel.Blomker@dfw.wa.gov::817ef989-4f04-4ea5-8348-0b45625610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D3248A-7B25-45EE-B27F-83DE73E38ABE}" v="7" dt="2021-04-30T13:12:20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hauser, Leia J (DFW)" userId="S::leia.althauser@dfw.wa.gov::2503323c-6ace-4802-b9cc-5c9d65b327be" providerId="AD" clId="Web-{9FD3248A-7B25-45EE-B27F-83DE73E38ABE}"/>
    <pc:docChg chg="modSld">
      <pc:chgData name="Althauser, Leia J (DFW)" userId="S::leia.althauser@dfw.wa.gov::2503323c-6ace-4802-b9cc-5c9d65b327be" providerId="AD" clId="Web-{9FD3248A-7B25-45EE-B27F-83DE73E38ABE}" dt="2021-04-30T13:12:20.635" v="4" actId="20577"/>
      <pc:docMkLst>
        <pc:docMk/>
      </pc:docMkLst>
      <pc:sldChg chg="modSp delCm">
        <pc:chgData name="Althauser, Leia J (DFW)" userId="S::leia.althauser@dfw.wa.gov::2503323c-6ace-4802-b9cc-5c9d65b327be" providerId="AD" clId="Web-{9FD3248A-7B25-45EE-B27F-83DE73E38ABE}" dt="2021-04-30T13:12:20.635" v="4" actId="20577"/>
        <pc:sldMkLst>
          <pc:docMk/>
          <pc:sldMk cId="1816135270" sldId="265"/>
        </pc:sldMkLst>
        <pc:spChg chg="mod">
          <ac:chgData name="Althauser, Leia J (DFW)" userId="S::leia.althauser@dfw.wa.gov::2503323c-6ace-4802-b9cc-5c9d65b327be" providerId="AD" clId="Web-{9FD3248A-7B25-45EE-B27F-83DE73E38ABE}" dt="2021-04-30T13:12:20.635" v="4" actId="20577"/>
          <ac:spMkLst>
            <pc:docMk/>
            <pc:sldMk cId="1816135270" sldId="265"/>
            <ac:spMk id="3" creationId="{441BB2B6-49C2-4498-873E-0836DC7A1275}"/>
          </ac:spMkLst>
        </pc:spChg>
      </pc:sldChg>
    </pc:docChg>
  </pc:docChgLst>
  <pc:docChgLst>
    <pc:chgData name="Blomker, Rachel A (DFW)" userId="817ef989-4f04-4ea5-8348-0b4562561095" providerId="ADAL" clId="{F18D03D1-D4F3-3E41-A143-D423F8D33551}"/>
    <pc:docChg chg="">
      <pc:chgData name="Blomker, Rachel A (DFW)" userId="817ef989-4f04-4ea5-8348-0b4562561095" providerId="ADAL" clId="{F18D03D1-D4F3-3E41-A143-D423F8D33551}" dt="2021-04-29T21:55:17.846" v="1" actId="1589"/>
      <pc:docMkLst>
        <pc:docMk/>
      </pc:docMkLst>
      <pc:sldChg chg="addCm">
        <pc:chgData name="Blomker, Rachel A (DFW)" userId="817ef989-4f04-4ea5-8348-0b4562561095" providerId="ADAL" clId="{F18D03D1-D4F3-3E41-A143-D423F8D33551}" dt="2021-04-29T21:55:17.846" v="1" actId="1589"/>
        <pc:sldMkLst>
          <pc:docMk/>
          <pc:sldMk cId="1816135270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1713-D885-4028-86AC-AD4128CBD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D818F-E5E0-496B-AB7C-063133AA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76C9-9D89-4445-9906-8680FB5D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824C1-43F9-4CBD-BBF1-84B18970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CB4B-050A-4C4B-B529-EA487956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13BF-8899-48C9-AED1-CAD55E0F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0B24B9-2D6E-4929-AAB9-A4383D29D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4D7E8-51C9-4345-B9E6-03E149FA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15F0B-6B39-4EC0-B77A-C03432A8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A4D-A43F-43CB-9F76-81B3D2FA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48F1E-2ACC-420A-8672-6C5C7EA2D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CDBAE-379A-4409-98A9-94898290C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E790F-0FCF-46E6-9E47-FC404C46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8140A-B202-43CF-A340-505EC799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AE41A-6B3F-4215-AC5F-3DDD7E54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7AF3-C7BC-46C0-B27D-94E59173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ADC2-D3EF-440E-825B-79A6D59DC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8B800-3185-4C59-8BC8-485EAD74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31E79-63D0-419F-A8E9-78CAA555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BD23A-C5DD-41BE-A52E-FCECFDE7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8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2B970-3063-488D-B3FF-01503D55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3B332-F381-4696-8989-B618395BE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79B07-D7AA-43B0-8E4B-95929480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74B2D-3340-40E8-B985-AE8FD6C6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10CC-C561-4E85-931F-4974F2DE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D7747-4F19-4B03-AAFC-209F0041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5085B-1255-4EFB-9019-9EEC343DC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264CF-ADB7-4D69-8E1F-B963CE7A2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A684C-D47B-430E-9198-DEE13C0E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75C5D-7B45-44EF-96D1-2517D758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BDE67-71E4-4B12-9A0A-A3DEBAD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6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DE59-4CF1-45E8-A847-59AA54D0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5AAB1-AAC5-4A58-B862-7D67A84C7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03D2-5BD8-4334-BAED-393655364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924CD-6B6B-4B93-AC77-CB8C92E88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1D646-E822-4949-9FB9-2D5A3756F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C00F65-0A79-4942-B2B0-A110F60C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E34E1-3AF6-4088-948D-8F826540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A694-66B4-4199-BA2C-2899FC8D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779E-3C7C-4BF6-B37E-7DC24376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AC47D-1585-44A3-812B-D70D5CAB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D7265-77EF-4693-B3BC-345C0A83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881C-A013-4415-B232-78020A73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6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E1CA77-DCE9-4D9C-8864-E569EA89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41337-4F95-4E31-811B-385C49D3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712A-B563-4E80-874B-B24C887C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7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C84C-594F-46E1-B540-9FA58F7F6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5492B-63F5-42B6-BD7A-0E507622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944A9-31C0-465D-AC64-36BDA775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5C62-00B9-4D0C-9C9F-DEF66877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8CA5C-5092-4034-94CE-5A0BAAC5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ADB49-E7CA-4B02-AC41-2E38418D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27072-8580-4CF2-9724-212C461E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80127-B272-49EC-8433-2BBB47D04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D0497-2AB0-4DDF-AEC1-1F569C101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9CB47-324C-4100-90EE-9EC44528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14DF8-D0F5-4E16-8D33-0F347149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15122-060E-4B10-B80D-842484EB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7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06B5-70DB-4780-8B07-CC620708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118AF-CDC8-4F91-B2C9-E244086F5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EDCF-EDBD-4CDE-B956-A277A2321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0507E-1C0C-45C8-B34C-6783593FAF5A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4A64-03B4-4F5D-9B17-02BD994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0068A-5EF9-4619-9BF8-9FA8F83D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6525E-E541-4DE1-AEF1-F5A567BB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urkemuseum.org/collections-and-research/biology/herpetology/amphibians-reptiles-washington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B2B6-49C2-4498-873E-0836DC7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1" y="424663"/>
            <a:ext cx="11124501" cy="366077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dirty="0">
                <a:latin typeface="Ebrima"/>
                <a:ea typeface="Ebrima"/>
                <a:cs typeface="Ebrima"/>
              </a:rPr>
              <a:t>This slide deck contains three habitats. Each habitat contains a different set of five herps. </a:t>
            </a:r>
            <a:r>
              <a:rPr lang="en-US" sz="2600">
                <a:latin typeface="Ebrima"/>
                <a:ea typeface="Ebrima"/>
                <a:cs typeface="Ebrima"/>
              </a:rPr>
              <a:t>You will choose which three herps are most likely to be found in each </a:t>
            </a:r>
            <a:r>
              <a:rPr lang="en-US" sz="2600" dirty="0">
                <a:latin typeface="Ebrima"/>
                <a:ea typeface="Ebrima"/>
                <a:cs typeface="Ebrima"/>
              </a:rPr>
              <a:t>habitat. </a:t>
            </a:r>
            <a:endParaRPr lang="en-US" sz="2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this activity, you will look at the photograph of the habitat and use the </a:t>
            </a:r>
            <a:r>
              <a:rPr lang="en-US" sz="2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2"/>
              </a:rPr>
              <a:t>Amphibians and Reptiles of Washington guide 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help you decide which herps might be found in each habitat photo.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Please answer all questions in complete sentences. </a:t>
            </a:r>
          </a:p>
          <a:p>
            <a:pPr marL="0" indent="0">
              <a:buNone/>
            </a:pPr>
            <a:endParaRPr lang="en-US" sz="2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2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3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D4DE1A0-5A1A-4280-BA19-DE41F5342266}"/>
              </a:ext>
            </a:extLst>
          </p:cNvPr>
          <p:cNvGrpSpPr/>
          <p:nvPr/>
        </p:nvGrpSpPr>
        <p:grpSpPr>
          <a:xfrm>
            <a:off x="386080" y="304800"/>
            <a:ext cx="3661660" cy="2424940"/>
            <a:chOff x="386080" y="304800"/>
            <a:chExt cx="3661660" cy="24249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BE8C4B-F522-4C02-96F1-1569A5BB7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3" t="32444" r="29917" b="23111"/>
            <a:stretch/>
          </p:blipFill>
          <p:spPr>
            <a:xfrm>
              <a:off x="386080" y="304800"/>
              <a:ext cx="3661660" cy="24249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13F02E-7D4B-4BE4-BF02-6CD472A62989}"/>
                </a:ext>
              </a:extLst>
            </p:cNvPr>
            <p:cNvSpPr txBox="1"/>
            <p:nvPr/>
          </p:nvSpPr>
          <p:spPr>
            <a:xfrm>
              <a:off x="1651661" y="2242060"/>
              <a:ext cx="1650339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Pacific tree frog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6BB869-2B4C-472A-B561-7130A4FDB1B8}"/>
              </a:ext>
            </a:extLst>
          </p:cNvPr>
          <p:cNvGrpSpPr/>
          <p:nvPr/>
        </p:nvGrpSpPr>
        <p:grpSpPr>
          <a:xfrm>
            <a:off x="4424591" y="304800"/>
            <a:ext cx="3719671" cy="2571942"/>
            <a:chOff x="4424591" y="304800"/>
            <a:chExt cx="3719671" cy="2571942"/>
          </a:xfrm>
        </p:grpSpPr>
        <p:pic>
          <p:nvPicPr>
            <p:cNvPr id="12" name="Picture 11" descr="A picture containing reptile, outdoor, snake, wood&#10;&#10;Description automatically generated">
              <a:extLst>
                <a:ext uri="{FF2B5EF4-FFF2-40B4-BE49-F238E27FC236}">
                  <a16:creationId xmlns:a16="http://schemas.microsoft.com/office/drawing/2014/main" id="{2443753B-85FE-4948-9D15-5361B1AC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591" y="304800"/>
              <a:ext cx="3719671" cy="25719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C991F6-0B29-4CD4-8540-753CC5B0C4A0}"/>
                </a:ext>
              </a:extLst>
            </p:cNvPr>
            <p:cNvSpPr txBox="1"/>
            <p:nvPr/>
          </p:nvSpPr>
          <p:spPr>
            <a:xfrm>
              <a:off x="4750461" y="2242060"/>
              <a:ext cx="1345539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Gartersnake</a:t>
              </a:r>
              <a:endPara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1FA25C-64DE-4491-A6C0-036FA81333FF}"/>
              </a:ext>
            </a:extLst>
          </p:cNvPr>
          <p:cNvGrpSpPr/>
          <p:nvPr/>
        </p:nvGrpSpPr>
        <p:grpSpPr>
          <a:xfrm>
            <a:off x="477520" y="3767554"/>
            <a:ext cx="3714195" cy="2785646"/>
            <a:chOff x="477520" y="3767554"/>
            <a:chExt cx="3714195" cy="2785646"/>
          </a:xfrm>
        </p:grpSpPr>
        <p:pic>
          <p:nvPicPr>
            <p:cNvPr id="16" name="Picture 15" descr="A picture containing rock, outdoor, wood, stone&#10;&#10;Description automatically generated">
              <a:extLst>
                <a:ext uri="{FF2B5EF4-FFF2-40B4-BE49-F238E27FC236}">
                  <a16:creationId xmlns:a16="http://schemas.microsoft.com/office/drawing/2014/main" id="{5532B51B-A180-42A7-BF1A-2CF196BBB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" y="3767554"/>
              <a:ext cx="3714195" cy="278564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6F188B-AF5E-4F0E-BC8C-C33C89C7626D}"/>
                </a:ext>
              </a:extLst>
            </p:cNvPr>
            <p:cNvSpPr txBox="1"/>
            <p:nvPr/>
          </p:nvSpPr>
          <p:spPr>
            <a:xfrm>
              <a:off x="725552" y="3906520"/>
              <a:ext cx="175127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Tiger salamander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D5DDBE-D7DB-4BA2-BC87-B82EDE9B82E8}"/>
              </a:ext>
            </a:extLst>
          </p:cNvPr>
          <p:cNvGrpSpPr/>
          <p:nvPr/>
        </p:nvGrpSpPr>
        <p:grpSpPr>
          <a:xfrm>
            <a:off x="5252720" y="3767554"/>
            <a:ext cx="4876800" cy="2450592"/>
            <a:chOff x="5252720" y="3767554"/>
            <a:chExt cx="4876800" cy="24505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E21214-6399-4BF5-9E70-43CEB7B54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50" r="20000" b="10313"/>
            <a:stretch/>
          </p:blipFill>
          <p:spPr>
            <a:xfrm>
              <a:off x="5252720" y="3767554"/>
              <a:ext cx="4876800" cy="24505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97B453-445C-434B-8E64-56D0D5F56CF0}"/>
                </a:ext>
              </a:extLst>
            </p:cNvPr>
            <p:cNvSpPr txBox="1"/>
            <p:nvPr/>
          </p:nvSpPr>
          <p:spPr>
            <a:xfrm>
              <a:off x="5602352" y="3938637"/>
              <a:ext cx="209892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Western fence lizard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B83761-78B3-481C-A85C-5DD762AF856B}"/>
              </a:ext>
            </a:extLst>
          </p:cNvPr>
          <p:cNvGrpSpPr/>
          <p:nvPr/>
        </p:nvGrpSpPr>
        <p:grpSpPr>
          <a:xfrm>
            <a:off x="8267656" y="639854"/>
            <a:ext cx="3723728" cy="2571942"/>
            <a:chOff x="8267656" y="639854"/>
            <a:chExt cx="3723728" cy="25719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A89EA1-3BF3-48A4-9543-1828AF025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21630" r="16889" b="13926"/>
            <a:stretch/>
          </p:blipFill>
          <p:spPr>
            <a:xfrm>
              <a:off x="8267656" y="639854"/>
              <a:ext cx="3723728" cy="25719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F2D22F-5E8D-48FF-932E-4811FD9F3DB8}"/>
                </a:ext>
              </a:extLst>
            </p:cNvPr>
            <p:cNvSpPr txBox="1"/>
            <p:nvPr/>
          </p:nvSpPr>
          <p:spPr>
            <a:xfrm>
              <a:off x="8521113" y="2814317"/>
              <a:ext cx="142836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Western toad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80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B2B6-49C2-4498-873E-0836DC7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20" y="189772"/>
            <a:ext cx="10515600" cy="6287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Describe the habitat. Does it look wet or dry? What types of plants do you see?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Think about the colors in this habitat. For herps to camouflage themselves, what colors do you think they would need to be?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Look on slide 3. Which of the species from slide 3 do you think would live in this habitat? You will cut and paste the picture of the herp from slide three onto slide one (habitat photograph).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Identify each species (all five) as a reptile or amphibian. </a:t>
            </a:r>
          </a:p>
          <a:p>
            <a:pPr marL="0" indent="0">
              <a:buNone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   Why do you think this species belongs here? What adaptations do they have that help them live in this habitat? </a:t>
            </a:r>
          </a:p>
        </p:txBody>
      </p:sp>
    </p:spTree>
    <p:extLst>
      <p:ext uri="{BB962C8B-B14F-4D97-AF65-F5344CB8AC3E}">
        <p14:creationId xmlns:p14="http://schemas.microsoft.com/office/powerpoint/2010/main" val="206978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4CCE-B442-4CDF-ACF0-C3747A12B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F5A8F-DEA0-45C0-985D-91121F1D0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09426AC4-E899-4774-94E3-9CF5A9913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b="6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60D46C-1370-4DDC-BFDE-934179DAD65B}"/>
              </a:ext>
            </a:extLst>
          </p:cNvPr>
          <p:cNvSpPr txBox="1"/>
          <p:nvPr/>
        </p:nvSpPr>
        <p:spPr>
          <a:xfrm>
            <a:off x="75501" y="0"/>
            <a:ext cx="3112316" cy="4770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Rockwell" panose="02060603020205020403" pitchFamily="18" charset="0"/>
              </a:rPr>
              <a:t>Eastern Washington </a:t>
            </a:r>
          </a:p>
        </p:txBody>
      </p:sp>
    </p:spTree>
    <p:extLst>
      <p:ext uri="{BB962C8B-B14F-4D97-AF65-F5344CB8AC3E}">
        <p14:creationId xmlns:p14="http://schemas.microsoft.com/office/powerpoint/2010/main" val="37072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D1170A-29BB-445F-ACFC-DC08B93CBCA9}"/>
              </a:ext>
            </a:extLst>
          </p:cNvPr>
          <p:cNvGrpSpPr/>
          <p:nvPr/>
        </p:nvGrpSpPr>
        <p:grpSpPr>
          <a:xfrm>
            <a:off x="238804" y="859955"/>
            <a:ext cx="3835466" cy="1832324"/>
            <a:chOff x="1278293" y="3382993"/>
            <a:chExt cx="3922880" cy="1828427"/>
          </a:xfrm>
        </p:grpSpPr>
        <p:pic>
          <p:nvPicPr>
            <p:cNvPr id="7" name="Picture 6" descr="A picture containing ground, reptile, outdoor, snake&#10;&#10;Description automatically generated">
              <a:extLst>
                <a:ext uri="{FF2B5EF4-FFF2-40B4-BE49-F238E27FC236}">
                  <a16:creationId xmlns:a16="http://schemas.microsoft.com/office/drawing/2014/main" id="{51933E9F-9E6A-4769-BFB8-D9AABB73E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" t="16366" r="8520" b="22313"/>
            <a:stretch/>
          </p:blipFill>
          <p:spPr>
            <a:xfrm>
              <a:off x="1278293" y="3382993"/>
              <a:ext cx="3922880" cy="18284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B91D98-4F28-4D65-9005-A6C7C7699571}"/>
                </a:ext>
              </a:extLst>
            </p:cNvPr>
            <p:cNvSpPr txBox="1"/>
            <p:nvPr/>
          </p:nvSpPr>
          <p:spPr>
            <a:xfrm>
              <a:off x="1278293" y="4699858"/>
              <a:ext cx="2111710" cy="4734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Gopher Snake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EB2FC-4257-41FA-A8B6-442253720297}"/>
              </a:ext>
            </a:extLst>
          </p:cNvPr>
          <p:cNvGrpSpPr/>
          <p:nvPr/>
        </p:nvGrpSpPr>
        <p:grpSpPr>
          <a:xfrm>
            <a:off x="8825218" y="398112"/>
            <a:ext cx="3204148" cy="2199542"/>
            <a:chOff x="7636814" y="466094"/>
            <a:chExt cx="2295752" cy="15759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4D259C-1FEE-4803-AFD5-7838BEE78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t="23333" r="25199" b="10581"/>
            <a:stretch/>
          </p:blipFill>
          <p:spPr>
            <a:xfrm>
              <a:off x="7636814" y="466094"/>
              <a:ext cx="2295752" cy="15759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58BBAC-DF4D-4C05-8B28-ACC468CF183C}"/>
                </a:ext>
              </a:extLst>
            </p:cNvPr>
            <p:cNvSpPr txBox="1"/>
            <p:nvPr/>
          </p:nvSpPr>
          <p:spPr>
            <a:xfrm>
              <a:off x="7768283" y="1622319"/>
              <a:ext cx="2073781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Western Pond Turtle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CC3F8A-B237-4DAC-8172-A145CFC53906}"/>
              </a:ext>
            </a:extLst>
          </p:cNvPr>
          <p:cNvGrpSpPr/>
          <p:nvPr/>
        </p:nvGrpSpPr>
        <p:grpSpPr>
          <a:xfrm>
            <a:off x="6730551" y="3678065"/>
            <a:ext cx="3546108" cy="2587620"/>
            <a:chOff x="4518232" y="2246617"/>
            <a:chExt cx="2874252" cy="20973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533410-6904-4506-B400-DC45FFBF3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4" t="52523" r="34326" b="6833"/>
            <a:stretch/>
          </p:blipFill>
          <p:spPr>
            <a:xfrm>
              <a:off x="4518232" y="2246617"/>
              <a:ext cx="2874252" cy="20973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5EE2D7-00DB-430C-B285-06A4E01010FD}"/>
                </a:ext>
              </a:extLst>
            </p:cNvPr>
            <p:cNvSpPr txBox="1"/>
            <p:nvPr/>
          </p:nvSpPr>
          <p:spPr>
            <a:xfrm>
              <a:off x="4557457" y="2246617"/>
              <a:ext cx="2637310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Pygmy short-horned lizard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DE3FF5-5100-4C82-BA98-3CC55E905A1D}"/>
              </a:ext>
            </a:extLst>
          </p:cNvPr>
          <p:cNvGrpSpPr/>
          <p:nvPr/>
        </p:nvGrpSpPr>
        <p:grpSpPr>
          <a:xfrm>
            <a:off x="4600575" y="482854"/>
            <a:ext cx="3619500" cy="2714625"/>
            <a:chOff x="4600575" y="482854"/>
            <a:chExt cx="3619500" cy="27146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CC7BBA-BC0F-4FC3-ABC0-554A5C745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75" y="482854"/>
              <a:ext cx="3619500" cy="2714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78BA93-0009-4B27-998F-8E1EEA6EC279}"/>
                </a:ext>
              </a:extLst>
            </p:cNvPr>
            <p:cNvSpPr txBox="1"/>
            <p:nvPr/>
          </p:nvSpPr>
          <p:spPr>
            <a:xfrm>
              <a:off x="4688535" y="2770986"/>
              <a:ext cx="2483790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Northern red-legged frog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4557F-1805-4C88-9171-95321BAD39AA}"/>
              </a:ext>
            </a:extLst>
          </p:cNvPr>
          <p:cNvGrpSpPr/>
          <p:nvPr/>
        </p:nvGrpSpPr>
        <p:grpSpPr>
          <a:xfrm>
            <a:off x="1486822" y="2940263"/>
            <a:ext cx="2685127" cy="3371655"/>
            <a:chOff x="1486822" y="2940263"/>
            <a:chExt cx="2685127" cy="3371655"/>
          </a:xfrm>
        </p:grpSpPr>
        <p:pic>
          <p:nvPicPr>
            <p:cNvPr id="25" name="Picture 24" descr="A picture containing arthropod&#10;&#10;Description automatically generated">
              <a:extLst>
                <a:ext uri="{FF2B5EF4-FFF2-40B4-BE49-F238E27FC236}">
                  <a16:creationId xmlns:a16="http://schemas.microsoft.com/office/drawing/2014/main" id="{9FECF903-9479-4BE0-B3CF-2CB27D8F9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r="23350" b="17036"/>
            <a:stretch/>
          </p:blipFill>
          <p:spPr>
            <a:xfrm>
              <a:off x="1486822" y="2940263"/>
              <a:ext cx="2685127" cy="33716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E47A13-E641-4B05-9323-6F75A04D3440}"/>
                </a:ext>
              </a:extLst>
            </p:cNvPr>
            <p:cNvSpPr txBox="1"/>
            <p:nvPr/>
          </p:nvSpPr>
          <p:spPr>
            <a:xfrm>
              <a:off x="1779921" y="3090446"/>
              <a:ext cx="209892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Spadefoot toad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10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B2B6-49C2-4498-873E-0836DC7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20" y="189772"/>
            <a:ext cx="10515600" cy="6287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Describe the habitat. Does it look wet or dry? What types of plants do you see?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Think about the colors in this habitat. For herps to camouflage themselves, what colors do you think they would need to be?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Look on slide 3. Which of the species from slide 3 do you think would live in this habitat? You will cut and paste the picture of the herp from slide three onto slide one (habitat photograph).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Identify each species (all five) as a reptile or amphibian.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Why do you think this species belongs here? What adaptations do they have that help them live in this habitat? </a:t>
            </a:r>
          </a:p>
        </p:txBody>
      </p:sp>
    </p:spTree>
    <p:extLst>
      <p:ext uri="{BB962C8B-B14F-4D97-AF65-F5344CB8AC3E}">
        <p14:creationId xmlns:p14="http://schemas.microsoft.com/office/powerpoint/2010/main" val="110109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325-8B9D-49A4-A509-E9E5255E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428B7-AF0F-4DAB-BBF4-5306DF32F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5EBDD2-85A2-4D9B-A936-7AB85D14C3AA}"/>
              </a:ext>
            </a:extLst>
          </p:cNvPr>
          <p:cNvSpPr txBox="1"/>
          <p:nvPr/>
        </p:nvSpPr>
        <p:spPr>
          <a:xfrm>
            <a:off x="75501" y="0"/>
            <a:ext cx="3112316" cy="4770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Rockwell" panose="02060603020205020403" pitchFamily="18" charset="0"/>
              </a:rPr>
              <a:t>Central Washington </a:t>
            </a:r>
          </a:p>
        </p:txBody>
      </p:sp>
    </p:spTree>
    <p:extLst>
      <p:ext uri="{BB962C8B-B14F-4D97-AF65-F5344CB8AC3E}">
        <p14:creationId xmlns:p14="http://schemas.microsoft.com/office/powerpoint/2010/main" val="211343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A049FFA-388D-4953-950A-BAB2342BF5FA}"/>
              </a:ext>
            </a:extLst>
          </p:cNvPr>
          <p:cNvGrpSpPr/>
          <p:nvPr/>
        </p:nvGrpSpPr>
        <p:grpSpPr>
          <a:xfrm>
            <a:off x="3628148" y="792479"/>
            <a:ext cx="3331450" cy="2498587"/>
            <a:chOff x="3628148" y="792479"/>
            <a:chExt cx="3331450" cy="24985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7FE716-1A8C-435A-A706-08FA2CD50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148" y="792479"/>
              <a:ext cx="3331450" cy="249858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A2CE5F-35F0-4B0A-BB4F-25B90758162B}"/>
                </a:ext>
              </a:extLst>
            </p:cNvPr>
            <p:cNvSpPr txBox="1"/>
            <p:nvPr/>
          </p:nvSpPr>
          <p:spPr>
            <a:xfrm>
              <a:off x="3683660" y="2854960"/>
              <a:ext cx="1503680" cy="3352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Painted turtle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94089C-D39A-4132-A77D-AF41F5D38B69}"/>
              </a:ext>
            </a:extLst>
          </p:cNvPr>
          <p:cNvGrpSpPr/>
          <p:nvPr/>
        </p:nvGrpSpPr>
        <p:grpSpPr>
          <a:xfrm>
            <a:off x="7903467" y="497839"/>
            <a:ext cx="3272533" cy="2119695"/>
            <a:chOff x="7903467" y="497839"/>
            <a:chExt cx="3272533" cy="2119695"/>
          </a:xfrm>
        </p:grpSpPr>
        <p:pic>
          <p:nvPicPr>
            <p:cNvPr id="13" name="Picture 12" descr="A frog on a leaf&#10;&#10;Description automatically generated">
              <a:extLst>
                <a:ext uri="{FF2B5EF4-FFF2-40B4-BE49-F238E27FC236}">
                  <a16:creationId xmlns:a16="http://schemas.microsoft.com/office/drawing/2014/main" id="{DD0CFD45-0F59-452D-971A-2BE2EA40D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57"/>
            <a:stretch/>
          </p:blipFill>
          <p:spPr>
            <a:xfrm>
              <a:off x="7903467" y="497839"/>
              <a:ext cx="3272533" cy="21196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BACAA3-5371-4AF5-BCE4-4B2BE3E505B8}"/>
                </a:ext>
              </a:extLst>
            </p:cNvPr>
            <p:cNvSpPr txBox="1"/>
            <p:nvPr/>
          </p:nvSpPr>
          <p:spPr>
            <a:xfrm>
              <a:off x="8032140" y="2154115"/>
              <a:ext cx="207131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Coastal tailed frog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97BEA2-479F-474F-9D91-BE81F35D6FFC}"/>
              </a:ext>
            </a:extLst>
          </p:cNvPr>
          <p:cNvGrpSpPr/>
          <p:nvPr/>
        </p:nvGrpSpPr>
        <p:grpSpPr>
          <a:xfrm>
            <a:off x="7850596" y="2996426"/>
            <a:ext cx="3809212" cy="2398534"/>
            <a:chOff x="7850596" y="2996426"/>
            <a:chExt cx="3809212" cy="2398534"/>
          </a:xfrm>
        </p:grpSpPr>
        <p:pic>
          <p:nvPicPr>
            <p:cNvPr id="16" name="Picture 15" descr="A picture containing salamander&#10;&#10;Description automatically generated">
              <a:extLst>
                <a:ext uri="{FF2B5EF4-FFF2-40B4-BE49-F238E27FC236}">
                  <a16:creationId xmlns:a16="http://schemas.microsoft.com/office/drawing/2014/main" id="{CD61474A-C582-4B2D-924B-86FA49867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1" t="12871" r="13399" b="7964"/>
            <a:stretch/>
          </p:blipFill>
          <p:spPr>
            <a:xfrm>
              <a:off x="7850596" y="2996426"/>
              <a:ext cx="3809212" cy="23985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A67391-032B-4C0A-9D01-6F3DC8C6AE8E}"/>
                </a:ext>
              </a:extLst>
            </p:cNvPr>
            <p:cNvSpPr txBox="1"/>
            <p:nvPr/>
          </p:nvSpPr>
          <p:spPr>
            <a:xfrm>
              <a:off x="8032140" y="4978595"/>
              <a:ext cx="207131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Ensatina</a:t>
              </a: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salamander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3C6033-F373-4BD9-AF5C-BBABD2A656EA}"/>
              </a:ext>
            </a:extLst>
          </p:cNvPr>
          <p:cNvGrpSpPr/>
          <p:nvPr/>
        </p:nvGrpSpPr>
        <p:grpSpPr>
          <a:xfrm>
            <a:off x="4002890" y="3969260"/>
            <a:ext cx="3425084" cy="2660723"/>
            <a:chOff x="4002890" y="3969260"/>
            <a:chExt cx="3425084" cy="2660723"/>
          </a:xfrm>
        </p:grpSpPr>
        <p:pic>
          <p:nvPicPr>
            <p:cNvPr id="21" name="Picture 20" descr="A picture containing reptile, snake&#10;&#10;Description automatically generated">
              <a:extLst>
                <a:ext uri="{FF2B5EF4-FFF2-40B4-BE49-F238E27FC236}">
                  <a16:creationId xmlns:a16="http://schemas.microsoft.com/office/drawing/2014/main" id="{66DDCF8E-F735-4F3B-9E0C-6A5F72D56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4" r="11600"/>
            <a:stretch/>
          </p:blipFill>
          <p:spPr>
            <a:xfrm>
              <a:off x="4002890" y="3969260"/>
              <a:ext cx="3425084" cy="266072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241152-7DC7-4280-B2C0-67DBD04138B5}"/>
                </a:ext>
              </a:extLst>
            </p:cNvPr>
            <p:cNvSpPr txBox="1"/>
            <p:nvPr/>
          </p:nvSpPr>
          <p:spPr>
            <a:xfrm>
              <a:off x="5187340" y="6190884"/>
              <a:ext cx="1863700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Pacific rattlesnake</a:t>
              </a:r>
            </a:p>
          </p:txBody>
        </p:sp>
      </p:grp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9C7CB60-D9CD-4B61-BF72-7DB09E20C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3072" r="17310"/>
          <a:stretch/>
        </p:blipFill>
        <p:spPr>
          <a:xfrm>
            <a:off x="692569" y="497839"/>
            <a:ext cx="2326641" cy="398966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CBFE09-E704-4486-9D81-32B215941C31}"/>
              </a:ext>
            </a:extLst>
          </p:cNvPr>
          <p:cNvSpPr txBox="1"/>
          <p:nvPr/>
        </p:nvSpPr>
        <p:spPr>
          <a:xfrm>
            <a:off x="826849" y="4026416"/>
            <a:ext cx="19764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Side blotched lizard</a:t>
            </a:r>
          </a:p>
        </p:txBody>
      </p:sp>
    </p:spTree>
    <p:extLst>
      <p:ext uri="{BB962C8B-B14F-4D97-AF65-F5344CB8AC3E}">
        <p14:creationId xmlns:p14="http://schemas.microsoft.com/office/powerpoint/2010/main" val="122170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B2B6-49C2-4498-873E-0836DC7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20" y="189772"/>
            <a:ext cx="10515600" cy="62872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Describe the habitat. Does it look wet or dry? What types of plants do you see?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Think about the colors in this habitat. For herps to camouflage themselves, what colors do you think they would need to be?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Look on slide 3. Which of the species from slide 3 do you think would live in this habitat? You will cut and paste the picture of the herp from slide three onto slide one (habitat photograph).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Identify each species (all five) as a reptile or amphibian.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Why do you think this species belongs here? What adaptations do they have that help them live in this habitat? </a:t>
            </a:r>
          </a:p>
        </p:txBody>
      </p:sp>
    </p:spTree>
    <p:extLst>
      <p:ext uri="{BB962C8B-B14F-4D97-AF65-F5344CB8AC3E}">
        <p14:creationId xmlns:p14="http://schemas.microsoft.com/office/powerpoint/2010/main" val="291951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river, nature&#10;&#10;Description automatically generated">
            <a:extLst>
              <a:ext uri="{FF2B5EF4-FFF2-40B4-BE49-F238E27FC236}">
                <a16:creationId xmlns:a16="http://schemas.microsoft.com/office/drawing/2014/main" id="{9D1E8A71-C291-464B-A875-E17BC9716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 b="5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41B605-A463-4D69-B58A-5EF3655FC9E1}"/>
              </a:ext>
            </a:extLst>
          </p:cNvPr>
          <p:cNvSpPr txBox="1"/>
          <p:nvPr/>
        </p:nvSpPr>
        <p:spPr>
          <a:xfrm>
            <a:off x="75500" y="0"/>
            <a:ext cx="3313651" cy="4770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Rockwell" panose="02060603020205020403" pitchFamily="18" charset="0"/>
              </a:rPr>
              <a:t>Western Washington </a:t>
            </a:r>
          </a:p>
        </p:txBody>
      </p:sp>
    </p:spTree>
    <p:extLst>
      <p:ext uri="{BB962C8B-B14F-4D97-AF65-F5344CB8AC3E}">
        <p14:creationId xmlns:p14="http://schemas.microsoft.com/office/powerpoint/2010/main" val="662873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3845</TotalTime>
  <Words>481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Ebrima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Althauser, Leia J (DFW)</dc:creator>
  <cp:lastModifiedBy>Althauser, Leia J (DFW)</cp:lastModifiedBy>
  <cp:revision>22</cp:revision>
  <dcterms:created xsi:type="dcterms:W3CDTF">2021-04-26T22:26:07Z</dcterms:created>
  <dcterms:modified xsi:type="dcterms:W3CDTF">2021-06-09T16:48:13Z</dcterms:modified>
</cp:coreProperties>
</file>