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9"/>
  </p:notesMasterIdLst>
  <p:handoutMasterIdLst>
    <p:handoutMasterId r:id="rId20"/>
  </p:handoutMasterIdLst>
  <p:sldIdLst>
    <p:sldId id="296" r:id="rId5"/>
    <p:sldId id="382" r:id="rId6"/>
    <p:sldId id="383" r:id="rId7"/>
    <p:sldId id="384" r:id="rId8"/>
    <p:sldId id="339" r:id="rId9"/>
    <p:sldId id="338" r:id="rId10"/>
    <p:sldId id="369" r:id="rId11"/>
    <p:sldId id="340" r:id="rId12"/>
    <p:sldId id="378" r:id="rId13"/>
    <p:sldId id="380" r:id="rId14"/>
    <p:sldId id="385" r:id="rId15"/>
    <p:sldId id="373" r:id="rId16"/>
    <p:sldId id="374" r:id="rId17"/>
    <p:sldId id="386" r:id="rId18"/>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chel Blomker" initials="RB" lastIdx="6" clrIdx="0">
    <p:extLst>
      <p:ext uri="{19B8F6BF-5375-455C-9EA6-DF929625EA0E}">
        <p15:presenceInfo xmlns:p15="http://schemas.microsoft.com/office/powerpoint/2012/main" userId="S::Rachel.Blomker@dfw.wa.gov::817ef989-4f04-4ea5-8348-0b4562561095" providerId="AD"/>
      </p:ext>
    </p:extLst>
  </p:cmAuthor>
  <p:cmAuthor id="2" name="Althauser, Leia J (DFW)" initials="ALJ(" lastIdx="1" clrIdx="1">
    <p:extLst>
      <p:ext uri="{19B8F6BF-5375-455C-9EA6-DF929625EA0E}">
        <p15:presenceInfo xmlns:p15="http://schemas.microsoft.com/office/powerpoint/2012/main" userId="S::Leia.Althauser@dfw.wa.gov::2503323c-6ace-4802-b9cc-5c9d65b327b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7B54"/>
    <a:srgbClr val="169B7E"/>
    <a:srgbClr val="2FC1DA"/>
    <a:srgbClr val="0F7BAA"/>
    <a:srgbClr val="FFD046"/>
    <a:srgbClr val="4FBEB7"/>
    <a:srgbClr val="579FD1"/>
    <a:srgbClr val="3AB54A"/>
    <a:srgbClr val="FFFFFF"/>
    <a:srgbClr val="B8C5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019" autoAdjust="0"/>
  </p:normalViewPr>
  <p:slideViewPr>
    <p:cSldViewPr>
      <p:cViewPr varScale="1">
        <p:scale>
          <a:sx n="96" d="100"/>
          <a:sy n="96" d="100"/>
        </p:scale>
        <p:origin x="2034" y="7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85" d="100"/>
          <a:sy n="85" d="100"/>
        </p:scale>
        <p:origin x="-3834" y="-84"/>
      </p:cViewPr>
      <p:guideLst>
        <p:guide orient="horz" pos="2928"/>
        <p:guide pos="2208"/>
      </p:guideLst>
    </p:cSldViewPr>
  </p:notesViewPr>
  <p:gridSpacing cx="57150" cy="5715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498022D-315E-4DCD-83AA-FDE09CA1E5F4}" type="datetimeFigureOut">
              <a:rPr lang="en-US" smtClean="0"/>
              <a:pPr/>
              <a:t>6/4/2021</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C18A62F8-8ED1-4F04-A5B0-86B704968269}" type="slidenum">
              <a:rPr lang="en-US" smtClean="0"/>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B791021A-CA97-4BFD-87B6-2FBD359036F0}" type="datetimeFigureOut">
              <a:rPr lang="en-US" smtClean="0"/>
              <a:pPr/>
              <a:t>6/4/2021</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9A628E4F-335F-45F5-A2FC-FE9487D09098}"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Smaller fires thinned out smaller trees and brush, making large-scale fires like we see today unlikely to occur. These smaller fires were unable to reach the limbs and tops of big trees, however.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Grassland and </a:t>
            </a:r>
            <a:r>
              <a:rPr lang="en-US" dirty="0" err="1"/>
              <a:t>shrubsteppe</a:t>
            </a:r>
            <a:r>
              <a:rPr lang="en-US" dirty="0"/>
              <a:t> fires occurred more frequently than fires in temperate rainforests of Washington. </a:t>
            </a:r>
          </a:p>
        </p:txBody>
      </p:sp>
      <p:sp>
        <p:nvSpPr>
          <p:cNvPr id="4" name="Slide Number Placeholder 3"/>
          <p:cNvSpPr>
            <a:spLocks noGrp="1"/>
          </p:cNvSpPr>
          <p:nvPr>
            <p:ph type="sldNum" sz="quarter" idx="5"/>
          </p:nvPr>
        </p:nvSpPr>
        <p:spPr/>
        <p:txBody>
          <a:bodyPr/>
          <a:lstStyle/>
          <a:p>
            <a:fld id="{9A628E4F-335F-45F5-A2FC-FE9487D09098}" type="slidenum">
              <a:rPr lang="en-US" smtClean="0"/>
              <a:pPr/>
              <a:t>2</a:t>
            </a:fld>
            <a:endParaRPr lang="en-US"/>
          </a:p>
        </p:txBody>
      </p:sp>
    </p:spTree>
    <p:extLst>
      <p:ext uri="{BB962C8B-B14F-4D97-AF65-F5344CB8AC3E}">
        <p14:creationId xmlns:p14="http://schemas.microsoft.com/office/powerpoint/2010/main" val="30312113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prescribed burn is</a:t>
            </a:r>
            <a:r>
              <a:rPr lang="en-US" sz="1200" kern="1200" dirty="0">
                <a:solidFill>
                  <a:schemeClr val="tx1"/>
                </a:solidFill>
                <a:effectLst/>
                <a:latin typeface="+mn-lt"/>
                <a:ea typeface="+mn-ea"/>
                <a:cs typeface="+mn-cs"/>
              </a:rPr>
              <a:t> the planned application of fire to natural fuels, including logging debris, grasslands and/or understory vegetation, with the intent to confine the fire to a predetermined area.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prescribed natural fire refers to allowing naturally ignited fires, such as those started by lightning, to burn under specific management prescriptions without initial fire suppression.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Fuel:</a:t>
            </a:r>
            <a:r>
              <a:rPr lang="en-US" sz="1200" kern="1200" dirty="0">
                <a:solidFill>
                  <a:schemeClr val="tx1"/>
                </a:solidFill>
                <a:effectLst/>
                <a:latin typeface="+mn-lt"/>
                <a:ea typeface="+mn-ea"/>
                <a:cs typeface="+mn-cs"/>
              </a:rPr>
              <a:t> Any dead or living material that will burn. This includes grasses, dead branches and pine needles on the ground, as well as standing live and dead trees.</a:t>
            </a:r>
          </a:p>
          <a:p>
            <a:endParaRPr lang="en-US" dirty="0"/>
          </a:p>
        </p:txBody>
      </p:sp>
      <p:sp>
        <p:nvSpPr>
          <p:cNvPr id="4" name="Slide Number Placeholder 3"/>
          <p:cNvSpPr>
            <a:spLocks noGrp="1"/>
          </p:cNvSpPr>
          <p:nvPr>
            <p:ph type="sldNum" sz="quarter" idx="5"/>
          </p:nvPr>
        </p:nvSpPr>
        <p:spPr/>
        <p:txBody>
          <a:bodyPr/>
          <a:lstStyle/>
          <a:p>
            <a:fld id="{9A628E4F-335F-45F5-A2FC-FE9487D09098}" type="slidenum">
              <a:rPr lang="en-US" smtClean="0"/>
              <a:pPr/>
              <a:t>11</a:t>
            </a:fld>
            <a:endParaRPr lang="en-US"/>
          </a:p>
        </p:txBody>
      </p:sp>
    </p:spTree>
    <p:extLst>
      <p:ext uri="{BB962C8B-B14F-4D97-AF65-F5344CB8AC3E}">
        <p14:creationId xmlns:p14="http://schemas.microsoft.com/office/powerpoint/2010/main" val="28847462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2011, the </a:t>
            </a:r>
            <a:r>
              <a:rPr lang="en-US" dirty="0" err="1"/>
              <a:t>Sinlahekin</a:t>
            </a:r>
            <a:r>
              <a:rPr lang="en-US" dirty="0"/>
              <a:t> Wildlife area was mechanically thinned and prescribed fire was also used. In 2015 the Okanogan Wildfire came through the wildlife area. You can see how the treated vs. untreated parts of the wildlife area were impacted. </a:t>
            </a:r>
          </a:p>
          <a:p>
            <a:endParaRPr lang="en-US" dirty="0"/>
          </a:p>
          <a:p>
            <a:r>
              <a:rPr lang="en-US" dirty="0"/>
              <a:t>Ask students to identify differences between the right and left side. Which looks like it’s in better condition? </a:t>
            </a:r>
          </a:p>
          <a:p>
            <a:endParaRPr lang="en-US" dirty="0"/>
          </a:p>
          <a:p>
            <a:pPr marL="228600" indent="-228600">
              <a:buAutoNum type="arabicParenR"/>
            </a:pPr>
            <a:r>
              <a:rPr lang="en-US" dirty="0"/>
              <a:t>Large, dead tree.</a:t>
            </a:r>
          </a:p>
          <a:p>
            <a:pPr marL="228600" indent="-228600">
              <a:buAutoNum type="arabicParenR"/>
            </a:pPr>
            <a:r>
              <a:rPr lang="en-US" dirty="0"/>
              <a:t>Smaller dead trees and shrubs (may have carried fire to crown (top) of tree.</a:t>
            </a:r>
          </a:p>
          <a:p>
            <a:pPr marL="228600" indent="-228600">
              <a:buAutoNum type="arabicParenR"/>
            </a:pPr>
            <a:r>
              <a:rPr lang="en-US" dirty="0"/>
              <a:t>Thinned stumps and patch of burn where fire came in, but did not spread because there was not enough fuel.</a:t>
            </a:r>
          </a:p>
          <a:p>
            <a:pPr marL="228600" indent="-228600">
              <a:buAutoNum type="arabicParenR"/>
            </a:pPr>
            <a:r>
              <a:rPr lang="en-US" dirty="0"/>
              <a:t>Smaller, more spread out trees survived. </a:t>
            </a:r>
          </a:p>
          <a:p>
            <a:pPr marL="228600" indent="-228600">
              <a:buAutoNum type="arabicParenR"/>
            </a:pPr>
            <a:r>
              <a:rPr lang="en-US" dirty="0"/>
              <a:t>Even though some of the tree’s limb was burned, the tree is still alive because fuels reduction prevented fire from reaching the top. </a:t>
            </a:r>
          </a:p>
        </p:txBody>
      </p:sp>
      <p:sp>
        <p:nvSpPr>
          <p:cNvPr id="4" name="Slide Number Placeholder 3"/>
          <p:cNvSpPr>
            <a:spLocks noGrp="1"/>
          </p:cNvSpPr>
          <p:nvPr>
            <p:ph type="sldNum" sz="quarter" idx="5"/>
          </p:nvPr>
        </p:nvSpPr>
        <p:spPr/>
        <p:txBody>
          <a:bodyPr/>
          <a:lstStyle/>
          <a:p>
            <a:fld id="{9A628E4F-335F-45F5-A2FC-FE9487D09098}" type="slidenum">
              <a:rPr lang="en-US" smtClean="0"/>
              <a:pPr/>
              <a:t>12</a:t>
            </a:fld>
            <a:endParaRPr lang="en-US"/>
          </a:p>
        </p:txBody>
      </p:sp>
    </p:spTree>
    <p:extLst>
      <p:ext uri="{BB962C8B-B14F-4D97-AF65-F5344CB8AC3E}">
        <p14:creationId xmlns:p14="http://schemas.microsoft.com/office/powerpoint/2010/main" val="1777286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treatments also help protect buildings and other structures, minimizing the cost of wildfire damage. </a:t>
            </a:r>
          </a:p>
          <a:p>
            <a:endParaRPr lang="en-US" dirty="0"/>
          </a:p>
          <a:p>
            <a:r>
              <a:rPr lang="en-US" dirty="0"/>
              <a:t>It’s important to note that treatments don’t fireproof forests. </a:t>
            </a:r>
          </a:p>
        </p:txBody>
      </p:sp>
      <p:sp>
        <p:nvSpPr>
          <p:cNvPr id="4" name="Slide Number Placeholder 3"/>
          <p:cNvSpPr>
            <a:spLocks noGrp="1"/>
          </p:cNvSpPr>
          <p:nvPr>
            <p:ph type="sldNum" sz="quarter" idx="5"/>
          </p:nvPr>
        </p:nvSpPr>
        <p:spPr/>
        <p:txBody>
          <a:bodyPr/>
          <a:lstStyle/>
          <a:p>
            <a:fld id="{9A628E4F-335F-45F5-A2FC-FE9487D09098}" type="slidenum">
              <a:rPr lang="en-US" smtClean="0"/>
              <a:pPr/>
              <a:t>13</a:t>
            </a:fld>
            <a:endParaRPr lang="en-US"/>
          </a:p>
        </p:txBody>
      </p:sp>
    </p:spTree>
    <p:extLst>
      <p:ext uri="{BB962C8B-B14F-4D97-AF65-F5344CB8AC3E}">
        <p14:creationId xmlns:p14="http://schemas.microsoft.com/office/powerpoint/2010/main" val="6735184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students pair with a partner and list three reasons they think the picture on the right would be better habitat for wildlife than the picture on the right. Share answers with the class. </a:t>
            </a:r>
          </a:p>
        </p:txBody>
      </p:sp>
      <p:sp>
        <p:nvSpPr>
          <p:cNvPr id="4" name="Slide Number Placeholder 3"/>
          <p:cNvSpPr>
            <a:spLocks noGrp="1"/>
          </p:cNvSpPr>
          <p:nvPr>
            <p:ph type="sldNum" sz="quarter" idx="5"/>
          </p:nvPr>
        </p:nvSpPr>
        <p:spPr/>
        <p:txBody>
          <a:bodyPr/>
          <a:lstStyle/>
          <a:p>
            <a:fld id="{9A628E4F-335F-45F5-A2FC-FE9487D09098}" type="slidenum">
              <a:rPr lang="en-US" smtClean="0"/>
              <a:pPr/>
              <a:t>14</a:t>
            </a:fld>
            <a:endParaRPr lang="en-US"/>
          </a:p>
        </p:txBody>
      </p:sp>
    </p:spTree>
    <p:extLst>
      <p:ext uri="{BB962C8B-B14F-4D97-AF65-F5344CB8AC3E}">
        <p14:creationId xmlns:p14="http://schemas.microsoft.com/office/powerpoint/2010/main" val="22108106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When Europeans settled the indigenous land, they had no idea the patch-work landscapes were managed by tribes. They noticed the significant spacing between trees and the “park like” meadows. </a:t>
            </a:r>
          </a:p>
          <a:p>
            <a:pPr marL="0" indent="0">
              <a:buFont typeface="Arial" panose="020B0604020202020204" pitchFamily="34" charset="0"/>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It’s important to note that Indigenous peoples of Washington, and across the West had been burning landscapes for thousands of years before European settlement.   </a:t>
            </a:r>
            <a:endParaRPr lang="en-US" dirty="0"/>
          </a:p>
          <a:p>
            <a:pPr marL="171450" indent="-171450">
              <a:buFont typeface="Arial" panose="020B0604020202020204" pitchFamily="34" charset="0"/>
              <a:buChar char="•"/>
            </a:pPr>
            <a:r>
              <a:rPr lang="en-US" sz="1200" dirty="0"/>
              <a:t>This created meadows and prairies and different kinds of habitat for wildlife.</a:t>
            </a:r>
          </a:p>
          <a:p>
            <a:pPr marL="171450" indent="-171450">
              <a:buFont typeface="Arial" panose="020B0604020202020204" pitchFamily="34" charset="0"/>
              <a:buChar char="•"/>
            </a:pPr>
            <a:r>
              <a:rPr lang="en-US" sz="1200" dirty="0"/>
              <a:t>Without fires weeding out undergrowth and smaller trees, conifers grow too thick or encroach on meadowed areas. </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9A628E4F-335F-45F5-A2FC-FE9487D09098}" type="slidenum">
              <a:rPr lang="en-US" smtClean="0"/>
              <a:pPr/>
              <a:t>3</a:t>
            </a:fld>
            <a:endParaRPr lang="en-US"/>
          </a:p>
        </p:txBody>
      </p:sp>
    </p:spTree>
    <p:extLst>
      <p:ext uri="{BB962C8B-B14F-4D97-AF65-F5344CB8AC3E}">
        <p14:creationId xmlns:p14="http://schemas.microsoft.com/office/powerpoint/2010/main" val="31084875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Fires that did get started were immediately put out. </a:t>
            </a:r>
          </a:p>
        </p:txBody>
      </p:sp>
      <p:sp>
        <p:nvSpPr>
          <p:cNvPr id="4" name="Slide Number Placeholder 3"/>
          <p:cNvSpPr>
            <a:spLocks noGrp="1"/>
          </p:cNvSpPr>
          <p:nvPr>
            <p:ph type="sldNum" sz="quarter" idx="5"/>
          </p:nvPr>
        </p:nvSpPr>
        <p:spPr/>
        <p:txBody>
          <a:bodyPr/>
          <a:lstStyle/>
          <a:p>
            <a:fld id="{9A628E4F-335F-45F5-A2FC-FE9487D09098}" type="slidenum">
              <a:rPr lang="en-US" smtClean="0"/>
              <a:pPr/>
              <a:t>4</a:t>
            </a:fld>
            <a:endParaRPr lang="en-US"/>
          </a:p>
        </p:txBody>
      </p:sp>
    </p:spTree>
    <p:extLst>
      <p:ext uri="{BB962C8B-B14F-4D97-AF65-F5344CB8AC3E}">
        <p14:creationId xmlns:p14="http://schemas.microsoft.com/office/powerpoint/2010/main" val="35776209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Fires were suppressed throughout North America. Only within the last few decades have scientists and land managers learning the benefits of wildfire on ecosystems. </a:t>
            </a:r>
          </a:p>
          <a:p>
            <a:pPr marL="171450" indent="-171450">
              <a:buFont typeface="Arial" panose="020B0604020202020204" pitchFamily="34" charset="0"/>
              <a:buChar char="•"/>
            </a:pPr>
            <a:r>
              <a:rPr lang="en-US" dirty="0"/>
              <a:t>Unfortunately, the lack of diversity and overcrowded conditions risk disease, pests, and lack of habitat for other plants and wildlife species.</a:t>
            </a:r>
          </a:p>
        </p:txBody>
      </p:sp>
      <p:sp>
        <p:nvSpPr>
          <p:cNvPr id="4" name="Slide Number Placeholder 3"/>
          <p:cNvSpPr>
            <a:spLocks noGrp="1"/>
          </p:cNvSpPr>
          <p:nvPr>
            <p:ph type="sldNum" sz="quarter" idx="5"/>
          </p:nvPr>
        </p:nvSpPr>
        <p:spPr/>
        <p:txBody>
          <a:bodyPr/>
          <a:lstStyle/>
          <a:p>
            <a:fld id="{9A628E4F-335F-45F5-A2FC-FE9487D09098}" type="slidenum">
              <a:rPr lang="en-US" smtClean="0"/>
              <a:pPr/>
              <a:t>5</a:t>
            </a:fld>
            <a:endParaRPr lang="en-US"/>
          </a:p>
        </p:txBody>
      </p:sp>
    </p:spTree>
    <p:extLst>
      <p:ext uri="{BB962C8B-B14F-4D97-AF65-F5344CB8AC3E}">
        <p14:creationId xmlns:p14="http://schemas.microsoft.com/office/powerpoint/2010/main" val="18444259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Ask students to predict what would happen if a wildfire were to start in this forest.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Answer: The small trees would form a ladder, carrying the flames into the tops of the large trees. Flames would quickly spread across the tree tops and would likely cause a high intensity wildfire that might burn down the entire forest instead of thinning out the small trees and grasses. </a:t>
            </a:r>
          </a:p>
          <a:p>
            <a:endParaRPr lang="en-US" dirty="0"/>
          </a:p>
        </p:txBody>
      </p:sp>
      <p:sp>
        <p:nvSpPr>
          <p:cNvPr id="4" name="Slide Number Placeholder 3"/>
          <p:cNvSpPr>
            <a:spLocks noGrp="1"/>
          </p:cNvSpPr>
          <p:nvPr>
            <p:ph type="sldNum" sz="quarter" idx="5"/>
          </p:nvPr>
        </p:nvSpPr>
        <p:spPr/>
        <p:txBody>
          <a:bodyPr/>
          <a:lstStyle/>
          <a:p>
            <a:fld id="{9A628E4F-335F-45F5-A2FC-FE9487D09098}" type="slidenum">
              <a:rPr lang="en-US" smtClean="0"/>
              <a:pPr/>
              <a:t>6</a:t>
            </a:fld>
            <a:endParaRPr lang="en-US"/>
          </a:p>
        </p:txBody>
      </p:sp>
    </p:spTree>
    <p:extLst>
      <p:ext uri="{BB962C8B-B14F-4D97-AF65-F5344CB8AC3E}">
        <p14:creationId xmlns:p14="http://schemas.microsoft.com/office/powerpoint/2010/main" val="7142123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latin typeface="Ebrima" panose="02000000000000000000" pitchFamily="2" charset="0"/>
                <a:ea typeface="Ebrima" panose="02000000000000000000" pitchFamily="2" charset="0"/>
                <a:cs typeface="Ebrima" panose="02000000000000000000" pitchFamily="2" charset="0"/>
              </a:rPr>
              <a:t>Fire suppression policies over the last century have led to larger, hotter, more frequent and severe wildfires in the last 20 years. Coupled with climate change and drought, high intensity fires have become too regular. </a:t>
            </a:r>
          </a:p>
          <a:p>
            <a:endParaRPr lang="en-US" dirty="0"/>
          </a:p>
        </p:txBody>
      </p:sp>
      <p:sp>
        <p:nvSpPr>
          <p:cNvPr id="4" name="Slide Number Placeholder 3"/>
          <p:cNvSpPr>
            <a:spLocks noGrp="1"/>
          </p:cNvSpPr>
          <p:nvPr>
            <p:ph type="sldNum" sz="quarter" idx="5"/>
          </p:nvPr>
        </p:nvSpPr>
        <p:spPr/>
        <p:txBody>
          <a:bodyPr/>
          <a:lstStyle/>
          <a:p>
            <a:fld id="{9A628E4F-335F-45F5-A2FC-FE9487D09098}" type="slidenum">
              <a:rPr lang="en-US" smtClean="0"/>
              <a:pPr/>
              <a:t>7</a:t>
            </a:fld>
            <a:endParaRPr lang="en-US"/>
          </a:p>
        </p:txBody>
      </p:sp>
    </p:spTree>
    <p:extLst>
      <p:ext uri="{BB962C8B-B14F-4D97-AF65-F5344CB8AC3E}">
        <p14:creationId xmlns:p14="http://schemas.microsoft.com/office/powerpoint/2010/main" val="3415306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Ecosystem health is all about balance. Historically, Northwestern landscapes were a mosaic of dense stands mixed with open stands and meadows.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creates a diversity of habitats and species. It also creates fuel breaks, or areas where fire cannot spread as well because the “fuel” is physically distanced. </a:t>
            </a:r>
          </a:p>
          <a:p>
            <a:endParaRPr lang="en-US" dirty="0"/>
          </a:p>
        </p:txBody>
      </p:sp>
      <p:sp>
        <p:nvSpPr>
          <p:cNvPr id="4" name="Slide Number Placeholder 3"/>
          <p:cNvSpPr>
            <a:spLocks noGrp="1"/>
          </p:cNvSpPr>
          <p:nvPr>
            <p:ph type="sldNum" sz="quarter" idx="5"/>
          </p:nvPr>
        </p:nvSpPr>
        <p:spPr/>
        <p:txBody>
          <a:bodyPr/>
          <a:lstStyle/>
          <a:p>
            <a:fld id="{9A628E4F-335F-45F5-A2FC-FE9487D09098}" type="slidenum">
              <a:rPr lang="en-US" smtClean="0"/>
              <a:pPr/>
              <a:t>8</a:t>
            </a:fld>
            <a:endParaRPr lang="en-US"/>
          </a:p>
        </p:txBody>
      </p:sp>
    </p:spTree>
    <p:extLst>
      <p:ext uri="{BB962C8B-B14F-4D97-AF65-F5344CB8AC3E}">
        <p14:creationId xmlns:p14="http://schemas.microsoft.com/office/powerpoint/2010/main" val="6166251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students one minute to look at this photo and see if they can identify the different stages of forest. Afterward have them guess and then click through the different stages, </a:t>
            </a:r>
          </a:p>
          <a:p>
            <a:r>
              <a:rPr lang="en-US" dirty="0"/>
              <a:t>Grassy meadows</a:t>
            </a:r>
          </a:p>
          <a:p>
            <a:r>
              <a:rPr lang="en-US" dirty="0"/>
              <a:t>Dense forest</a:t>
            </a:r>
          </a:p>
          <a:p>
            <a:r>
              <a:rPr lang="en-US" dirty="0"/>
              <a:t>Patchy “closed” forest</a:t>
            </a:r>
          </a:p>
          <a:p>
            <a:r>
              <a:rPr lang="en-US" dirty="0"/>
              <a:t>Patchy “open” forest</a:t>
            </a:r>
          </a:p>
          <a:p>
            <a:r>
              <a:rPr lang="en-US" dirty="0"/>
              <a:t>Alpine (treeless)</a:t>
            </a:r>
          </a:p>
          <a:p>
            <a:r>
              <a:rPr lang="en-US" dirty="0"/>
              <a:t>Afterward, ask students to think-pair-share about why the different forest stages may be important for wildlife. </a:t>
            </a:r>
          </a:p>
        </p:txBody>
      </p:sp>
      <p:sp>
        <p:nvSpPr>
          <p:cNvPr id="4" name="Slide Number Placeholder 3"/>
          <p:cNvSpPr>
            <a:spLocks noGrp="1"/>
          </p:cNvSpPr>
          <p:nvPr>
            <p:ph type="sldNum" sz="quarter" idx="5"/>
          </p:nvPr>
        </p:nvSpPr>
        <p:spPr/>
        <p:txBody>
          <a:bodyPr/>
          <a:lstStyle/>
          <a:p>
            <a:fld id="{9A628E4F-335F-45F5-A2FC-FE9487D09098}" type="slidenum">
              <a:rPr lang="en-US" smtClean="0"/>
              <a:pPr/>
              <a:t>9</a:t>
            </a:fld>
            <a:endParaRPr lang="en-US"/>
          </a:p>
        </p:txBody>
      </p:sp>
    </p:spTree>
    <p:extLst>
      <p:ext uri="{BB962C8B-B14F-4D97-AF65-F5344CB8AC3E}">
        <p14:creationId xmlns:p14="http://schemas.microsoft.com/office/powerpoint/2010/main" val="9470105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628E4F-335F-45F5-A2FC-FE9487D09098}" type="slidenum">
              <a:rPr lang="en-US" smtClean="0"/>
              <a:pPr/>
              <a:t>10</a:t>
            </a:fld>
            <a:endParaRPr lang="en-US"/>
          </a:p>
        </p:txBody>
      </p:sp>
    </p:spTree>
    <p:extLst>
      <p:ext uri="{BB962C8B-B14F-4D97-AF65-F5344CB8AC3E}">
        <p14:creationId xmlns:p14="http://schemas.microsoft.com/office/powerpoint/2010/main" val="38934505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p:cNvSpPr/>
          <p:nvPr userDrawn="1"/>
        </p:nvSpPr>
        <p:spPr>
          <a:xfrm>
            <a:off x="0" y="0"/>
            <a:ext cx="9144000" cy="3429000"/>
          </a:xfrm>
          <a:prstGeom prst="rect">
            <a:avLst/>
          </a:prstGeom>
          <a:solidFill>
            <a:srgbClr val="007A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7A53"/>
              </a:solidFill>
            </a:endParaRPr>
          </a:p>
        </p:txBody>
      </p:sp>
      <p:sp>
        <p:nvSpPr>
          <p:cNvPr id="2" name="Title 1"/>
          <p:cNvSpPr>
            <a:spLocks noGrp="1"/>
          </p:cNvSpPr>
          <p:nvPr>
            <p:ph type="title"/>
          </p:nvPr>
        </p:nvSpPr>
        <p:spPr>
          <a:xfrm>
            <a:off x="381000" y="1143000"/>
            <a:ext cx="8382000" cy="1143000"/>
          </a:xfrm>
        </p:spPr>
        <p:txBody>
          <a:bodyPr>
            <a:normAutofit/>
          </a:bodyPr>
          <a:lstStyle>
            <a:lvl1pPr>
              <a:defRPr sz="4200" b="1" baseline="0">
                <a:solidFill>
                  <a:schemeClr val="bg1"/>
                </a:solidFill>
                <a:latin typeface="Rockwell" panose="02060603020205020403" pitchFamily="18"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solidFill>
                  <a:srgbClr val="28557A"/>
                </a:solidFill>
              </a:defRPr>
            </a:lvl1pPr>
          </a:lstStyle>
          <a:p>
            <a:fld id="{82765077-33CD-41D0-80AC-47D3807B673C}" type="datetime1">
              <a:rPr lang="en-US" smtClean="0"/>
              <a:t>6/4/2021</a:t>
            </a:fld>
            <a:endParaRPr lang="en-US" dirty="0"/>
          </a:p>
        </p:txBody>
      </p:sp>
      <p:sp>
        <p:nvSpPr>
          <p:cNvPr id="4" name="Footer Placeholder 3"/>
          <p:cNvSpPr>
            <a:spLocks noGrp="1"/>
          </p:cNvSpPr>
          <p:nvPr>
            <p:ph type="ftr" sz="quarter" idx="11"/>
          </p:nvPr>
        </p:nvSpPr>
        <p:spPr/>
        <p:txBody>
          <a:bodyPr/>
          <a:lstStyle/>
          <a:p>
            <a:r>
              <a:rPr lang="en-US"/>
              <a:t>Department of Fish and Wildlife</a:t>
            </a:r>
          </a:p>
        </p:txBody>
      </p:sp>
      <p:sp>
        <p:nvSpPr>
          <p:cNvPr id="5" name="Slide Number Placeholder 4"/>
          <p:cNvSpPr>
            <a:spLocks noGrp="1"/>
          </p:cNvSpPr>
          <p:nvPr>
            <p:ph type="sldNum" sz="quarter" idx="12"/>
          </p:nvPr>
        </p:nvSpPr>
        <p:spPr/>
        <p:txBody>
          <a:bodyPr/>
          <a:lstStyle/>
          <a:p>
            <a:fld id="{5A73201E-BAD4-4887-93F2-D695096208A5}" type="slidenum">
              <a:rPr lang="en-US" smtClean="0"/>
              <a:pPr/>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61811" y="5485865"/>
            <a:ext cx="1620377" cy="1090170"/>
          </a:xfrm>
          <a:prstGeom prst="rect">
            <a:avLst/>
          </a:prstGeom>
        </p:spPr>
      </p:pic>
      <p:sp>
        <p:nvSpPr>
          <p:cNvPr id="10" name="Rectangle 9"/>
          <p:cNvSpPr/>
          <p:nvPr userDrawn="1"/>
        </p:nvSpPr>
        <p:spPr>
          <a:xfrm>
            <a:off x="0" y="3429000"/>
            <a:ext cx="9144000" cy="76200"/>
          </a:xfrm>
          <a:prstGeom prst="rect">
            <a:avLst/>
          </a:prstGeom>
          <a:solidFill>
            <a:srgbClr val="92D4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Rectangle 6"/>
          <p:cNvSpPr/>
          <p:nvPr userDrawn="1"/>
        </p:nvSpPr>
        <p:spPr>
          <a:xfrm>
            <a:off x="0" y="2057400"/>
            <a:ext cx="9144000" cy="2743200"/>
          </a:xfrm>
          <a:prstGeom prst="rect">
            <a:avLst/>
          </a:prstGeom>
          <a:solidFill>
            <a:srgbClr val="067B54">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2133600" y="2667000"/>
            <a:ext cx="6400800" cy="1371600"/>
          </a:xfrm>
        </p:spPr>
        <p:txBody>
          <a:bodyPr>
            <a:normAutofit/>
          </a:bodyPr>
          <a:lstStyle>
            <a:lvl1pPr algn="l">
              <a:defRPr sz="3200" b="1">
                <a:solidFill>
                  <a:schemeClr val="bg1"/>
                </a:solidFill>
                <a:latin typeface="Rockwell" panose="02060603020205020403" pitchFamily="18" charset="0"/>
                <a:ea typeface="Roboto Slab" pitchFamily="2" charset="0"/>
              </a:defRPr>
            </a:lvl1pPr>
          </a:lstStyle>
          <a:p>
            <a:r>
              <a:rPr lang="en-US" dirty="0"/>
              <a:t>Click to edit Master title style</a:t>
            </a:r>
          </a:p>
        </p:txBody>
      </p:sp>
      <p:sp>
        <p:nvSpPr>
          <p:cNvPr id="4" name="Date Placeholder 3"/>
          <p:cNvSpPr>
            <a:spLocks noGrp="1"/>
          </p:cNvSpPr>
          <p:nvPr>
            <p:ph type="dt" sz="half" idx="10"/>
          </p:nvPr>
        </p:nvSpPr>
        <p:spPr/>
        <p:txBody>
          <a:bodyPr/>
          <a:lstStyle/>
          <a:p>
            <a:fld id="{13FF6A5E-8619-44AD-8680-5D858FB0EE30}" type="datetime1">
              <a:rPr lang="en-US" smtClean="0">
                <a:solidFill>
                  <a:prstClr val="black">
                    <a:tint val="75000"/>
                  </a:prstClr>
                </a:solidFill>
              </a:rPr>
              <a:t>6/4/2021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Department of Fish and Wildlife</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A73201E-BAD4-4887-93F2-D695096208A5}" type="slidenum">
              <a:rPr lang="en-US" smtClean="0">
                <a:solidFill>
                  <a:prstClr val="black">
                    <a:tint val="75000"/>
                  </a:prstClr>
                </a:solidFill>
              </a:rPr>
              <a:pPr/>
              <a:t>‹#›</a:t>
            </a:fld>
            <a:endParaRPr lang="en-US" dirty="0">
              <a:solidFill>
                <a:prstClr val="black">
                  <a:tint val="75000"/>
                </a:prstClr>
              </a:solidFill>
            </a:endParaRP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800" y="2543175"/>
            <a:ext cx="1303111" cy="161925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067B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 name="Title 1"/>
          <p:cNvSpPr>
            <a:spLocks noGrp="1"/>
          </p:cNvSpPr>
          <p:nvPr>
            <p:ph type="title"/>
          </p:nvPr>
        </p:nvSpPr>
        <p:spPr>
          <a:xfrm>
            <a:off x="465438" y="4406900"/>
            <a:ext cx="8221362" cy="1362075"/>
          </a:xfrm>
        </p:spPr>
        <p:txBody>
          <a:bodyPr anchor="t">
            <a:normAutofit/>
          </a:bodyPr>
          <a:lstStyle>
            <a:lvl1pPr algn="l">
              <a:defRPr sz="3200" b="1" cap="all">
                <a:solidFill>
                  <a:schemeClr val="bg1"/>
                </a:solidFill>
                <a:latin typeface="Rockwell" panose="02060603020205020403" pitchFamily="18" charset="0"/>
                <a:ea typeface="Roboto Slab" pitchFamily="2" charset="0"/>
              </a:defRPr>
            </a:lvl1pPr>
          </a:lstStyle>
          <a:p>
            <a:r>
              <a:rPr lang="en-US" dirty="0"/>
              <a:t>Click to edit Master title style</a:t>
            </a:r>
          </a:p>
        </p:txBody>
      </p:sp>
      <p:sp>
        <p:nvSpPr>
          <p:cNvPr id="3" name="Text Placeholder 2"/>
          <p:cNvSpPr>
            <a:spLocks noGrp="1"/>
          </p:cNvSpPr>
          <p:nvPr>
            <p:ph type="body" idx="1"/>
          </p:nvPr>
        </p:nvSpPr>
        <p:spPr>
          <a:xfrm>
            <a:off x="465438" y="2906713"/>
            <a:ext cx="8221362" cy="1500187"/>
          </a:xfrm>
        </p:spPr>
        <p:txBody>
          <a:bodyPr anchor="b">
            <a:normAutofit/>
          </a:bodyPr>
          <a:lstStyle>
            <a:lvl1pPr marL="0" indent="0">
              <a:buNone/>
              <a:defRPr sz="2400">
                <a:solidFill>
                  <a:schemeClr val="bg1">
                    <a:lumMod val="85000"/>
                  </a:schemeClr>
                </a:solidFill>
                <a:latin typeface="Ebrima" panose="02000000000000000000" pitchFamily="2" charset="0"/>
                <a:ea typeface="Ebrima" panose="02000000000000000000" pitchFamily="2" charset="0"/>
                <a:cs typeface="Ebrima" panose="02000000000000000000" pitchFamily="2"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F7ED922B-BF29-4915-98DA-916F1ADF4C66}" type="datetime1">
              <a:rPr lang="en-US" smtClean="0"/>
              <a:t>6/4/2021</a:t>
            </a:fld>
            <a:endParaRPr lang="en-US"/>
          </a:p>
        </p:txBody>
      </p:sp>
      <p:sp>
        <p:nvSpPr>
          <p:cNvPr id="5" name="Footer Placeholder 4"/>
          <p:cNvSpPr>
            <a:spLocks noGrp="1"/>
          </p:cNvSpPr>
          <p:nvPr>
            <p:ph type="ftr" sz="quarter" idx="11"/>
          </p:nvPr>
        </p:nvSpPr>
        <p:spPr/>
        <p:txBody>
          <a:bodyPr/>
          <a:lstStyle/>
          <a:p>
            <a:r>
              <a:rPr lang="en-US"/>
              <a:t>Department of Fish and Wildlife</a:t>
            </a:r>
          </a:p>
        </p:txBody>
      </p:sp>
      <p:sp>
        <p:nvSpPr>
          <p:cNvPr id="6" name="Slide Number Placeholder 5"/>
          <p:cNvSpPr>
            <a:spLocks noGrp="1"/>
          </p:cNvSpPr>
          <p:nvPr>
            <p:ph type="sldNum" sz="quarter" idx="12"/>
          </p:nvPr>
        </p:nvSpPr>
        <p:spPr/>
        <p:txBody>
          <a:bodyPr/>
          <a:lstStyle/>
          <a:p>
            <a:fld id="{5A73201E-BAD4-4887-93F2-D695096208A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userDrawn="1">
            <p:ph type="title"/>
          </p:nvPr>
        </p:nvSpPr>
        <p:spPr>
          <a:xfrm>
            <a:off x="444910" y="274638"/>
            <a:ext cx="8241890" cy="868362"/>
          </a:xfrm>
        </p:spPr>
        <p:txBody>
          <a:bodyPr/>
          <a:lstStyle>
            <a:lvl1pPr algn="l">
              <a:defRPr>
                <a:solidFill>
                  <a:srgbClr val="067B54"/>
                </a:solidFill>
                <a:latin typeface="Rockwell" panose="02060603020205020403" pitchFamily="18" charset="0"/>
                <a:ea typeface="Roboto Slab" pitchFamily="2" charset="0"/>
              </a:defRPr>
            </a:lvl1pPr>
          </a:lstStyle>
          <a:p>
            <a:r>
              <a:rPr lang="en-US" dirty="0"/>
              <a:t>Click to edit Master title style</a:t>
            </a:r>
          </a:p>
        </p:txBody>
      </p:sp>
      <p:sp>
        <p:nvSpPr>
          <p:cNvPr id="3" name="Content Placeholder 2"/>
          <p:cNvSpPr>
            <a:spLocks noGrp="1"/>
          </p:cNvSpPr>
          <p:nvPr userDrawn="1">
            <p:ph idx="1"/>
          </p:nvPr>
        </p:nvSpPr>
        <p:spPr>
          <a:xfrm>
            <a:off x="444910" y="1582257"/>
            <a:ext cx="8241890" cy="4647093"/>
          </a:xfrm>
        </p:spPr>
        <p:txBody>
          <a:bodyPr>
            <a:normAutofit/>
          </a:bodyPr>
          <a:lstStyle>
            <a:lvl1pPr marL="0" indent="0">
              <a:buNone/>
              <a:defRPr sz="3600">
                <a:solidFill>
                  <a:srgbClr val="28557A"/>
                </a:solidFill>
                <a:latin typeface="Ebrima" panose="02000000000000000000" pitchFamily="2" charset="0"/>
                <a:ea typeface="Ebrima" panose="02000000000000000000" pitchFamily="2" charset="0"/>
                <a:cs typeface="Ebrima" panose="02000000000000000000" pitchFamily="2" charset="0"/>
              </a:defRPr>
            </a:lvl1pPr>
            <a:lvl2pPr marL="365760" indent="-274320">
              <a:defRPr sz="3200">
                <a:solidFill>
                  <a:srgbClr val="28557A"/>
                </a:solidFill>
                <a:latin typeface="Ebrima" panose="02000000000000000000" pitchFamily="2" charset="0"/>
                <a:ea typeface="Ebrima" panose="02000000000000000000" pitchFamily="2" charset="0"/>
                <a:cs typeface="Ebrima" panose="02000000000000000000" pitchFamily="2" charset="0"/>
              </a:defRPr>
            </a:lvl2pPr>
            <a:lvl3pPr marL="640080" indent="-182880">
              <a:defRPr sz="2800">
                <a:solidFill>
                  <a:srgbClr val="28557A"/>
                </a:solidFill>
                <a:latin typeface="Ebrima" panose="02000000000000000000" pitchFamily="2" charset="0"/>
                <a:ea typeface="Ebrima" panose="02000000000000000000" pitchFamily="2" charset="0"/>
                <a:cs typeface="Ebrima" panose="02000000000000000000" pitchFamily="2" charset="0"/>
              </a:defRPr>
            </a:lvl3pPr>
            <a:lvl4pPr marL="1005840">
              <a:defRPr sz="2400">
                <a:solidFill>
                  <a:srgbClr val="28557A"/>
                </a:solidFill>
                <a:latin typeface="Ebrima" panose="02000000000000000000" pitchFamily="2" charset="0"/>
                <a:ea typeface="Ebrima" panose="02000000000000000000" pitchFamily="2" charset="0"/>
                <a:cs typeface="Ebrima" panose="02000000000000000000" pitchFamily="2" charset="0"/>
              </a:defRPr>
            </a:lvl4pPr>
            <a:lvl5pPr marL="1188720">
              <a:defRPr sz="2400">
                <a:solidFill>
                  <a:srgbClr val="28557A"/>
                </a:solidFill>
                <a:latin typeface="Ebrima" panose="02000000000000000000" pitchFamily="2" charset="0"/>
                <a:ea typeface="Ebrima" panose="02000000000000000000" pitchFamily="2" charset="0"/>
                <a:cs typeface="Ebrima"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Footer Placeholder 3"/>
          <p:cNvSpPr>
            <a:spLocks noGrp="1"/>
          </p:cNvSpPr>
          <p:nvPr userDrawn="1">
            <p:ph type="ftr" sz="quarter" idx="4294967295"/>
          </p:nvPr>
        </p:nvSpPr>
        <p:spPr>
          <a:xfrm>
            <a:off x="898712" y="6508791"/>
            <a:ext cx="2895600" cy="271054"/>
          </a:xfrm>
        </p:spPr>
        <p:txBody>
          <a:bodyPr/>
          <a:lstStyle>
            <a:lvl1pPr algn="l">
              <a:defRPr sz="1000">
                <a:solidFill>
                  <a:schemeClr val="bg1"/>
                </a:solidFill>
                <a:latin typeface="Roboto Slab" pitchFamily="2" charset="0"/>
                <a:ea typeface="Roboto Slab" pitchFamily="2" charset="0"/>
              </a:defRPr>
            </a:lvl1pPr>
          </a:lstStyle>
          <a:p>
            <a:r>
              <a:rPr lang="en-US" dirty="0"/>
              <a:t>Department of Fish and Wildlife</a:t>
            </a:r>
          </a:p>
        </p:txBody>
      </p:sp>
      <p:grpSp>
        <p:nvGrpSpPr>
          <p:cNvPr id="21" name="Group 20"/>
          <p:cNvGrpSpPr/>
          <p:nvPr userDrawn="1"/>
        </p:nvGrpSpPr>
        <p:grpSpPr>
          <a:xfrm>
            <a:off x="0" y="6126163"/>
            <a:ext cx="9144000" cy="731837"/>
            <a:chOff x="0" y="6126163"/>
            <a:chExt cx="9144000" cy="731837"/>
          </a:xfrm>
        </p:grpSpPr>
        <p:sp>
          <p:nvSpPr>
            <p:cNvPr id="22" name="Rectangle 21"/>
            <p:cNvSpPr/>
            <p:nvPr userDrawn="1"/>
          </p:nvSpPr>
          <p:spPr>
            <a:xfrm>
              <a:off x="0" y="6477000"/>
              <a:ext cx="9144000" cy="381000"/>
            </a:xfrm>
            <a:prstGeom prst="rect">
              <a:avLst/>
            </a:prstGeom>
            <a:solidFill>
              <a:srgbClr val="067B5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3" name="Rectangle 22"/>
            <p:cNvSpPr/>
            <p:nvPr userDrawn="1"/>
          </p:nvSpPr>
          <p:spPr>
            <a:xfrm>
              <a:off x="0" y="6423843"/>
              <a:ext cx="9144000" cy="53157"/>
            </a:xfrm>
            <a:prstGeom prst="rect">
              <a:avLst/>
            </a:prstGeom>
            <a:solidFill>
              <a:srgbClr val="8ACC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2900" y="6126163"/>
              <a:ext cx="533400" cy="662805"/>
            </a:xfrm>
            <a:prstGeom prst="rect">
              <a:avLst/>
            </a:prstGeom>
          </p:spPr>
        </p:pic>
        <p:sp>
          <p:nvSpPr>
            <p:cNvPr id="25" name="Footer Placeholder 3"/>
            <p:cNvSpPr txBox="1">
              <a:spLocks/>
            </p:cNvSpPr>
            <p:nvPr userDrawn="1"/>
          </p:nvSpPr>
          <p:spPr>
            <a:xfrm>
              <a:off x="898712" y="6508791"/>
              <a:ext cx="2895600" cy="271054"/>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bg1"/>
                  </a:solidFill>
                  <a:latin typeface="Roboto Slab" pitchFamily="2" charset="0"/>
                  <a:ea typeface="Roboto Slab"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Rockwell" panose="02060603020205020403" pitchFamily="18" charset="0"/>
                </a:rPr>
                <a:t>Department of Fish and Wildlife</a:t>
              </a: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lvl1pPr algn="l">
              <a:defRPr>
                <a:solidFill>
                  <a:srgbClr val="067B54"/>
                </a:solidFill>
                <a:latin typeface="Rockwell" panose="02060603020205020403" pitchFamily="18" charset="0"/>
                <a:ea typeface="Roboto Slab" pitchFamily="2" charset="0"/>
              </a:defRPr>
            </a:lvl1pPr>
          </a:lstStyle>
          <a:p>
            <a:r>
              <a:rPr lang="en-US" dirty="0"/>
              <a:t>Click to edit Master title style</a:t>
            </a:r>
          </a:p>
        </p:txBody>
      </p:sp>
      <p:sp>
        <p:nvSpPr>
          <p:cNvPr id="3" name="Content Placeholder 2"/>
          <p:cNvSpPr>
            <a:spLocks noGrp="1"/>
          </p:cNvSpPr>
          <p:nvPr>
            <p:ph sz="half" idx="1"/>
          </p:nvPr>
        </p:nvSpPr>
        <p:spPr>
          <a:xfrm>
            <a:off x="457200" y="1371600"/>
            <a:ext cx="4038600" cy="4754563"/>
          </a:xfrm>
        </p:spPr>
        <p:txBody>
          <a:bodyPr/>
          <a:lstStyle>
            <a:lvl1pPr marL="0" indent="0">
              <a:buNone/>
              <a:defRPr sz="2800">
                <a:solidFill>
                  <a:srgbClr val="28557A"/>
                </a:solidFill>
                <a:latin typeface="Ebrima" panose="02000000000000000000" pitchFamily="2" charset="0"/>
                <a:ea typeface="Ebrima" panose="02000000000000000000" pitchFamily="2" charset="0"/>
                <a:cs typeface="Ebrima" panose="02000000000000000000" pitchFamily="2" charset="0"/>
              </a:defRPr>
            </a:lvl1pPr>
            <a:lvl2pPr>
              <a:defRPr sz="2400">
                <a:solidFill>
                  <a:srgbClr val="28557A"/>
                </a:solidFill>
                <a:latin typeface="Ebrima" panose="02000000000000000000" pitchFamily="2" charset="0"/>
                <a:ea typeface="Ebrima" panose="02000000000000000000" pitchFamily="2" charset="0"/>
                <a:cs typeface="Ebrima" panose="02000000000000000000" pitchFamily="2" charset="0"/>
              </a:defRPr>
            </a:lvl2pPr>
            <a:lvl3pPr>
              <a:defRPr sz="2000">
                <a:solidFill>
                  <a:srgbClr val="28557A"/>
                </a:solidFill>
                <a:latin typeface="Ebrima" panose="02000000000000000000" pitchFamily="2" charset="0"/>
                <a:ea typeface="Ebrima" panose="02000000000000000000" pitchFamily="2" charset="0"/>
                <a:cs typeface="Ebrima" panose="02000000000000000000" pitchFamily="2" charset="0"/>
              </a:defRPr>
            </a:lvl3pPr>
            <a:lvl4pPr>
              <a:defRPr sz="1800">
                <a:solidFill>
                  <a:srgbClr val="28557A"/>
                </a:solidFill>
                <a:latin typeface="Ebrima" panose="02000000000000000000" pitchFamily="2" charset="0"/>
                <a:ea typeface="Ebrima" panose="02000000000000000000" pitchFamily="2" charset="0"/>
                <a:cs typeface="Ebrima" panose="02000000000000000000" pitchFamily="2" charset="0"/>
              </a:defRPr>
            </a:lvl4pPr>
            <a:lvl5pPr>
              <a:defRPr sz="1800">
                <a:solidFill>
                  <a:srgbClr val="28557A"/>
                </a:solidFill>
                <a:latin typeface="Ebrima" panose="02000000000000000000" pitchFamily="2" charset="0"/>
                <a:ea typeface="Ebrima" panose="02000000000000000000" pitchFamily="2" charset="0"/>
                <a:cs typeface="Ebrima" panose="02000000000000000000" pitchFamily="2"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371600"/>
            <a:ext cx="4038600" cy="4754563"/>
          </a:xfrm>
        </p:spPr>
        <p:txBody>
          <a:bodyPr/>
          <a:lstStyle>
            <a:lvl1pPr marL="0" indent="0">
              <a:buNone/>
              <a:defRPr sz="2800">
                <a:solidFill>
                  <a:srgbClr val="28557A"/>
                </a:solidFill>
                <a:latin typeface="Ebrima" panose="02000000000000000000" pitchFamily="2" charset="0"/>
                <a:ea typeface="Ebrima" panose="02000000000000000000" pitchFamily="2" charset="0"/>
                <a:cs typeface="Ebrima" panose="02000000000000000000" pitchFamily="2" charset="0"/>
              </a:defRPr>
            </a:lvl1pPr>
            <a:lvl2pPr>
              <a:defRPr sz="2400">
                <a:solidFill>
                  <a:srgbClr val="28557A"/>
                </a:solidFill>
                <a:latin typeface="Ebrima" panose="02000000000000000000" pitchFamily="2" charset="0"/>
                <a:ea typeface="Ebrima" panose="02000000000000000000" pitchFamily="2" charset="0"/>
                <a:cs typeface="Ebrima" panose="02000000000000000000" pitchFamily="2" charset="0"/>
              </a:defRPr>
            </a:lvl2pPr>
            <a:lvl3pPr>
              <a:defRPr sz="2000">
                <a:solidFill>
                  <a:srgbClr val="28557A"/>
                </a:solidFill>
                <a:latin typeface="Ebrima" panose="02000000000000000000" pitchFamily="2" charset="0"/>
                <a:ea typeface="Ebrima" panose="02000000000000000000" pitchFamily="2" charset="0"/>
                <a:cs typeface="Ebrima" panose="02000000000000000000" pitchFamily="2" charset="0"/>
              </a:defRPr>
            </a:lvl3pPr>
            <a:lvl4pPr>
              <a:defRPr sz="1800">
                <a:solidFill>
                  <a:srgbClr val="28557A"/>
                </a:solidFill>
                <a:latin typeface="Ebrima" panose="02000000000000000000" pitchFamily="2" charset="0"/>
                <a:ea typeface="Ebrima" panose="02000000000000000000" pitchFamily="2" charset="0"/>
                <a:cs typeface="Ebrima" panose="02000000000000000000" pitchFamily="2" charset="0"/>
              </a:defRPr>
            </a:lvl4pPr>
            <a:lvl5pPr>
              <a:defRPr sz="1800">
                <a:solidFill>
                  <a:srgbClr val="28557A"/>
                </a:solidFill>
                <a:latin typeface="Ebrima" panose="02000000000000000000" pitchFamily="2" charset="0"/>
                <a:ea typeface="Ebrima" panose="02000000000000000000" pitchFamily="2" charset="0"/>
                <a:cs typeface="Ebrima" panose="02000000000000000000" pitchFamily="2"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6553200" y="6538476"/>
            <a:ext cx="2133600" cy="243324"/>
          </a:xfrm>
        </p:spPr>
        <p:txBody>
          <a:bodyPr/>
          <a:lstStyle>
            <a:lvl1pPr algn="r">
              <a:defRPr>
                <a:solidFill>
                  <a:schemeClr val="bg1"/>
                </a:solidFill>
              </a:defRPr>
            </a:lvl1pPr>
          </a:lstStyle>
          <a:p>
            <a:fld id="{6FD19E62-BC16-499C-BCF6-4003BBF36118}" type="datetime1">
              <a:rPr lang="en-US" smtClean="0"/>
              <a:t>6/4/2021</a:t>
            </a:fld>
            <a:endParaRPr lang="en-US" dirty="0"/>
          </a:p>
        </p:txBody>
      </p:sp>
      <p:sp>
        <p:nvSpPr>
          <p:cNvPr id="6" name="Footer Placeholder 5"/>
          <p:cNvSpPr>
            <a:spLocks noGrp="1"/>
          </p:cNvSpPr>
          <p:nvPr>
            <p:ph type="ftr" sz="quarter" idx="11"/>
          </p:nvPr>
        </p:nvSpPr>
        <p:spPr>
          <a:xfrm>
            <a:off x="1028700" y="6510746"/>
            <a:ext cx="2895600" cy="271054"/>
          </a:xfrm>
        </p:spPr>
        <p:txBody>
          <a:bodyPr/>
          <a:lstStyle>
            <a:lvl1pPr algn="l">
              <a:defRPr>
                <a:solidFill>
                  <a:schemeClr val="bg1"/>
                </a:solidFill>
                <a:latin typeface="Roboto Slab" pitchFamily="2" charset="0"/>
                <a:ea typeface="Roboto Slab" pitchFamily="2" charset="0"/>
              </a:defRPr>
            </a:lvl1pPr>
          </a:lstStyle>
          <a:p>
            <a:r>
              <a:rPr lang="en-US" dirty="0"/>
              <a:t>Department of Fish and Wildlife</a:t>
            </a:r>
          </a:p>
        </p:txBody>
      </p:sp>
      <p:sp>
        <p:nvSpPr>
          <p:cNvPr id="11" name="Rectangle 10"/>
          <p:cNvSpPr/>
          <p:nvPr userDrawn="1"/>
        </p:nvSpPr>
        <p:spPr>
          <a:xfrm>
            <a:off x="0" y="6477000"/>
            <a:ext cx="9144000" cy="381000"/>
          </a:xfrm>
          <a:prstGeom prst="rect">
            <a:avLst/>
          </a:prstGeom>
          <a:solidFill>
            <a:srgbClr val="067B5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Rectangle 13"/>
          <p:cNvSpPr/>
          <p:nvPr userDrawn="1"/>
        </p:nvSpPr>
        <p:spPr>
          <a:xfrm>
            <a:off x="0" y="6423843"/>
            <a:ext cx="9144000" cy="53157"/>
          </a:xfrm>
          <a:prstGeom prst="rect">
            <a:avLst/>
          </a:prstGeom>
          <a:solidFill>
            <a:srgbClr val="8ACC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2900" y="6126163"/>
            <a:ext cx="533400" cy="662805"/>
          </a:xfrm>
          <a:prstGeom prst="rect">
            <a:avLst/>
          </a:prstGeom>
        </p:spPr>
      </p:pic>
      <p:sp>
        <p:nvSpPr>
          <p:cNvPr id="16" name="Footer Placeholder 3"/>
          <p:cNvSpPr txBox="1">
            <a:spLocks/>
          </p:cNvSpPr>
          <p:nvPr userDrawn="1"/>
        </p:nvSpPr>
        <p:spPr>
          <a:xfrm>
            <a:off x="898712" y="6508791"/>
            <a:ext cx="2895600" cy="271054"/>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bg1"/>
                </a:solidFill>
                <a:latin typeface="Roboto Slab" pitchFamily="2" charset="0"/>
                <a:ea typeface="Roboto Slab"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Rockwell" panose="02060603020205020403" pitchFamily="18" charset="0"/>
              </a:rPr>
              <a:t>Department of Fish and Wildlife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lvl1pPr algn="l">
              <a:defRPr>
                <a:solidFill>
                  <a:srgbClr val="067B54"/>
                </a:solidFill>
                <a:latin typeface="Rockwell" panose="02060603020205020403" pitchFamily="18" charset="0"/>
                <a:ea typeface="Roboto Slab" pitchFamily="2" charset="0"/>
              </a:defRPr>
            </a:lvl1pPr>
          </a:lstStyle>
          <a:p>
            <a:r>
              <a:rPr lang="en-US" dirty="0"/>
              <a:t>Click to edit Master title style</a:t>
            </a:r>
          </a:p>
        </p:txBody>
      </p:sp>
      <p:sp>
        <p:nvSpPr>
          <p:cNvPr id="3" name="Content Placeholder 2"/>
          <p:cNvSpPr>
            <a:spLocks noGrp="1"/>
          </p:cNvSpPr>
          <p:nvPr>
            <p:ph idx="1"/>
          </p:nvPr>
        </p:nvSpPr>
        <p:spPr>
          <a:xfrm>
            <a:off x="457200" y="1371600"/>
            <a:ext cx="8229600" cy="4743451"/>
          </a:xfrm>
        </p:spPr>
        <p:txBody>
          <a:bodyPr>
            <a:normAutofit/>
          </a:bodyPr>
          <a:lstStyle>
            <a:lvl1pPr marL="0" indent="0">
              <a:buNone/>
              <a:defRPr sz="3600">
                <a:solidFill>
                  <a:srgbClr val="28557A"/>
                </a:solidFill>
                <a:latin typeface="Ebrima" panose="02000000000000000000" pitchFamily="2" charset="0"/>
                <a:ea typeface="Ebrima" panose="02000000000000000000" pitchFamily="2" charset="0"/>
                <a:cs typeface="Ebrima" panose="02000000000000000000" pitchFamily="2" charset="0"/>
              </a:defRPr>
            </a:lvl1pPr>
            <a:lvl2pPr marL="365760" indent="-182880">
              <a:defRPr sz="3200">
                <a:solidFill>
                  <a:srgbClr val="28557A"/>
                </a:solidFill>
                <a:latin typeface="Ebrima" panose="02000000000000000000" pitchFamily="2" charset="0"/>
                <a:ea typeface="Ebrima" panose="02000000000000000000" pitchFamily="2" charset="0"/>
                <a:cs typeface="Ebrima" panose="02000000000000000000" pitchFamily="2" charset="0"/>
              </a:defRPr>
            </a:lvl2pPr>
            <a:lvl3pPr marL="548640" indent="-182880">
              <a:defRPr sz="2800">
                <a:solidFill>
                  <a:srgbClr val="28557A"/>
                </a:solidFill>
                <a:latin typeface="Ebrima" panose="02000000000000000000" pitchFamily="2" charset="0"/>
                <a:ea typeface="Ebrima" panose="02000000000000000000" pitchFamily="2" charset="0"/>
                <a:cs typeface="Ebrima" panose="02000000000000000000" pitchFamily="2" charset="0"/>
              </a:defRPr>
            </a:lvl3pPr>
            <a:lvl4pPr marL="822960" indent="-182880">
              <a:defRPr sz="2400">
                <a:solidFill>
                  <a:srgbClr val="28557A"/>
                </a:solidFill>
                <a:latin typeface="Ebrima" panose="02000000000000000000" pitchFamily="2" charset="0"/>
                <a:ea typeface="Ebrima" panose="02000000000000000000" pitchFamily="2" charset="0"/>
                <a:cs typeface="Ebrima" panose="02000000000000000000" pitchFamily="2" charset="0"/>
              </a:defRPr>
            </a:lvl4pPr>
            <a:lvl5pPr marL="1005840" indent="-182880">
              <a:defRPr sz="2400">
                <a:solidFill>
                  <a:srgbClr val="28557A"/>
                </a:solidFill>
                <a:latin typeface="Ebrima" panose="02000000000000000000" pitchFamily="2" charset="0"/>
                <a:ea typeface="Ebrima" panose="02000000000000000000" pitchFamily="2" charset="0"/>
                <a:cs typeface="Ebrima"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2C5151A-E2C5-4ED2-9BAB-00060720DCFA}" type="datetime1">
              <a:rPr lang="en-US" smtClean="0">
                <a:solidFill>
                  <a:prstClr val="black">
                    <a:tint val="75000"/>
                  </a:prstClr>
                </a:solidFill>
              </a:rPr>
              <a:t>6/4/2021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Department of Fish and Wildlife</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A73201E-BAD4-4887-93F2-D695096208A5}" type="slidenum">
              <a:rPr lang="en-US" smtClean="0">
                <a:solidFill>
                  <a:prstClr val="black">
                    <a:tint val="75000"/>
                  </a:prstClr>
                </a:solidFill>
              </a:rPr>
              <a:pPr/>
              <a:t>‹#›</a:t>
            </a:fld>
            <a:endParaRPr lang="en-US" dirty="0">
              <a:solidFill>
                <a:prstClr val="black">
                  <a:tint val="75000"/>
                </a:prstClr>
              </a:solidFill>
            </a:endParaRPr>
          </a:p>
        </p:txBody>
      </p:sp>
      <p:grpSp>
        <p:nvGrpSpPr>
          <p:cNvPr id="7" name="Group 6"/>
          <p:cNvGrpSpPr/>
          <p:nvPr userDrawn="1"/>
        </p:nvGrpSpPr>
        <p:grpSpPr>
          <a:xfrm>
            <a:off x="0" y="6126163"/>
            <a:ext cx="9144000" cy="731837"/>
            <a:chOff x="0" y="6126163"/>
            <a:chExt cx="9144000" cy="731837"/>
          </a:xfrm>
        </p:grpSpPr>
        <p:sp>
          <p:nvSpPr>
            <p:cNvPr id="11" name="Rectangle 10"/>
            <p:cNvSpPr/>
            <p:nvPr userDrawn="1"/>
          </p:nvSpPr>
          <p:spPr>
            <a:xfrm>
              <a:off x="0" y="6477000"/>
              <a:ext cx="9144000" cy="381000"/>
            </a:xfrm>
            <a:prstGeom prst="rect">
              <a:avLst/>
            </a:prstGeom>
            <a:solidFill>
              <a:srgbClr val="067B5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Rectangle 11"/>
            <p:cNvSpPr/>
            <p:nvPr userDrawn="1"/>
          </p:nvSpPr>
          <p:spPr>
            <a:xfrm>
              <a:off x="0" y="6423843"/>
              <a:ext cx="9144000" cy="53157"/>
            </a:xfrm>
            <a:prstGeom prst="rect">
              <a:avLst/>
            </a:prstGeom>
            <a:solidFill>
              <a:srgbClr val="8ACC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2900" y="6126163"/>
              <a:ext cx="533400" cy="662805"/>
            </a:xfrm>
            <a:prstGeom prst="rect">
              <a:avLst/>
            </a:prstGeom>
          </p:spPr>
        </p:pic>
        <p:sp>
          <p:nvSpPr>
            <p:cNvPr id="14" name="Footer Placeholder 3"/>
            <p:cNvSpPr txBox="1">
              <a:spLocks/>
            </p:cNvSpPr>
            <p:nvPr userDrawn="1"/>
          </p:nvSpPr>
          <p:spPr>
            <a:xfrm>
              <a:off x="898712" y="6508791"/>
              <a:ext cx="2895600" cy="271054"/>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bg1"/>
                  </a:solidFill>
                  <a:latin typeface="Roboto Slab" pitchFamily="2" charset="0"/>
                  <a:ea typeface="Roboto Slab"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Rockwell" panose="02060603020205020403" pitchFamily="18" charset="0"/>
                </a:rPr>
                <a:t>Department of Fish and Wildlife</a:t>
              </a: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lvl1pPr algn="l">
              <a:defRPr>
                <a:solidFill>
                  <a:srgbClr val="067B54"/>
                </a:solidFill>
                <a:latin typeface="Rockwell" panose="02060603020205020403" pitchFamily="18" charset="0"/>
                <a:ea typeface="Roboto Slab" pitchFamily="2"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6652BBE2-5F6F-4D5C-8A50-5303070F8DA4}" type="datetime1">
              <a:rPr lang="en-US" smtClean="0"/>
              <a:t>6/4/2021</a:t>
            </a:fld>
            <a:endParaRPr lang="en-US"/>
          </a:p>
        </p:txBody>
      </p:sp>
      <p:sp>
        <p:nvSpPr>
          <p:cNvPr id="4" name="Footer Placeholder 3"/>
          <p:cNvSpPr>
            <a:spLocks noGrp="1"/>
          </p:cNvSpPr>
          <p:nvPr>
            <p:ph type="ftr" sz="quarter" idx="11"/>
          </p:nvPr>
        </p:nvSpPr>
        <p:spPr/>
        <p:txBody>
          <a:bodyPr/>
          <a:lstStyle/>
          <a:p>
            <a:r>
              <a:rPr lang="en-US"/>
              <a:t>Department of Fish and Wildlife</a:t>
            </a:r>
          </a:p>
        </p:txBody>
      </p:sp>
      <p:sp>
        <p:nvSpPr>
          <p:cNvPr id="5" name="Slide Number Placeholder 4"/>
          <p:cNvSpPr>
            <a:spLocks noGrp="1"/>
          </p:cNvSpPr>
          <p:nvPr>
            <p:ph type="sldNum" sz="quarter" idx="12"/>
          </p:nvPr>
        </p:nvSpPr>
        <p:spPr/>
        <p:txBody>
          <a:bodyPr/>
          <a:lstStyle/>
          <a:p>
            <a:fld id="{5A73201E-BAD4-4887-93F2-D695096208A5}" type="slidenum">
              <a:rPr lang="en-US" smtClean="0"/>
              <a:pPr/>
              <a:t>‹#›</a:t>
            </a:fld>
            <a:endParaRPr lang="en-US"/>
          </a:p>
        </p:txBody>
      </p:sp>
      <p:sp>
        <p:nvSpPr>
          <p:cNvPr id="6" name="Rectangle 5"/>
          <p:cNvSpPr/>
          <p:nvPr userDrawn="1"/>
        </p:nvSpPr>
        <p:spPr>
          <a:xfrm>
            <a:off x="0" y="6477000"/>
            <a:ext cx="9144000" cy="381000"/>
          </a:xfrm>
          <a:prstGeom prst="rect">
            <a:avLst/>
          </a:prstGeom>
          <a:solidFill>
            <a:srgbClr val="067B5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Rectangle 6"/>
          <p:cNvSpPr/>
          <p:nvPr userDrawn="1"/>
        </p:nvSpPr>
        <p:spPr>
          <a:xfrm>
            <a:off x="0" y="6423843"/>
            <a:ext cx="9144000" cy="53157"/>
          </a:xfrm>
          <a:prstGeom prst="rect">
            <a:avLst/>
          </a:prstGeom>
          <a:solidFill>
            <a:srgbClr val="8ACC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2900" y="6126163"/>
            <a:ext cx="533400" cy="662805"/>
          </a:xfrm>
          <a:prstGeom prst="rect">
            <a:avLst/>
          </a:prstGeom>
        </p:spPr>
      </p:pic>
      <p:sp>
        <p:nvSpPr>
          <p:cNvPr id="9" name="Footer Placeholder 3"/>
          <p:cNvSpPr txBox="1">
            <a:spLocks/>
          </p:cNvSpPr>
          <p:nvPr userDrawn="1"/>
        </p:nvSpPr>
        <p:spPr>
          <a:xfrm>
            <a:off x="898712" y="6508791"/>
            <a:ext cx="2895600" cy="271054"/>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bg1"/>
                </a:solidFill>
                <a:latin typeface="Roboto Slab" pitchFamily="2" charset="0"/>
                <a:ea typeface="Roboto Slab"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Rockwell" panose="02060603020205020403" pitchFamily="18" charset="0"/>
              </a:rPr>
              <a:t>Department of Fish and Wildlife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lvl1pPr algn="l">
              <a:defRPr>
                <a:solidFill>
                  <a:srgbClr val="067B54"/>
                </a:solidFill>
                <a:latin typeface="Rockwell" panose="02060603020205020403" pitchFamily="18" charset="0"/>
                <a:ea typeface="Roboto Slab" pitchFamily="2" charset="0"/>
              </a:defRPr>
            </a:lvl1pPr>
          </a:lstStyle>
          <a:p>
            <a:r>
              <a:rPr lang="en-US" dirty="0"/>
              <a:t>Click to edit Master title style</a:t>
            </a:r>
          </a:p>
        </p:txBody>
      </p:sp>
      <p:sp>
        <p:nvSpPr>
          <p:cNvPr id="3" name="Date Placeholder 2"/>
          <p:cNvSpPr>
            <a:spLocks noGrp="1"/>
          </p:cNvSpPr>
          <p:nvPr>
            <p:ph type="dt" sz="half" idx="10"/>
          </p:nvPr>
        </p:nvSpPr>
        <p:spPr>
          <a:xfrm>
            <a:off x="6858000" y="6452574"/>
            <a:ext cx="2133600" cy="365125"/>
          </a:xfrm>
        </p:spPr>
        <p:txBody>
          <a:bodyPr/>
          <a:lstStyle>
            <a:lvl1pPr algn="r">
              <a:defRPr>
                <a:solidFill>
                  <a:schemeClr val="bg1"/>
                </a:solidFill>
              </a:defRPr>
            </a:lvl1pPr>
          </a:lstStyle>
          <a:p>
            <a:fld id="{89B539B5-AD2A-4CAB-A137-2BA90BE6C7D9}" type="datetime1">
              <a:rPr lang="en-US" smtClean="0"/>
              <a:t>6/4/2021</a:t>
            </a:fld>
            <a:endParaRPr lang="en-US" dirty="0"/>
          </a:p>
        </p:txBody>
      </p:sp>
      <p:sp>
        <p:nvSpPr>
          <p:cNvPr id="4" name="Footer Placeholder 3"/>
          <p:cNvSpPr>
            <a:spLocks noGrp="1"/>
          </p:cNvSpPr>
          <p:nvPr>
            <p:ph type="ftr" sz="quarter" idx="11"/>
          </p:nvPr>
        </p:nvSpPr>
        <p:spPr>
          <a:xfrm>
            <a:off x="1066800" y="6507501"/>
            <a:ext cx="2895600" cy="274299"/>
          </a:xfrm>
        </p:spPr>
        <p:txBody>
          <a:bodyPr/>
          <a:lstStyle>
            <a:lvl1pPr>
              <a:defRPr>
                <a:solidFill>
                  <a:schemeClr val="bg1"/>
                </a:solidFill>
                <a:latin typeface="Roboto Slab" pitchFamily="2" charset="0"/>
                <a:ea typeface="Roboto Slab" pitchFamily="2" charset="0"/>
                <a:cs typeface="Roboto" panose="02000000000000000000" pitchFamily="2" charset="0"/>
              </a:defRPr>
            </a:lvl1pPr>
          </a:lstStyle>
          <a:p>
            <a:pPr algn="l"/>
            <a:r>
              <a:rPr lang="en-US" dirty="0"/>
              <a:t>Department of Fish and Wildlife</a:t>
            </a:r>
          </a:p>
        </p:txBody>
      </p:sp>
      <p:sp>
        <p:nvSpPr>
          <p:cNvPr id="9" name="Rectangle 8"/>
          <p:cNvSpPr/>
          <p:nvPr userDrawn="1"/>
        </p:nvSpPr>
        <p:spPr>
          <a:xfrm>
            <a:off x="0" y="6477000"/>
            <a:ext cx="9144000" cy="381000"/>
          </a:xfrm>
          <a:prstGeom prst="rect">
            <a:avLst/>
          </a:prstGeom>
          <a:solidFill>
            <a:srgbClr val="067B5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userDrawn="1"/>
        </p:nvSpPr>
        <p:spPr>
          <a:xfrm>
            <a:off x="0" y="6423843"/>
            <a:ext cx="9144000" cy="53157"/>
          </a:xfrm>
          <a:prstGeom prst="rect">
            <a:avLst/>
          </a:prstGeom>
          <a:solidFill>
            <a:srgbClr val="8ACC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2900" y="6126163"/>
            <a:ext cx="533400" cy="662805"/>
          </a:xfrm>
          <a:prstGeom prst="rect">
            <a:avLst/>
          </a:prstGeom>
        </p:spPr>
      </p:pic>
      <p:sp>
        <p:nvSpPr>
          <p:cNvPr id="12" name="Footer Placeholder 3"/>
          <p:cNvSpPr txBox="1">
            <a:spLocks/>
          </p:cNvSpPr>
          <p:nvPr userDrawn="1"/>
        </p:nvSpPr>
        <p:spPr>
          <a:xfrm>
            <a:off x="898712" y="6508791"/>
            <a:ext cx="2895600" cy="271054"/>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bg1"/>
                </a:solidFill>
                <a:latin typeface="Roboto Slab" pitchFamily="2" charset="0"/>
                <a:ea typeface="Roboto Slab"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Rockwell" panose="02060603020205020403" pitchFamily="18" charset="0"/>
              </a:rPr>
              <a:t>Department of Fish and Wildlife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3E3422-9406-4CD4-B40A-16DCF7B2BFBB}" type="datetime1">
              <a:rPr lang="en-US" smtClean="0"/>
              <a:t>6/4/2021</a:t>
            </a:fld>
            <a:endParaRPr lang="en-US"/>
          </a:p>
        </p:txBody>
      </p:sp>
      <p:sp>
        <p:nvSpPr>
          <p:cNvPr id="3" name="Footer Placeholder 2"/>
          <p:cNvSpPr>
            <a:spLocks noGrp="1"/>
          </p:cNvSpPr>
          <p:nvPr>
            <p:ph type="ftr" sz="quarter" idx="11"/>
          </p:nvPr>
        </p:nvSpPr>
        <p:spPr/>
        <p:txBody>
          <a:bodyPr/>
          <a:lstStyle/>
          <a:p>
            <a:r>
              <a:rPr lang="en-US"/>
              <a:t>Department of Fish and Wildlife</a:t>
            </a:r>
          </a:p>
        </p:txBody>
      </p:sp>
      <p:sp>
        <p:nvSpPr>
          <p:cNvPr id="4" name="Slide Number Placeholder 3"/>
          <p:cNvSpPr>
            <a:spLocks noGrp="1"/>
          </p:cNvSpPr>
          <p:nvPr>
            <p:ph type="sldNum" sz="quarter" idx="12"/>
          </p:nvPr>
        </p:nvSpPr>
        <p:spPr/>
        <p:txBody>
          <a:bodyPr/>
          <a:lstStyle/>
          <a:p>
            <a:fld id="{5A73201E-BAD4-4887-93F2-D695096208A5}" type="slidenum">
              <a:rPr lang="en-US" smtClean="0"/>
              <a:pPr/>
              <a:t>‹#›</a:t>
            </a:fld>
            <a:endParaRPr lang="en-US"/>
          </a:p>
        </p:txBody>
      </p:sp>
      <p:grpSp>
        <p:nvGrpSpPr>
          <p:cNvPr id="9" name="Group 8"/>
          <p:cNvGrpSpPr/>
          <p:nvPr userDrawn="1"/>
        </p:nvGrpSpPr>
        <p:grpSpPr>
          <a:xfrm>
            <a:off x="0" y="6126163"/>
            <a:ext cx="9144000" cy="731837"/>
            <a:chOff x="0" y="6126163"/>
            <a:chExt cx="9144000" cy="731837"/>
          </a:xfrm>
        </p:grpSpPr>
        <p:sp>
          <p:nvSpPr>
            <p:cNvPr id="5" name="Rectangle 4"/>
            <p:cNvSpPr/>
            <p:nvPr userDrawn="1"/>
          </p:nvSpPr>
          <p:spPr>
            <a:xfrm>
              <a:off x="0" y="6477000"/>
              <a:ext cx="9144000" cy="381000"/>
            </a:xfrm>
            <a:prstGeom prst="rect">
              <a:avLst/>
            </a:prstGeom>
            <a:solidFill>
              <a:srgbClr val="067B5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Rectangle 5"/>
            <p:cNvSpPr/>
            <p:nvPr userDrawn="1"/>
          </p:nvSpPr>
          <p:spPr>
            <a:xfrm>
              <a:off x="0" y="6423843"/>
              <a:ext cx="9144000" cy="53157"/>
            </a:xfrm>
            <a:prstGeom prst="rect">
              <a:avLst/>
            </a:prstGeom>
            <a:solidFill>
              <a:srgbClr val="8ACC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2900" y="6126163"/>
              <a:ext cx="533400" cy="662805"/>
            </a:xfrm>
            <a:prstGeom prst="rect">
              <a:avLst/>
            </a:prstGeom>
          </p:spPr>
        </p:pic>
        <p:sp>
          <p:nvSpPr>
            <p:cNvPr id="8" name="Footer Placeholder 3"/>
            <p:cNvSpPr txBox="1">
              <a:spLocks/>
            </p:cNvSpPr>
            <p:nvPr userDrawn="1"/>
          </p:nvSpPr>
          <p:spPr>
            <a:xfrm>
              <a:off x="898712" y="6508791"/>
              <a:ext cx="2895600" cy="271054"/>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bg1"/>
                  </a:solidFill>
                  <a:latin typeface="Roboto Slab" pitchFamily="2" charset="0"/>
                  <a:ea typeface="Roboto Slab"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Rockwell" panose="02060603020205020403" pitchFamily="18" charset="0"/>
                </a:rPr>
                <a:t>Department of Fish and Wildlife</a:t>
              </a: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600"/>
            <a:ext cx="8229600" cy="118903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417638"/>
            <a:ext cx="8229600" cy="470852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49"/>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71666E-D208-4C7F-B43B-32840E55BEDD}" type="datetime1">
              <a:rPr lang="en-US" smtClean="0"/>
              <a:t>6/4/2021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Department of Fish and Wildlife</a:t>
            </a:r>
          </a:p>
        </p:txBody>
      </p:sp>
      <p:sp>
        <p:nvSpPr>
          <p:cNvPr id="6" name="Slide Number Placeholder 5"/>
          <p:cNvSpPr>
            <a:spLocks noGrp="1"/>
          </p:cNvSpPr>
          <p:nvPr>
            <p:ph type="sldNum" sz="quarter" idx="4"/>
          </p:nvPr>
        </p:nvSpPr>
        <p:spPr>
          <a:xfrm>
            <a:off x="6553200" y="6356349"/>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73201E-BAD4-4887-93F2-D695096208A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0" r:id="rId1"/>
    <p:sldLayoutId id="2147483665" r:id="rId2"/>
    <p:sldLayoutId id="2147483651" r:id="rId3"/>
    <p:sldLayoutId id="2147483666" r:id="rId4"/>
    <p:sldLayoutId id="2147483667" r:id="rId5"/>
    <p:sldLayoutId id="2147483668" r:id="rId6"/>
    <p:sldLayoutId id="2147483661" r:id="rId7"/>
    <p:sldLayoutId id="2147483654" r:id="rId8"/>
    <p:sldLayoutId id="2147483655" r:id="rId9"/>
  </p:sldLayoutIdLst>
  <p:hf sldNum="0" hdr="0" dt="0"/>
  <p:txStyles>
    <p:titleStyle>
      <a:lvl1pPr algn="l" defTabSz="914400" rtl="0" eaLnBrk="1" latinLnBrk="0" hangingPunct="1">
        <a:spcBef>
          <a:spcPct val="0"/>
        </a:spcBef>
        <a:buNone/>
        <a:defRPr sz="4200" b="0" kern="1200">
          <a:solidFill>
            <a:srgbClr val="0070C0"/>
          </a:solidFill>
          <a:latin typeface="Rockwell" panose="02060603020205020403" pitchFamily="18" charset="0"/>
          <a:ea typeface="Roboto Slab" pitchFamily="2" charset="0"/>
          <a:cs typeface="+mj-cs"/>
        </a:defRPr>
      </a:lvl1pPr>
    </p:titleStyle>
    <p:bodyStyle>
      <a:lvl1pPr marL="0" indent="0" algn="l" defTabSz="914400" rtl="0" eaLnBrk="1" latinLnBrk="0" hangingPunct="1">
        <a:spcBef>
          <a:spcPct val="20000"/>
        </a:spcBef>
        <a:buFont typeface="Arial" pitchFamily="34" charset="0"/>
        <a:buNone/>
        <a:defRPr sz="2800" kern="1200">
          <a:solidFill>
            <a:schemeClr val="tx1"/>
          </a:solidFill>
          <a:latin typeface="Ebrima" panose="02000000000000000000" pitchFamily="2" charset="0"/>
          <a:ea typeface="Ebrima" panose="02000000000000000000" pitchFamily="2" charset="0"/>
          <a:cs typeface="Ebrima" panose="02000000000000000000" pitchFamily="2" charset="0"/>
        </a:defRPr>
      </a:lvl1pPr>
      <a:lvl2pPr marL="365760" indent="-182880" algn="l" defTabSz="914400" rtl="0" eaLnBrk="1" latinLnBrk="0" hangingPunct="1">
        <a:spcBef>
          <a:spcPct val="20000"/>
        </a:spcBef>
        <a:buFont typeface="Arial" pitchFamily="34" charset="0"/>
        <a:buChar char="–"/>
        <a:defRPr sz="2400" kern="1200">
          <a:solidFill>
            <a:schemeClr val="tx1"/>
          </a:solidFill>
          <a:latin typeface="Ebrima" panose="02000000000000000000" pitchFamily="2" charset="0"/>
          <a:ea typeface="Ebrima" panose="02000000000000000000" pitchFamily="2" charset="0"/>
          <a:cs typeface="Ebrima" panose="02000000000000000000" pitchFamily="2" charset="0"/>
        </a:defRPr>
      </a:lvl2pPr>
      <a:lvl3pPr marL="548640" indent="-228600" algn="l" defTabSz="914400" rtl="0" eaLnBrk="1" latinLnBrk="0" hangingPunct="1">
        <a:spcBef>
          <a:spcPct val="20000"/>
        </a:spcBef>
        <a:buFont typeface="Arial" pitchFamily="34" charset="0"/>
        <a:buChar char="•"/>
        <a:defRPr sz="2000" kern="1200">
          <a:solidFill>
            <a:schemeClr val="tx1"/>
          </a:solidFill>
          <a:latin typeface="Ebrima" panose="02000000000000000000" pitchFamily="2" charset="0"/>
          <a:ea typeface="Ebrima" panose="02000000000000000000" pitchFamily="2" charset="0"/>
          <a:cs typeface="Ebrima" panose="02000000000000000000" pitchFamily="2" charset="0"/>
        </a:defRPr>
      </a:lvl3pPr>
      <a:lvl4pPr marL="731520" indent="-228600" algn="l" defTabSz="914400" rtl="0" eaLnBrk="1" latinLnBrk="0" hangingPunct="1">
        <a:spcBef>
          <a:spcPct val="20000"/>
        </a:spcBef>
        <a:buFont typeface="Arial" pitchFamily="34" charset="0"/>
        <a:buChar char="–"/>
        <a:defRPr sz="1600" kern="1200">
          <a:solidFill>
            <a:schemeClr val="tx1"/>
          </a:solidFill>
          <a:latin typeface="Ebrima" panose="02000000000000000000" pitchFamily="2" charset="0"/>
          <a:ea typeface="Ebrima" panose="02000000000000000000" pitchFamily="2" charset="0"/>
          <a:cs typeface="Ebrima" panose="02000000000000000000" pitchFamily="2" charset="0"/>
        </a:defRPr>
      </a:lvl4pPr>
      <a:lvl5pPr marL="914400" indent="-228600" algn="l" defTabSz="914400" rtl="0" eaLnBrk="1" latinLnBrk="0" hangingPunct="1">
        <a:spcBef>
          <a:spcPct val="20000"/>
        </a:spcBef>
        <a:buFont typeface="Arial" pitchFamily="34" charset="0"/>
        <a:buChar char="»"/>
        <a:defRPr sz="1600" kern="1200">
          <a:solidFill>
            <a:schemeClr val="tx1"/>
          </a:solidFill>
          <a:latin typeface="Ebrima" panose="02000000000000000000" pitchFamily="2" charset="0"/>
          <a:ea typeface="Ebrima" panose="02000000000000000000" pitchFamily="2" charset="0"/>
          <a:cs typeface="Ebrima" panose="02000000000000000000" pitchFamily="2"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0150" y="0"/>
            <a:ext cx="8382000" cy="1143000"/>
          </a:xfrm>
        </p:spPr>
        <p:txBody>
          <a:bodyPr/>
          <a:lstStyle/>
          <a:p>
            <a:r>
              <a:rPr lang="en-US" dirty="0">
                <a:latin typeface="Rockwell" panose="02060603020205020403" pitchFamily="18" charset="0"/>
              </a:rPr>
              <a:t>Wildfires in Washington </a:t>
            </a:r>
          </a:p>
        </p:txBody>
      </p:sp>
      <p:pic>
        <p:nvPicPr>
          <p:cNvPr id="5" name="Picture 4" descr="A picture containing sky, outdoor, nature, mountain&#10;&#10;Description automatically generated">
            <a:extLst>
              <a:ext uri="{FF2B5EF4-FFF2-40B4-BE49-F238E27FC236}">
                <a16:creationId xmlns:a16="http://schemas.microsoft.com/office/drawing/2014/main" id="{90721DA2-C656-41A7-8BAF-8B797A604D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879092"/>
            <a:ext cx="9144000" cy="309981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847A9-87FB-4F2B-8562-3FA3C4B42102}"/>
              </a:ext>
            </a:extLst>
          </p:cNvPr>
          <p:cNvSpPr>
            <a:spLocks noGrp="1"/>
          </p:cNvSpPr>
          <p:nvPr>
            <p:ph type="title"/>
          </p:nvPr>
        </p:nvSpPr>
        <p:spPr/>
        <p:txBody>
          <a:bodyPr/>
          <a:lstStyle/>
          <a:p>
            <a:r>
              <a:rPr lang="en-US" dirty="0"/>
              <a:t>Restoring forests for wildlife </a:t>
            </a:r>
          </a:p>
        </p:txBody>
      </p:sp>
      <p:sp>
        <p:nvSpPr>
          <p:cNvPr id="4" name="Footer Placeholder 3">
            <a:extLst>
              <a:ext uri="{FF2B5EF4-FFF2-40B4-BE49-F238E27FC236}">
                <a16:creationId xmlns:a16="http://schemas.microsoft.com/office/drawing/2014/main" id="{854C62A4-0B9A-48D1-B0DD-4556CD5351CF}"/>
              </a:ext>
            </a:extLst>
          </p:cNvPr>
          <p:cNvSpPr>
            <a:spLocks noGrp="1"/>
          </p:cNvSpPr>
          <p:nvPr>
            <p:ph type="ftr" sz="quarter" idx="4294967295"/>
          </p:nvPr>
        </p:nvSpPr>
        <p:spPr/>
        <p:txBody>
          <a:bodyPr/>
          <a:lstStyle/>
          <a:p>
            <a:r>
              <a:rPr lang="en-US"/>
              <a:t>Department of Fish and Wildlife</a:t>
            </a:r>
            <a:endParaRPr lang="en-US" dirty="0"/>
          </a:p>
        </p:txBody>
      </p:sp>
      <p:pic>
        <p:nvPicPr>
          <p:cNvPr id="5" name="Picture 4">
            <a:extLst>
              <a:ext uri="{FF2B5EF4-FFF2-40B4-BE49-F238E27FC236}">
                <a16:creationId xmlns:a16="http://schemas.microsoft.com/office/drawing/2014/main" id="{E8DDC4B7-D0CE-4727-9371-E18DDB01139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122" r="9451"/>
          <a:stretch/>
        </p:blipFill>
        <p:spPr>
          <a:xfrm>
            <a:off x="4572000" y="1085850"/>
            <a:ext cx="3771900" cy="24955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a:extLst>
              <a:ext uri="{FF2B5EF4-FFF2-40B4-BE49-F238E27FC236}">
                <a16:creationId xmlns:a16="http://schemas.microsoft.com/office/drawing/2014/main" id="{51A45944-443E-4F1E-9D43-EDDDE864D45B}"/>
              </a:ext>
            </a:extLst>
          </p:cNvPr>
          <p:cNvSpPr txBox="1"/>
          <p:nvPr/>
        </p:nvSpPr>
        <p:spPr>
          <a:xfrm>
            <a:off x="442425" y="1536174"/>
            <a:ext cx="3600450" cy="3785652"/>
          </a:xfrm>
          <a:prstGeom prst="rect">
            <a:avLst/>
          </a:prstGeom>
          <a:noFill/>
        </p:spPr>
        <p:txBody>
          <a:bodyPr wrap="square" rtlCol="0">
            <a:spAutoFit/>
          </a:bodyPr>
          <a:lstStyle/>
          <a:p>
            <a:r>
              <a:rPr lang="en-US" sz="2000" dirty="0">
                <a:solidFill>
                  <a:schemeClr val="bg1"/>
                </a:solidFill>
                <a:latin typeface="Ebrima" panose="02000000000000000000" pitchFamily="2" charset="0"/>
                <a:ea typeface="Ebrima" panose="02000000000000000000" pitchFamily="2" charset="0"/>
                <a:cs typeface="Ebrima" panose="02000000000000000000" pitchFamily="2" charset="0"/>
              </a:rPr>
              <a:t>Forests that look like this are beneficial to some species.</a:t>
            </a:r>
          </a:p>
          <a:p>
            <a:endParaRPr lang="en-US" sz="2000" dirty="0">
              <a:solidFill>
                <a:schemeClr val="bg1"/>
              </a:solidFill>
              <a:latin typeface="Ebrima" panose="02000000000000000000" pitchFamily="2" charset="0"/>
              <a:ea typeface="Ebrima" panose="02000000000000000000" pitchFamily="2" charset="0"/>
              <a:cs typeface="Ebrima" panose="02000000000000000000" pitchFamily="2" charset="0"/>
            </a:endParaRPr>
          </a:p>
          <a:p>
            <a:r>
              <a:rPr lang="en-US" sz="2000" dirty="0">
                <a:solidFill>
                  <a:schemeClr val="bg1"/>
                </a:solidFill>
                <a:latin typeface="Ebrima" panose="02000000000000000000" pitchFamily="2" charset="0"/>
                <a:ea typeface="Ebrima" panose="02000000000000000000" pitchFamily="2" charset="0"/>
                <a:cs typeface="Ebrima" panose="02000000000000000000" pitchFamily="2" charset="0"/>
              </a:rPr>
              <a:t>However a forest with mostly dense stands reduces plant and wildlife diversity.</a:t>
            </a:r>
          </a:p>
          <a:p>
            <a:endParaRPr lang="en-US" sz="2000" dirty="0">
              <a:solidFill>
                <a:schemeClr val="bg1"/>
              </a:solidFill>
              <a:latin typeface="Ebrima" panose="02000000000000000000" pitchFamily="2" charset="0"/>
              <a:ea typeface="Ebrima" panose="02000000000000000000" pitchFamily="2" charset="0"/>
              <a:cs typeface="Ebrima" panose="02000000000000000000" pitchFamily="2" charset="0"/>
            </a:endParaRPr>
          </a:p>
          <a:p>
            <a:r>
              <a:rPr lang="en-US" sz="2000" dirty="0">
                <a:solidFill>
                  <a:schemeClr val="bg1"/>
                </a:solidFill>
                <a:latin typeface="Ebrima" panose="02000000000000000000" pitchFamily="2" charset="0"/>
                <a:ea typeface="Ebrima" panose="02000000000000000000" pitchFamily="2" charset="0"/>
                <a:cs typeface="Ebrima" panose="02000000000000000000" pitchFamily="2" charset="0"/>
              </a:rPr>
              <a:t>Landscapes with individual (trees or shrubs), clumps, openings, and other diverse features allow for more species.  </a:t>
            </a:r>
          </a:p>
        </p:txBody>
      </p:sp>
      <p:pic>
        <p:nvPicPr>
          <p:cNvPr id="7" name="Content Placeholder 6">
            <a:extLst>
              <a:ext uri="{FF2B5EF4-FFF2-40B4-BE49-F238E27FC236}">
                <a16:creationId xmlns:a16="http://schemas.microsoft.com/office/drawing/2014/main" id="{1947BD46-0D6A-4B52-9789-8399CC1AE84B}"/>
              </a:ext>
            </a:extLst>
          </p:cNvPr>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b="6407"/>
          <a:stretch/>
        </p:blipFill>
        <p:spPr>
          <a:xfrm>
            <a:off x="4572000" y="3714750"/>
            <a:ext cx="3791707" cy="26615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3008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wipe(down)">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wipe(down)">
                                      <p:cBhvr>
                                        <p:cTn id="1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847A9-87FB-4F2B-8562-3FA3C4B42102}"/>
              </a:ext>
            </a:extLst>
          </p:cNvPr>
          <p:cNvSpPr>
            <a:spLocks noGrp="1"/>
          </p:cNvSpPr>
          <p:nvPr>
            <p:ph type="title"/>
          </p:nvPr>
        </p:nvSpPr>
        <p:spPr/>
        <p:txBody>
          <a:bodyPr/>
          <a:lstStyle/>
          <a:p>
            <a:r>
              <a:rPr lang="en-US" dirty="0"/>
              <a:t>Prescribed burns </a:t>
            </a:r>
          </a:p>
        </p:txBody>
      </p:sp>
      <p:pic>
        <p:nvPicPr>
          <p:cNvPr id="10" name="Picture 9" descr="A picture containing grass, outdoor, person&#10;&#10;Description automatically generated">
            <a:extLst>
              <a:ext uri="{FF2B5EF4-FFF2-40B4-BE49-F238E27FC236}">
                <a16:creationId xmlns:a16="http://schemas.microsoft.com/office/drawing/2014/main" id="{29F973E5-4E18-4C45-8039-B74F89EB95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3300" y="1470981"/>
            <a:ext cx="5600700" cy="4001700"/>
          </a:xfrm>
          <a:prstGeom prst="rect">
            <a:avLst/>
          </a:prstGeom>
        </p:spPr>
      </p:pic>
      <p:sp>
        <p:nvSpPr>
          <p:cNvPr id="11" name="TextBox 10">
            <a:extLst>
              <a:ext uri="{FF2B5EF4-FFF2-40B4-BE49-F238E27FC236}">
                <a16:creationId xmlns:a16="http://schemas.microsoft.com/office/drawing/2014/main" id="{285C9DFC-CFC5-4F3B-8445-6E75CED7AF35}"/>
              </a:ext>
            </a:extLst>
          </p:cNvPr>
          <p:cNvSpPr txBox="1"/>
          <p:nvPr/>
        </p:nvSpPr>
        <p:spPr>
          <a:xfrm>
            <a:off x="228600" y="1397743"/>
            <a:ext cx="3314700" cy="5016758"/>
          </a:xfrm>
          <a:prstGeom prst="rect">
            <a:avLst/>
          </a:prstGeom>
          <a:noFill/>
        </p:spPr>
        <p:txBody>
          <a:bodyPr wrap="square" rtlCol="0">
            <a:spAutoFit/>
          </a:bodyPr>
          <a:lstStyle/>
          <a:p>
            <a:r>
              <a:rPr lang="en-US" sz="2000" dirty="0">
                <a:solidFill>
                  <a:schemeClr val="bg1"/>
                </a:solidFill>
                <a:latin typeface="Ebrima" panose="02000000000000000000" pitchFamily="2" charset="0"/>
                <a:ea typeface="Ebrima" panose="02000000000000000000" pitchFamily="2" charset="0"/>
                <a:cs typeface="Ebrima" panose="02000000000000000000" pitchFamily="2" charset="0"/>
              </a:rPr>
              <a:t>Land managers have begun to add fire back into our ecosystems via prescribed burns. </a:t>
            </a:r>
          </a:p>
          <a:p>
            <a:endParaRPr lang="en-US" sz="2000" dirty="0">
              <a:solidFill>
                <a:schemeClr val="bg1"/>
              </a:solidFill>
              <a:latin typeface="Ebrima" panose="02000000000000000000" pitchFamily="2" charset="0"/>
              <a:ea typeface="Ebrima" panose="02000000000000000000" pitchFamily="2" charset="0"/>
              <a:cs typeface="Ebrima" panose="02000000000000000000" pitchFamily="2" charset="0"/>
            </a:endParaRPr>
          </a:p>
          <a:p>
            <a:r>
              <a:rPr lang="en-US" sz="2000" dirty="0">
                <a:solidFill>
                  <a:schemeClr val="bg1"/>
                </a:solidFill>
                <a:latin typeface="Ebrima" panose="02000000000000000000" pitchFamily="2" charset="0"/>
                <a:ea typeface="Ebrima" panose="02000000000000000000" pitchFamily="2" charset="0"/>
                <a:cs typeface="Ebrima" panose="02000000000000000000" pitchFamily="2" charset="0"/>
              </a:rPr>
              <a:t>Prescribed fires reduce </a:t>
            </a:r>
            <a:r>
              <a:rPr lang="en-US" sz="2000" b="1" dirty="0">
                <a:solidFill>
                  <a:schemeClr val="bg1"/>
                </a:solidFill>
                <a:latin typeface="Ebrima" panose="02000000000000000000" pitchFamily="2" charset="0"/>
                <a:ea typeface="Ebrima" panose="02000000000000000000" pitchFamily="2" charset="0"/>
                <a:cs typeface="Ebrima" panose="02000000000000000000" pitchFamily="2" charset="0"/>
              </a:rPr>
              <a:t>fuels</a:t>
            </a:r>
            <a:r>
              <a:rPr lang="en-US" sz="2000" dirty="0">
                <a:solidFill>
                  <a:schemeClr val="bg1"/>
                </a:solidFill>
                <a:latin typeface="Ebrima" panose="02000000000000000000" pitchFamily="2" charset="0"/>
                <a:ea typeface="Ebrima" panose="02000000000000000000" pitchFamily="2" charset="0"/>
                <a:cs typeface="Ebrima" panose="02000000000000000000" pitchFamily="2" charset="0"/>
              </a:rPr>
              <a:t> and high intensity fires and create a mosaic on the landscape. </a:t>
            </a:r>
          </a:p>
          <a:p>
            <a:endParaRPr lang="en-US" sz="2000" dirty="0">
              <a:solidFill>
                <a:schemeClr val="bg1"/>
              </a:solidFill>
              <a:latin typeface="Ebrima" panose="02000000000000000000" pitchFamily="2" charset="0"/>
              <a:ea typeface="Ebrima" panose="02000000000000000000" pitchFamily="2" charset="0"/>
              <a:cs typeface="Ebrima" panose="02000000000000000000" pitchFamily="2" charset="0"/>
            </a:endParaRPr>
          </a:p>
          <a:p>
            <a:r>
              <a:rPr lang="en-US" sz="2000" dirty="0" err="1">
                <a:solidFill>
                  <a:schemeClr val="bg1"/>
                </a:solidFill>
                <a:latin typeface="Ebrima" panose="02000000000000000000" pitchFamily="2" charset="0"/>
                <a:ea typeface="Ebrima" panose="02000000000000000000" pitchFamily="2" charset="0"/>
                <a:cs typeface="Ebrima" panose="02000000000000000000" pitchFamily="2" charset="0"/>
              </a:rPr>
              <a:t>Moasic</a:t>
            </a:r>
            <a:r>
              <a:rPr lang="en-US" sz="2000" dirty="0">
                <a:solidFill>
                  <a:schemeClr val="bg1"/>
                </a:solidFill>
                <a:latin typeface="Ebrima" panose="02000000000000000000" pitchFamily="2" charset="0"/>
                <a:ea typeface="Ebrima" panose="02000000000000000000" pitchFamily="2" charset="0"/>
                <a:cs typeface="Ebrima" panose="02000000000000000000" pitchFamily="2" charset="0"/>
              </a:rPr>
              <a:t> or patchwork forests and grasslands provide a variety of habitat for different types of plants and animals.  </a:t>
            </a:r>
          </a:p>
          <a:p>
            <a:endParaRPr lang="en-US" sz="2000" dirty="0">
              <a:solidFill>
                <a:schemeClr val="bg1"/>
              </a:solidFill>
              <a:latin typeface="Ebrima" panose="02000000000000000000" pitchFamily="2" charset="0"/>
              <a:ea typeface="Ebrima" panose="02000000000000000000" pitchFamily="2" charset="0"/>
              <a:cs typeface="Ebrima" panose="02000000000000000000" pitchFamily="2" charset="0"/>
            </a:endParaRPr>
          </a:p>
        </p:txBody>
      </p:sp>
    </p:spTree>
    <p:extLst>
      <p:ext uri="{BB962C8B-B14F-4D97-AF65-F5344CB8AC3E}">
        <p14:creationId xmlns:p14="http://schemas.microsoft.com/office/powerpoint/2010/main" val="388685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animEffect transition="in" filter="wipe(down)">
                                      <p:cBhvr>
                                        <p:cTn id="7" dur="500"/>
                                        <p:tgtEl>
                                          <p:spTgt spid="11">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xEl>
                                              <p:pRg st="4" end="4"/>
                                            </p:txEl>
                                          </p:spTgt>
                                        </p:tgtEl>
                                        <p:attrNameLst>
                                          <p:attrName>style.visibility</p:attrName>
                                        </p:attrNameLst>
                                      </p:cBhvr>
                                      <p:to>
                                        <p:strVal val="visible"/>
                                      </p:to>
                                    </p:set>
                                    <p:animEffect transition="in" filter="wipe(down)">
                                      <p:cBhvr>
                                        <p:cTn id="12"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Content Placeholder 2">
            <a:extLst>
              <a:ext uri="{FF2B5EF4-FFF2-40B4-BE49-F238E27FC236}">
                <a16:creationId xmlns:a16="http://schemas.microsoft.com/office/drawing/2014/main" id="{96B159B2-CA35-49BB-B1B7-1FB6D486026B}"/>
              </a:ext>
            </a:extLst>
          </p:cNvPr>
          <p:cNvSpPr>
            <a:spLocks noGrp="1"/>
          </p:cNvSpPr>
          <p:nvPr>
            <p:ph idx="1"/>
          </p:nvPr>
        </p:nvSpPr>
        <p:spPr>
          <a:xfrm>
            <a:off x="568065" y="171450"/>
            <a:ext cx="8241890" cy="760893"/>
          </a:xfrm>
        </p:spPr>
        <p:txBody>
          <a:bodyPr>
            <a:normAutofit fontScale="92500"/>
          </a:bodyPr>
          <a:lstStyle/>
          <a:p>
            <a:r>
              <a:rPr lang="en-US" dirty="0">
                <a:solidFill>
                  <a:srgbClr val="067B54"/>
                </a:solidFill>
                <a:latin typeface="Rockwell" panose="02060603020205020403" pitchFamily="18" charset="0"/>
              </a:rPr>
              <a:t>How treatments can impact disturbance</a:t>
            </a:r>
          </a:p>
        </p:txBody>
      </p:sp>
      <p:pic>
        <p:nvPicPr>
          <p:cNvPr id="9" name="Picture 8">
            <a:extLst>
              <a:ext uri="{FF2B5EF4-FFF2-40B4-BE49-F238E27FC236}">
                <a16:creationId xmlns:a16="http://schemas.microsoft.com/office/drawing/2014/main" id="{799A1DD9-FB72-42A6-9F44-DD837AC7473A}"/>
              </a:ext>
            </a:extLst>
          </p:cNvPr>
          <p:cNvPicPr/>
          <p:nvPr/>
        </p:nvPicPr>
        <p:blipFill>
          <a:blip r:embed="rId3"/>
          <a:stretch>
            <a:fillRect/>
          </a:stretch>
        </p:blipFill>
        <p:spPr>
          <a:xfrm>
            <a:off x="967529" y="857250"/>
            <a:ext cx="7892120" cy="5405972"/>
          </a:xfrm>
          <a:prstGeom prst="rect">
            <a:avLst/>
          </a:prstGeom>
        </p:spPr>
      </p:pic>
      <p:sp>
        <p:nvSpPr>
          <p:cNvPr id="4" name="Oval 3">
            <a:extLst>
              <a:ext uri="{FF2B5EF4-FFF2-40B4-BE49-F238E27FC236}">
                <a16:creationId xmlns:a16="http://schemas.microsoft.com/office/drawing/2014/main" id="{32CE451B-1A69-4386-9A66-FA223FA4C5F9}"/>
              </a:ext>
            </a:extLst>
          </p:cNvPr>
          <p:cNvSpPr/>
          <p:nvPr/>
        </p:nvSpPr>
        <p:spPr>
          <a:xfrm>
            <a:off x="5572284" y="1163810"/>
            <a:ext cx="742950" cy="85725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0DA58F87-B59B-44E3-BDA7-3E870F3147D3}"/>
              </a:ext>
            </a:extLst>
          </p:cNvPr>
          <p:cNvSpPr/>
          <p:nvPr/>
        </p:nvSpPr>
        <p:spPr>
          <a:xfrm>
            <a:off x="6077777" y="1784277"/>
            <a:ext cx="1217543" cy="1382232"/>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F6257DB2-9988-4610-B6F9-4443B4D21F3D}"/>
              </a:ext>
            </a:extLst>
          </p:cNvPr>
          <p:cNvSpPr/>
          <p:nvPr/>
        </p:nvSpPr>
        <p:spPr>
          <a:xfrm>
            <a:off x="2457452" y="2737884"/>
            <a:ext cx="1217543" cy="1382232"/>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8494B77-7DC9-4974-AA8C-0423E1587DE4}"/>
              </a:ext>
            </a:extLst>
          </p:cNvPr>
          <p:cNvSpPr/>
          <p:nvPr/>
        </p:nvSpPr>
        <p:spPr>
          <a:xfrm>
            <a:off x="4416160" y="3560236"/>
            <a:ext cx="1217543" cy="1382232"/>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8D203C3-482F-4358-B79E-809F15FDD1C6}"/>
              </a:ext>
            </a:extLst>
          </p:cNvPr>
          <p:cNvSpPr/>
          <p:nvPr/>
        </p:nvSpPr>
        <p:spPr>
          <a:xfrm>
            <a:off x="4024765" y="1408416"/>
            <a:ext cx="641655" cy="1382232"/>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73718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Content Placeholder 2">
            <a:extLst>
              <a:ext uri="{FF2B5EF4-FFF2-40B4-BE49-F238E27FC236}">
                <a16:creationId xmlns:a16="http://schemas.microsoft.com/office/drawing/2014/main" id="{96B159B2-CA35-49BB-B1B7-1FB6D486026B}"/>
              </a:ext>
            </a:extLst>
          </p:cNvPr>
          <p:cNvSpPr>
            <a:spLocks noGrp="1"/>
          </p:cNvSpPr>
          <p:nvPr>
            <p:ph idx="1"/>
          </p:nvPr>
        </p:nvSpPr>
        <p:spPr>
          <a:xfrm>
            <a:off x="568065" y="171450"/>
            <a:ext cx="8241890" cy="760893"/>
          </a:xfrm>
        </p:spPr>
        <p:txBody>
          <a:bodyPr>
            <a:normAutofit/>
          </a:bodyPr>
          <a:lstStyle/>
          <a:p>
            <a:r>
              <a:rPr lang="en-US" dirty="0">
                <a:solidFill>
                  <a:srgbClr val="067B54"/>
                </a:solidFill>
                <a:latin typeface="Rockwell" panose="02060603020205020403" pitchFamily="18" charset="0"/>
              </a:rPr>
              <a:t>How treatments can help forests </a:t>
            </a:r>
          </a:p>
        </p:txBody>
      </p:sp>
      <p:sp>
        <p:nvSpPr>
          <p:cNvPr id="5" name="Subtitle 2">
            <a:extLst>
              <a:ext uri="{FF2B5EF4-FFF2-40B4-BE49-F238E27FC236}">
                <a16:creationId xmlns:a16="http://schemas.microsoft.com/office/drawing/2014/main" id="{ED0FC8F9-DEA2-408E-952D-408D648EFB02}"/>
              </a:ext>
            </a:extLst>
          </p:cNvPr>
          <p:cNvSpPr txBox="1">
            <a:spLocks/>
          </p:cNvSpPr>
          <p:nvPr/>
        </p:nvSpPr>
        <p:spPr>
          <a:xfrm>
            <a:off x="414528" y="1554144"/>
            <a:ext cx="7916230" cy="581038"/>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itchFamily="34" charset="0"/>
              <a:buNone/>
              <a:defRPr sz="3600" kern="1200">
                <a:solidFill>
                  <a:srgbClr val="28557A"/>
                </a:solidFill>
                <a:latin typeface="Ebrima" panose="02000000000000000000" pitchFamily="2" charset="0"/>
                <a:ea typeface="Ebrima" panose="02000000000000000000" pitchFamily="2" charset="0"/>
                <a:cs typeface="Ebrima" panose="02000000000000000000" pitchFamily="2" charset="0"/>
              </a:defRPr>
            </a:lvl1pPr>
            <a:lvl2pPr marL="365760" indent="-274320" algn="l" defTabSz="914400" rtl="0" eaLnBrk="1" latinLnBrk="0" hangingPunct="1">
              <a:spcBef>
                <a:spcPct val="20000"/>
              </a:spcBef>
              <a:buFont typeface="Arial" pitchFamily="34" charset="0"/>
              <a:buChar char="–"/>
              <a:defRPr sz="3200" kern="1200">
                <a:solidFill>
                  <a:srgbClr val="28557A"/>
                </a:solidFill>
                <a:latin typeface="Ebrima" panose="02000000000000000000" pitchFamily="2" charset="0"/>
                <a:ea typeface="Ebrima" panose="02000000000000000000" pitchFamily="2" charset="0"/>
                <a:cs typeface="Ebrima" panose="02000000000000000000" pitchFamily="2" charset="0"/>
              </a:defRPr>
            </a:lvl2pPr>
            <a:lvl3pPr marL="640080" indent="-182880" algn="l" defTabSz="914400" rtl="0" eaLnBrk="1" latinLnBrk="0" hangingPunct="1">
              <a:spcBef>
                <a:spcPct val="20000"/>
              </a:spcBef>
              <a:buFont typeface="Arial" pitchFamily="34" charset="0"/>
              <a:buChar char="•"/>
              <a:defRPr sz="2800" kern="1200">
                <a:solidFill>
                  <a:srgbClr val="28557A"/>
                </a:solidFill>
                <a:latin typeface="Ebrima" panose="02000000000000000000" pitchFamily="2" charset="0"/>
                <a:ea typeface="Ebrima" panose="02000000000000000000" pitchFamily="2" charset="0"/>
                <a:cs typeface="Ebrima" panose="02000000000000000000" pitchFamily="2" charset="0"/>
              </a:defRPr>
            </a:lvl3pPr>
            <a:lvl4pPr marL="1005840" indent="-228600" algn="l" defTabSz="914400" rtl="0" eaLnBrk="1" latinLnBrk="0" hangingPunct="1">
              <a:spcBef>
                <a:spcPct val="20000"/>
              </a:spcBef>
              <a:buFont typeface="Arial" pitchFamily="34" charset="0"/>
              <a:buChar char="–"/>
              <a:defRPr sz="2400" kern="1200">
                <a:solidFill>
                  <a:srgbClr val="28557A"/>
                </a:solidFill>
                <a:latin typeface="Ebrima" panose="02000000000000000000" pitchFamily="2" charset="0"/>
                <a:ea typeface="Ebrima" panose="02000000000000000000" pitchFamily="2" charset="0"/>
                <a:cs typeface="Ebrima" panose="02000000000000000000" pitchFamily="2" charset="0"/>
              </a:defRPr>
            </a:lvl4pPr>
            <a:lvl5pPr marL="1188720" indent="-228600" algn="l" defTabSz="914400" rtl="0" eaLnBrk="1" latinLnBrk="0" hangingPunct="1">
              <a:spcBef>
                <a:spcPct val="20000"/>
              </a:spcBef>
              <a:buFont typeface="Arial" pitchFamily="34" charset="0"/>
              <a:buChar char="»"/>
              <a:defRPr sz="2400" kern="1200">
                <a:solidFill>
                  <a:srgbClr val="28557A"/>
                </a:solidFill>
                <a:latin typeface="Ebrima" panose="02000000000000000000" pitchFamily="2" charset="0"/>
                <a:ea typeface="Ebrima" panose="02000000000000000000" pitchFamily="2" charset="0"/>
                <a:cs typeface="Ebrima" panose="02000000000000000000" pitchFamily="2"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2000">
              <a:solidFill>
                <a:srgbClr val="FFFF00"/>
              </a:solidFill>
              <a:latin typeface="Arial" pitchFamily="34" charset="0"/>
              <a:cs typeface="Arial" pitchFamily="34" charset="0"/>
            </a:endParaRPr>
          </a:p>
          <a:p>
            <a:endParaRPr lang="en-US" dirty="0"/>
          </a:p>
        </p:txBody>
      </p:sp>
      <p:pic>
        <p:nvPicPr>
          <p:cNvPr id="6" name="Picture 5">
            <a:extLst>
              <a:ext uri="{FF2B5EF4-FFF2-40B4-BE49-F238E27FC236}">
                <a16:creationId xmlns:a16="http://schemas.microsoft.com/office/drawing/2014/main" id="{34953E52-73D1-487F-B434-C6F92AB03CD4}"/>
              </a:ext>
            </a:extLst>
          </p:cNvPr>
          <p:cNvPicPr>
            <a:picLocks noChangeAspect="1"/>
          </p:cNvPicPr>
          <p:nvPr/>
        </p:nvPicPr>
        <p:blipFill>
          <a:blip r:embed="rId3"/>
          <a:stretch>
            <a:fillRect/>
          </a:stretch>
        </p:blipFill>
        <p:spPr>
          <a:xfrm>
            <a:off x="1058371" y="1842697"/>
            <a:ext cx="2705100" cy="17785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C:\Users\tveterkt\AppData\Local\Microsoft\Windows\INetCache\Content.Word\IMG_2429.JPG">
            <a:extLst>
              <a:ext uri="{FF2B5EF4-FFF2-40B4-BE49-F238E27FC236}">
                <a16:creationId xmlns:a16="http://schemas.microsoft.com/office/drawing/2014/main" id="{5FF7FEE0-6279-4751-9D51-AFFE5BB415BD}"/>
              </a:ext>
            </a:extLst>
          </p:cNvPr>
          <p:cNvPicPr/>
          <p:nvPr/>
        </p:nvPicPr>
        <p:blipFill rotWithShape="1">
          <a:blip r:embed="rId4" cstate="print">
            <a:extLst>
              <a:ext uri="{28A0092B-C50C-407E-A947-70E740481C1C}">
                <a14:useLocalDpi xmlns:a14="http://schemas.microsoft.com/office/drawing/2010/main" val="0"/>
              </a:ext>
            </a:extLst>
          </a:blip>
          <a:srcRect b="13576"/>
          <a:stretch/>
        </p:blipFill>
        <p:spPr bwMode="auto">
          <a:xfrm>
            <a:off x="5231040" y="1789331"/>
            <a:ext cx="2784644" cy="17733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71ADC858-68B0-4408-BA87-6929F0CDD20B}"/>
              </a:ext>
            </a:extLst>
          </p:cNvPr>
          <p:cNvPicPr/>
          <p:nvPr/>
        </p:nvPicPr>
        <p:blipFill rotWithShape="1">
          <a:blip r:embed="rId5" cstate="print">
            <a:extLst>
              <a:ext uri="{28A0092B-C50C-407E-A947-70E740481C1C}">
                <a14:useLocalDpi xmlns:a14="http://schemas.microsoft.com/office/drawing/2010/main" val="0"/>
              </a:ext>
            </a:extLst>
          </a:blip>
          <a:srcRect t="24828" r="25085"/>
          <a:stretch/>
        </p:blipFill>
        <p:spPr bwMode="auto">
          <a:xfrm>
            <a:off x="1058371" y="4129407"/>
            <a:ext cx="2700387" cy="18675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12436184-5E4F-4112-B795-EF63135DD66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3558" b="34757"/>
          <a:stretch/>
        </p:blipFill>
        <p:spPr>
          <a:xfrm>
            <a:off x="5256980" y="4160211"/>
            <a:ext cx="2784644" cy="17428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TextBox 10">
            <a:extLst>
              <a:ext uri="{FF2B5EF4-FFF2-40B4-BE49-F238E27FC236}">
                <a16:creationId xmlns:a16="http://schemas.microsoft.com/office/drawing/2014/main" id="{99BF5C4A-59AB-44CD-B47E-7EC14D79ADE0}"/>
              </a:ext>
            </a:extLst>
          </p:cNvPr>
          <p:cNvSpPr txBox="1"/>
          <p:nvPr/>
        </p:nvSpPr>
        <p:spPr>
          <a:xfrm>
            <a:off x="1464411" y="1143000"/>
            <a:ext cx="1905000" cy="646331"/>
          </a:xfrm>
          <a:prstGeom prst="rect">
            <a:avLst/>
          </a:prstGeom>
          <a:noFill/>
        </p:spPr>
        <p:txBody>
          <a:bodyPr wrap="square" rtlCol="0">
            <a:spAutoFit/>
          </a:bodyPr>
          <a:lstStyle/>
          <a:p>
            <a:r>
              <a:rPr lang="en-US" dirty="0">
                <a:solidFill>
                  <a:srgbClr val="FFFF00"/>
                </a:solidFill>
              </a:rPr>
              <a:t>       </a:t>
            </a:r>
          </a:p>
          <a:p>
            <a:r>
              <a:rPr lang="en-US" dirty="0">
                <a:latin typeface="Ebrima" panose="02000000000000000000" pitchFamily="2" charset="0"/>
                <a:ea typeface="Ebrima" panose="02000000000000000000" pitchFamily="2" charset="0"/>
                <a:cs typeface="Ebrima" panose="02000000000000000000" pitchFamily="2" charset="0"/>
              </a:rPr>
              <a:t>     Untreated </a:t>
            </a:r>
          </a:p>
        </p:txBody>
      </p:sp>
      <p:sp>
        <p:nvSpPr>
          <p:cNvPr id="12" name="TextBox 11">
            <a:extLst>
              <a:ext uri="{FF2B5EF4-FFF2-40B4-BE49-F238E27FC236}">
                <a16:creationId xmlns:a16="http://schemas.microsoft.com/office/drawing/2014/main" id="{E4716CC9-55A0-45E0-8EFD-2F7B746538D2}"/>
              </a:ext>
            </a:extLst>
          </p:cNvPr>
          <p:cNvSpPr txBox="1"/>
          <p:nvPr/>
        </p:nvSpPr>
        <p:spPr>
          <a:xfrm>
            <a:off x="5231040" y="1143153"/>
            <a:ext cx="3581400" cy="646331"/>
          </a:xfrm>
          <a:prstGeom prst="rect">
            <a:avLst/>
          </a:prstGeom>
          <a:noFill/>
        </p:spPr>
        <p:txBody>
          <a:bodyPr wrap="square" rtlCol="0">
            <a:spAutoFit/>
          </a:bodyPr>
          <a:lstStyle/>
          <a:p>
            <a:endParaRPr lang="en-US" dirty="0">
              <a:solidFill>
                <a:srgbClr val="FFFF00"/>
              </a:solidFill>
            </a:endParaRPr>
          </a:p>
          <a:p>
            <a:r>
              <a:rPr lang="en-US" dirty="0">
                <a:latin typeface="Ebrima" panose="02000000000000000000" pitchFamily="2" charset="0"/>
                <a:ea typeface="Ebrima" panose="02000000000000000000" pitchFamily="2" charset="0"/>
                <a:cs typeface="Ebrima" panose="02000000000000000000" pitchFamily="2" charset="0"/>
              </a:rPr>
              <a:t>After restoration (Thin + Rx burn)</a:t>
            </a:r>
          </a:p>
        </p:txBody>
      </p:sp>
      <p:sp>
        <p:nvSpPr>
          <p:cNvPr id="13" name="TextBox 12">
            <a:extLst>
              <a:ext uri="{FF2B5EF4-FFF2-40B4-BE49-F238E27FC236}">
                <a16:creationId xmlns:a16="http://schemas.microsoft.com/office/drawing/2014/main" id="{B42E59A9-1C51-4C5D-9117-41BEC782DEAD}"/>
              </a:ext>
            </a:extLst>
          </p:cNvPr>
          <p:cNvSpPr txBox="1"/>
          <p:nvPr/>
        </p:nvSpPr>
        <p:spPr>
          <a:xfrm>
            <a:off x="2650391" y="912167"/>
            <a:ext cx="3124200" cy="461665"/>
          </a:xfrm>
          <a:prstGeom prst="rect">
            <a:avLst/>
          </a:prstGeom>
          <a:noFill/>
        </p:spPr>
        <p:txBody>
          <a:bodyPr wrap="square" rtlCol="0">
            <a:spAutoFit/>
          </a:bodyPr>
          <a:lstStyle/>
          <a:p>
            <a:r>
              <a:rPr lang="en-US" sz="2400" dirty="0">
                <a:solidFill>
                  <a:srgbClr val="FFFF00"/>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    </a:t>
            </a:r>
            <a:r>
              <a:rPr lang="en-US" sz="2400" dirty="0">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Boyd’s Fire - 2018</a:t>
            </a:r>
            <a:endParaRPr lang="en-US" sz="2400" dirty="0">
              <a:latin typeface="Ebrima" panose="02000000000000000000" pitchFamily="2" charset="0"/>
              <a:ea typeface="Ebrima" panose="02000000000000000000" pitchFamily="2" charset="0"/>
              <a:cs typeface="Ebrima" panose="02000000000000000000" pitchFamily="2" charset="0"/>
            </a:endParaRPr>
          </a:p>
        </p:txBody>
      </p:sp>
      <p:sp>
        <p:nvSpPr>
          <p:cNvPr id="14" name="Right Arrow 15">
            <a:extLst>
              <a:ext uri="{FF2B5EF4-FFF2-40B4-BE49-F238E27FC236}">
                <a16:creationId xmlns:a16="http://schemas.microsoft.com/office/drawing/2014/main" id="{7C1724B9-0D54-4387-AB8D-93B02D9322E8}"/>
              </a:ext>
            </a:extLst>
          </p:cNvPr>
          <p:cNvSpPr/>
          <p:nvPr/>
        </p:nvSpPr>
        <p:spPr>
          <a:xfrm>
            <a:off x="3953646" y="2209076"/>
            <a:ext cx="990600" cy="5411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16">
            <a:extLst>
              <a:ext uri="{FF2B5EF4-FFF2-40B4-BE49-F238E27FC236}">
                <a16:creationId xmlns:a16="http://schemas.microsoft.com/office/drawing/2014/main" id="{B19B3F64-02ED-4BA8-A07A-5BEE9C520FF5}"/>
              </a:ext>
            </a:extLst>
          </p:cNvPr>
          <p:cNvSpPr/>
          <p:nvPr/>
        </p:nvSpPr>
        <p:spPr>
          <a:xfrm>
            <a:off x="2234758" y="3694330"/>
            <a:ext cx="364306" cy="39260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7">
            <a:extLst>
              <a:ext uri="{FF2B5EF4-FFF2-40B4-BE49-F238E27FC236}">
                <a16:creationId xmlns:a16="http://schemas.microsoft.com/office/drawing/2014/main" id="{B9A95CA4-8988-4C4C-9E7A-54FB4587B6F8}"/>
              </a:ext>
            </a:extLst>
          </p:cNvPr>
          <p:cNvSpPr/>
          <p:nvPr/>
        </p:nvSpPr>
        <p:spPr>
          <a:xfrm>
            <a:off x="6501958" y="3650564"/>
            <a:ext cx="342900" cy="43637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171571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Content Placeholder 2">
            <a:extLst>
              <a:ext uri="{FF2B5EF4-FFF2-40B4-BE49-F238E27FC236}">
                <a16:creationId xmlns:a16="http://schemas.microsoft.com/office/drawing/2014/main" id="{96B159B2-CA35-49BB-B1B7-1FB6D486026B}"/>
              </a:ext>
            </a:extLst>
          </p:cNvPr>
          <p:cNvSpPr>
            <a:spLocks noGrp="1"/>
          </p:cNvSpPr>
          <p:nvPr>
            <p:ph idx="1"/>
          </p:nvPr>
        </p:nvSpPr>
        <p:spPr>
          <a:xfrm>
            <a:off x="568065" y="171450"/>
            <a:ext cx="8241890" cy="760893"/>
          </a:xfrm>
        </p:spPr>
        <p:txBody>
          <a:bodyPr>
            <a:normAutofit/>
          </a:bodyPr>
          <a:lstStyle/>
          <a:p>
            <a:r>
              <a:rPr lang="en-US" dirty="0">
                <a:solidFill>
                  <a:srgbClr val="067B54"/>
                </a:solidFill>
                <a:latin typeface="Rockwell" panose="02060603020205020403" pitchFamily="18" charset="0"/>
              </a:rPr>
              <a:t>Fires mean better habitat </a:t>
            </a:r>
          </a:p>
        </p:txBody>
      </p:sp>
      <p:sp>
        <p:nvSpPr>
          <p:cNvPr id="5" name="Subtitle 2">
            <a:extLst>
              <a:ext uri="{FF2B5EF4-FFF2-40B4-BE49-F238E27FC236}">
                <a16:creationId xmlns:a16="http://schemas.microsoft.com/office/drawing/2014/main" id="{ED0FC8F9-DEA2-408E-952D-408D648EFB02}"/>
              </a:ext>
            </a:extLst>
          </p:cNvPr>
          <p:cNvSpPr txBox="1">
            <a:spLocks/>
          </p:cNvSpPr>
          <p:nvPr/>
        </p:nvSpPr>
        <p:spPr>
          <a:xfrm>
            <a:off x="414528" y="1554144"/>
            <a:ext cx="7916230" cy="581038"/>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itchFamily="34" charset="0"/>
              <a:buNone/>
              <a:defRPr sz="3600" kern="1200">
                <a:solidFill>
                  <a:srgbClr val="28557A"/>
                </a:solidFill>
                <a:latin typeface="Ebrima" panose="02000000000000000000" pitchFamily="2" charset="0"/>
                <a:ea typeface="Ebrima" panose="02000000000000000000" pitchFamily="2" charset="0"/>
                <a:cs typeface="Ebrima" panose="02000000000000000000" pitchFamily="2" charset="0"/>
              </a:defRPr>
            </a:lvl1pPr>
            <a:lvl2pPr marL="365760" indent="-274320" algn="l" defTabSz="914400" rtl="0" eaLnBrk="1" latinLnBrk="0" hangingPunct="1">
              <a:spcBef>
                <a:spcPct val="20000"/>
              </a:spcBef>
              <a:buFont typeface="Arial" pitchFamily="34" charset="0"/>
              <a:buChar char="–"/>
              <a:defRPr sz="3200" kern="1200">
                <a:solidFill>
                  <a:srgbClr val="28557A"/>
                </a:solidFill>
                <a:latin typeface="Ebrima" panose="02000000000000000000" pitchFamily="2" charset="0"/>
                <a:ea typeface="Ebrima" panose="02000000000000000000" pitchFamily="2" charset="0"/>
                <a:cs typeface="Ebrima" panose="02000000000000000000" pitchFamily="2" charset="0"/>
              </a:defRPr>
            </a:lvl2pPr>
            <a:lvl3pPr marL="640080" indent="-182880" algn="l" defTabSz="914400" rtl="0" eaLnBrk="1" latinLnBrk="0" hangingPunct="1">
              <a:spcBef>
                <a:spcPct val="20000"/>
              </a:spcBef>
              <a:buFont typeface="Arial" pitchFamily="34" charset="0"/>
              <a:buChar char="•"/>
              <a:defRPr sz="2800" kern="1200">
                <a:solidFill>
                  <a:srgbClr val="28557A"/>
                </a:solidFill>
                <a:latin typeface="Ebrima" panose="02000000000000000000" pitchFamily="2" charset="0"/>
                <a:ea typeface="Ebrima" panose="02000000000000000000" pitchFamily="2" charset="0"/>
                <a:cs typeface="Ebrima" panose="02000000000000000000" pitchFamily="2" charset="0"/>
              </a:defRPr>
            </a:lvl3pPr>
            <a:lvl4pPr marL="1005840" indent="-228600" algn="l" defTabSz="914400" rtl="0" eaLnBrk="1" latinLnBrk="0" hangingPunct="1">
              <a:spcBef>
                <a:spcPct val="20000"/>
              </a:spcBef>
              <a:buFont typeface="Arial" pitchFamily="34" charset="0"/>
              <a:buChar char="–"/>
              <a:defRPr sz="2400" kern="1200">
                <a:solidFill>
                  <a:srgbClr val="28557A"/>
                </a:solidFill>
                <a:latin typeface="Ebrima" panose="02000000000000000000" pitchFamily="2" charset="0"/>
                <a:ea typeface="Ebrima" panose="02000000000000000000" pitchFamily="2" charset="0"/>
                <a:cs typeface="Ebrima" panose="02000000000000000000" pitchFamily="2" charset="0"/>
              </a:defRPr>
            </a:lvl4pPr>
            <a:lvl5pPr marL="1188720" indent="-228600" algn="l" defTabSz="914400" rtl="0" eaLnBrk="1" latinLnBrk="0" hangingPunct="1">
              <a:spcBef>
                <a:spcPct val="20000"/>
              </a:spcBef>
              <a:buFont typeface="Arial" pitchFamily="34" charset="0"/>
              <a:buChar char="»"/>
              <a:defRPr sz="2400" kern="1200">
                <a:solidFill>
                  <a:srgbClr val="28557A"/>
                </a:solidFill>
                <a:latin typeface="Ebrima" panose="02000000000000000000" pitchFamily="2" charset="0"/>
                <a:ea typeface="Ebrima" panose="02000000000000000000" pitchFamily="2" charset="0"/>
                <a:cs typeface="Ebrima" panose="02000000000000000000" pitchFamily="2"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2000">
              <a:solidFill>
                <a:srgbClr val="FFFF00"/>
              </a:solidFill>
              <a:latin typeface="Arial" pitchFamily="34" charset="0"/>
              <a:cs typeface="Arial" pitchFamily="34" charset="0"/>
            </a:endParaRPr>
          </a:p>
          <a:p>
            <a:endParaRPr lang="en-US" dirty="0"/>
          </a:p>
        </p:txBody>
      </p:sp>
      <p:pic>
        <p:nvPicPr>
          <p:cNvPr id="6" name="Picture 5">
            <a:extLst>
              <a:ext uri="{FF2B5EF4-FFF2-40B4-BE49-F238E27FC236}">
                <a16:creationId xmlns:a16="http://schemas.microsoft.com/office/drawing/2014/main" id="{34953E52-73D1-487F-B434-C6F92AB03CD4}"/>
              </a:ext>
            </a:extLst>
          </p:cNvPr>
          <p:cNvPicPr>
            <a:picLocks noChangeAspect="1"/>
          </p:cNvPicPr>
          <p:nvPr/>
        </p:nvPicPr>
        <p:blipFill>
          <a:blip r:embed="rId3"/>
          <a:stretch>
            <a:fillRect/>
          </a:stretch>
        </p:blipFill>
        <p:spPr>
          <a:xfrm>
            <a:off x="212687" y="2048287"/>
            <a:ext cx="4187289" cy="27530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C:\Users\tveterkt\AppData\Local\Microsoft\Windows\INetCache\Content.Word\IMG_2429.JPG">
            <a:extLst>
              <a:ext uri="{FF2B5EF4-FFF2-40B4-BE49-F238E27FC236}">
                <a16:creationId xmlns:a16="http://schemas.microsoft.com/office/drawing/2014/main" id="{5FF7FEE0-6279-4751-9D51-AFFE5BB415BD}"/>
              </a:ext>
            </a:extLst>
          </p:cNvPr>
          <p:cNvPicPr/>
          <p:nvPr/>
        </p:nvPicPr>
        <p:blipFill rotWithShape="1">
          <a:blip r:embed="rId4" cstate="print">
            <a:extLst>
              <a:ext uri="{28A0092B-C50C-407E-A947-70E740481C1C}">
                <a14:useLocalDpi xmlns:a14="http://schemas.microsoft.com/office/drawing/2010/main" val="0"/>
              </a:ext>
            </a:extLst>
          </a:blip>
          <a:srcRect b="13576"/>
          <a:stretch/>
        </p:blipFill>
        <p:spPr bwMode="auto">
          <a:xfrm>
            <a:off x="4601817" y="2023381"/>
            <a:ext cx="4426702" cy="28028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8644206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07BCC25-2FEC-4623-893A-C3866EEEEF80}"/>
              </a:ext>
            </a:extLst>
          </p:cNvPr>
          <p:cNvSpPr>
            <a:spLocks noGrp="1"/>
          </p:cNvSpPr>
          <p:nvPr>
            <p:ph type="title"/>
          </p:nvPr>
        </p:nvSpPr>
        <p:spPr>
          <a:xfrm>
            <a:off x="444910" y="274638"/>
            <a:ext cx="3384140" cy="1497012"/>
          </a:xfrm>
        </p:spPr>
        <p:txBody>
          <a:bodyPr>
            <a:normAutofit fontScale="90000"/>
          </a:bodyPr>
          <a:lstStyle/>
          <a:p>
            <a:r>
              <a:rPr lang="en-US" dirty="0"/>
              <a:t>Fire is a part of Northwest landscapes </a:t>
            </a:r>
          </a:p>
        </p:txBody>
      </p:sp>
      <p:sp>
        <p:nvSpPr>
          <p:cNvPr id="9" name="Content Placeholder 2">
            <a:extLst>
              <a:ext uri="{FF2B5EF4-FFF2-40B4-BE49-F238E27FC236}">
                <a16:creationId xmlns:a16="http://schemas.microsoft.com/office/drawing/2014/main" id="{A609017D-3C20-40F7-9FA5-F73AD5EE3BAE}"/>
              </a:ext>
            </a:extLst>
          </p:cNvPr>
          <p:cNvSpPr>
            <a:spLocks noGrp="1"/>
          </p:cNvSpPr>
          <p:nvPr>
            <p:ph idx="1"/>
          </p:nvPr>
        </p:nvSpPr>
        <p:spPr>
          <a:xfrm>
            <a:off x="180038" y="2305050"/>
            <a:ext cx="3477562" cy="3462228"/>
          </a:xfrm>
        </p:spPr>
        <p:txBody>
          <a:bodyPr>
            <a:noAutofit/>
          </a:bodyPr>
          <a:lstStyle/>
          <a:p>
            <a:r>
              <a:rPr lang="en-US" sz="2400" dirty="0">
                <a:solidFill>
                  <a:schemeClr val="tx1"/>
                </a:solidFill>
              </a:rPr>
              <a:t>Before Europeans arrived, smaller, more frequent fires occurred.</a:t>
            </a:r>
          </a:p>
          <a:p>
            <a:endParaRPr lang="en-US" sz="2400" dirty="0">
              <a:solidFill>
                <a:schemeClr val="tx1"/>
              </a:solidFill>
            </a:endParaRPr>
          </a:p>
          <a:p>
            <a:r>
              <a:rPr lang="en-US" sz="2400" dirty="0">
                <a:solidFill>
                  <a:schemeClr val="tx1"/>
                </a:solidFill>
              </a:rPr>
              <a:t>Depending on the ecosystem these small fires occurred between 2-100 years. </a:t>
            </a:r>
          </a:p>
        </p:txBody>
      </p:sp>
      <p:pic>
        <p:nvPicPr>
          <p:cNvPr id="8" name="Picture 7" descr="A picture containing grass, outdoor, nature, field&#10;&#10;Description automatically generated">
            <a:extLst>
              <a:ext uri="{FF2B5EF4-FFF2-40B4-BE49-F238E27FC236}">
                <a16:creationId xmlns:a16="http://schemas.microsoft.com/office/drawing/2014/main" id="{6B1E2894-0569-4429-BDB5-B809C5840FE9}"/>
              </a:ext>
            </a:extLst>
          </p:cNvPr>
          <p:cNvPicPr>
            <a:picLocks noChangeAspect="1"/>
          </p:cNvPicPr>
          <p:nvPr/>
        </p:nvPicPr>
        <p:blipFill rotWithShape="1">
          <a:blip r:embed="rId3">
            <a:extLst>
              <a:ext uri="{28A0092B-C50C-407E-A947-70E740481C1C}">
                <a14:useLocalDpi xmlns:a14="http://schemas.microsoft.com/office/drawing/2010/main" val="0"/>
              </a:ext>
            </a:extLst>
          </a:blip>
          <a:srcRect l="43125"/>
          <a:stretch/>
        </p:blipFill>
        <p:spPr>
          <a:xfrm>
            <a:off x="3943350" y="0"/>
            <a:ext cx="5200650" cy="6858000"/>
          </a:xfrm>
          <a:prstGeom prst="rect">
            <a:avLst/>
          </a:prstGeom>
        </p:spPr>
      </p:pic>
    </p:spTree>
    <p:extLst>
      <p:ext uri="{BB962C8B-B14F-4D97-AF65-F5344CB8AC3E}">
        <p14:creationId xmlns:p14="http://schemas.microsoft.com/office/powerpoint/2010/main" val="15216105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 calcmode="lin" valueType="num">
                                      <p:cBhvr additive="base">
                                        <p:cTn id="13"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07BCC25-2FEC-4623-893A-C3866EEEEF80}"/>
              </a:ext>
            </a:extLst>
          </p:cNvPr>
          <p:cNvSpPr>
            <a:spLocks noGrp="1"/>
          </p:cNvSpPr>
          <p:nvPr>
            <p:ph type="title"/>
          </p:nvPr>
        </p:nvSpPr>
        <p:spPr>
          <a:xfrm>
            <a:off x="457200" y="-147523"/>
            <a:ext cx="3384140" cy="1497012"/>
          </a:xfrm>
        </p:spPr>
        <p:txBody>
          <a:bodyPr>
            <a:normAutofit fontScale="90000"/>
          </a:bodyPr>
          <a:lstStyle/>
          <a:p>
            <a:r>
              <a:rPr lang="en-US" dirty="0"/>
              <a:t>Indigenous Fire Practices</a:t>
            </a:r>
          </a:p>
        </p:txBody>
      </p:sp>
      <p:sp>
        <p:nvSpPr>
          <p:cNvPr id="9" name="Content Placeholder 2">
            <a:extLst>
              <a:ext uri="{FF2B5EF4-FFF2-40B4-BE49-F238E27FC236}">
                <a16:creationId xmlns:a16="http://schemas.microsoft.com/office/drawing/2014/main" id="{A609017D-3C20-40F7-9FA5-F73AD5EE3BAE}"/>
              </a:ext>
            </a:extLst>
          </p:cNvPr>
          <p:cNvSpPr>
            <a:spLocks noGrp="1"/>
          </p:cNvSpPr>
          <p:nvPr>
            <p:ph idx="1"/>
          </p:nvPr>
        </p:nvSpPr>
        <p:spPr>
          <a:xfrm>
            <a:off x="189977" y="1349489"/>
            <a:ext cx="4229098" cy="3462228"/>
          </a:xfrm>
        </p:spPr>
        <p:txBody>
          <a:bodyPr>
            <a:noAutofit/>
          </a:bodyPr>
          <a:lstStyle/>
          <a:p>
            <a:pPr marL="342900" indent="-342900">
              <a:buFont typeface="Arial" panose="020B0604020202020204" pitchFamily="34" charset="0"/>
              <a:buChar char="•"/>
            </a:pPr>
            <a:r>
              <a:rPr lang="en-US" sz="2400" dirty="0">
                <a:solidFill>
                  <a:schemeClr val="tx1"/>
                </a:solidFill>
              </a:rPr>
              <a:t>Indigenous peoples managed lands by setting  smaller fires. </a:t>
            </a:r>
          </a:p>
          <a:p>
            <a:endParaRPr lang="en-US" sz="2400" dirty="0">
              <a:solidFill>
                <a:schemeClr val="tx1"/>
              </a:solidFill>
            </a:endParaRPr>
          </a:p>
          <a:p>
            <a:pPr marL="342900" indent="-342900">
              <a:buFont typeface="Arial" panose="020B0604020202020204" pitchFamily="34" charset="0"/>
              <a:buChar char="•"/>
            </a:pPr>
            <a:r>
              <a:rPr lang="en-US" sz="2400" dirty="0">
                <a:solidFill>
                  <a:schemeClr val="tx1"/>
                </a:solidFill>
              </a:rPr>
              <a:t>This created a diversity of habitats that included forests, meadows, and prairies.</a:t>
            </a:r>
          </a:p>
          <a:p>
            <a:pPr marL="342900" indent="-342900">
              <a:buFont typeface="Arial" panose="020B0604020202020204" pitchFamily="34" charset="0"/>
              <a:buChar char="•"/>
            </a:pPr>
            <a:endParaRPr lang="en-US" sz="2400" dirty="0">
              <a:solidFill>
                <a:schemeClr val="tx1"/>
              </a:solidFill>
            </a:endParaRPr>
          </a:p>
          <a:p>
            <a:pPr marL="342900" indent="-342900">
              <a:buFont typeface="Arial" panose="020B0604020202020204" pitchFamily="34" charset="0"/>
              <a:buChar char="•"/>
            </a:pPr>
            <a:r>
              <a:rPr lang="en-US" sz="2400" dirty="0">
                <a:solidFill>
                  <a:schemeClr val="tx1"/>
                </a:solidFill>
              </a:rPr>
              <a:t>It allowed for a variety of plant and animal species to thrive. </a:t>
            </a:r>
          </a:p>
          <a:p>
            <a:endParaRPr lang="en-US" sz="2400" dirty="0">
              <a:solidFill>
                <a:schemeClr val="tx1"/>
              </a:solidFill>
            </a:endParaRPr>
          </a:p>
        </p:txBody>
      </p:sp>
      <p:pic>
        <p:nvPicPr>
          <p:cNvPr id="5" name="Picture 4" descr="A picture containing mountain, outdoor, sky, grass&#10;&#10;Description automatically generated">
            <a:extLst>
              <a:ext uri="{FF2B5EF4-FFF2-40B4-BE49-F238E27FC236}">
                <a16:creationId xmlns:a16="http://schemas.microsoft.com/office/drawing/2014/main" id="{A28C20BC-85D9-4F17-84B2-BA3DF663DA89}"/>
              </a:ext>
            </a:extLst>
          </p:cNvPr>
          <p:cNvPicPr>
            <a:picLocks noChangeAspect="1"/>
          </p:cNvPicPr>
          <p:nvPr/>
        </p:nvPicPr>
        <p:blipFill rotWithShape="1">
          <a:blip r:embed="rId3">
            <a:extLst>
              <a:ext uri="{28A0092B-C50C-407E-A947-70E740481C1C}">
                <a14:useLocalDpi xmlns:a14="http://schemas.microsoft.com/office/drawing/2010/main" val="0"/>
              </a:ext>
            </a:extLst>
          </a:blip>
          <a:srcRect l="27083" r="26832" b="-1"/>
          <a:stretch/>
        </p:blipFill>
        <p:spPr>
          <a:xfrm>
            <a:off x="4409136" y="10"/>
            <a:ext cx="4734863"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13250753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Effect transition="in" filter="fade">
                                      <p:cBhvr>
                                        <p:cTn id="13" dur="1000"/>
                                        <p:tgtEl>
                                          <p:spTgt spid="9">
                                            <p:txEl>
                                              <p:pRg st="2" end="2"/>
                                            </p:txEl>
                                          </p:spTgt>
                                        </p:tgtEl>
                                      </p:cBhvr>
                                    </p:animEffect>
                                    <p:anim calcmode="lin" valueType="num">
                                      <p:cBhvr>
                                        <p:cTn id="14"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9">
                                            <p:txEl>
                                              <p:pRg st="4" end="4"/>
                                            </p:txEl>
                                          </p:spTgt>
                                        </p:tgtEl>
                                        <p:attrNameLst>
                                          <p:attrName>style.visibility</p:attrName>
                                        </p:attrNameLst>
                                      </p:cBhvr>
                                      <p:to>
                                        <p:strVal val="visible"/>
                                      </p:to>
                                    </p:set>
                                    <p:animEffect transition="in" filter="fade">
                                      <p:cBhvr>
                                        <p:cTn id="20" dur="1000"/>
                                        <p:tgtEl>
                                          <p:spTgt spid="9">
                                            <p:txEl>
                                              <p:pRg st="4" end="4"/>
                                            </p:txEl>
                                          </p:spTgt>
                                        </p:tgtEl>
                                      </p:cBhvr>
                                    </p:animEffect>
                                    <p:anim calcmode="lin" valueType="num">
                                      <p:cBhvr>
                                        <p:cTn id="21"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2"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07BCC25-2FEC-4623-893A-C3866EEEEF80}"/>
              </a:ext>
            </a:extLst>
          </p:cNvPr>
          <p:cNvSpPr>
            <a:spLocks noGrp="1"/>
          </p:cNvSpPr>
          <p:nvPr>
            <p:ph type="title"/>
          </p:nvPr>
        </p:nvSpPr>
        <p:spPr>
          <a:xfrm>
            <a:off x="312474" y="114300"/>
            <a:ext cx="3384140" cy="1497012"/>
          </a:xfrm>
        </p:spPr>
        <p:txBody>
          <a:bodyPr>
            <a:normAutofit/>
          </a:bodyPr>
          <a:lstStyle/>
          <a:p>
            <a:r>
              <a:rPr lang="en-US" dirty="0"/>
              <a:t>Fire Suppression </a:t>
            </a:r>
          </a:p>
        </p:txBody>
      </p:sp>
      <p:sp>
        <p:nvSpPr>
          <p:cNvPr id="9" name="Content Placeholder 2">
            <a:extLst>
              <a:ext uri="{FF2B5EF4-FFF2-40B4-BE49-F238E27FC236}">
                <a16:creationId xmlns:a16="http://schemas.microsoft.com/office/drawing/2014/main" id="{A609017D-3C20-40F7-9FA5-F73AD5EE3BAE}"/>
              </a:ext>
            </a:extLst>
          </p:cNvPr>
          <p:cNvSpPr>
            <a:spLocks noGrp="1"/>
          </p:cNvSpPr>
          <p:nvPr>
            <p:ph idx="1"/>
          </p:nvPr>
        </p:nvSpPr>
        <p:spPr>
          <a:xfrm>
            <a:off x="180038" y="1828800"/>
            <a:ext cx="3649012" cy="3462228"/>
          </a:xfrm>
        </p:spPr>
        <p:txBody>
          <a:bodyPr>
            <a:noAutofit/>
          </a:bodyPr>
          <a:lstStyle/>
          <a:p>
            <a:pPr marL="342900" indent="-342900">
              <a:buFont typeface="Arial" panose="020B0604020202020204" pitchFamily="34" charset="0"/>
              <a:buChar char="•"/>
            </a:pPr>
            <a:r>
              <a:rPr lang="en-US" sz="2000" dirty="0">
                <a:solidFill>
                  <a:schemeClr val="tx1"/>
                </a:solidFill>
              </a:rPr>
              <a:t>In the late 1800s, heavy and unregulated grazing reduced grass cover that carried fires.</a:t>
            </a:r>
          </a:p>
          <a:p>
            <a:endParaRPr lang="en-US" sz="2000" dirty="0">
              <a:solidFill>
                <a:schemeClr val="tx1"/>
              </a:solidFill>
            </a:endParaRPr>
          </a:p>
          <a:p>
            <a:pPr marL="342900" indent="-342900">
              <a:buFont typeface="Arial" panose="020B0604020202020204" pitchFamily="34" charset="0"/>
              <a:buChar char="•"/>
            </a:pPr>
            <a:r>
              <a:rPr lang="en-US" sz="2000" dirty="0">
                <a:solidFill>
                  <a:schemeClr val="tx1"/>
                </a:solidFill>
              </a:rPr>
              <a:t>Poor timber harvest management created dense forests of Douglas Fir only stands. </a:t>
            </a:r>
          </a:p>
          <a:p>
            <a:pPr marL="342900" indent="-342900">
              <a:buFont typeface="Arial" panose="020B0604020202020204" pitchFamily="34" charset="0"/>
              <a:buChar char="•"/>
            </a:pPr>
            <a:endParaRPr lang="en-US" sz="2000" dirty="0">
              <a:solidFill>
                <a:schemeClr val="tx1"/>
              </a:solidFill>
            </a:endParaRPr>
          </a:p>
          <a:p>
            <a:pPr marL="342900" indent="-342900">
              <a:buFont typeface="Arial" panose="020B0604020202020204" pitchFamily="34" charset="0"/>
              <a:buChar char="•"/>
            </a:pPr>
            <a:r>
              <a:rPr lang="en-US" sz="2000" dirty="0">
                <a:solidFill>
                  <a:schemeClr val="tx1"/>
                </a:solidFill>
              </a:rPr>
              <a:t>Fires were immediately put out. </a:t>
            </a:r>
          </a:p>
          <a:p>
            <a:pPr marL="342900" indent="-342900">
              <a:buFont typeface="Arial" panose="020B0604020202020204" pitchFamily="34" charset="0"/>
              <a:buChar char="•"/>
            </a:pPr>
            <a:endParaRPr lang="en-US" sz="2400" dirty="0">
              <a:solidFill>
                <a:schemeClr val="tx1"/>
              </a:solidFill>
            </a:endParaRPr>
          </a:p>
          <a:p>
            <a:endParaRPr lang="en-US" sz="2400" dirty="0">
              <a:solidFill>
                <a:schemeClr val="tx1"/>
              </a:solidFill>
            </a:endParaRPr>
          </a:p>
          <a:p>
            <a:pPr marL="342900" indent="-342900">
              <a:buFont typeface="Arial" panose="020B0604020202020204" pitchFamily="34" charset="0"/>
              <a:buChar char="•"/>
            </a:pPr>
            <a:endParaRPr lang="en-US" sz="2400" dirty="0">
              <a:solidFill>
                <a:schemeClr val="tx1"/>
              </a:solidFill>
            </a:endParaRPr>
          </a:p>
          <a:p>
            <a:endParaRPr lang="en-US" sz="2400" dirty="0">
              <a:solidFill>
                <a:schemeClr val="tx1"/>
              </a:solidFill>
            </a:endParaRPr>
          </a:p>
        </p:txBody>
      </p:sp>
      <p:pic>
        <p:nvPicPr>
          <p:cNvPr id="4" name="Picture 3">
            <a:extLst>
              <a:ext uri="{FF2B5EF4-FFF2-40B4-BE49-F238E27FC236}">
                <a16:creationId xmlns:a16="http://schemas.microsoft.com/office/drawing/2014/main" id="{910E6C8B-1971-4884-8AAB-08F57F443C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7893" y="0"/>
            <a:ext cx="5143500" cy="6858000"/>
          </a:xfrm>
          <a:prstGeom prst="rect">
            <a:avLst/>
          </a:prstGeom>
        </p:spPr>
      </p:pic>
    </p:spTree>
    <p:extLst>
      <p:ext uri="{BB962C8B-B14F-4D97-AF65-F5344CB8AC3E}">
        <p14:creationId xmlns:p14="http://schemas.microsoft.com/office/powerpoint/2010/main" val="21021522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 calcmode="lin" valueType="num">
                                      <p:cBhvr additive="base">
                                        <p:cTn id="13"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anim calcmode="lin" valueType="num">
                                      <p:cBhvr additive="base">
                                        <p:cTn id="19"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a:xfrm>
            <a:off x="-1934473" y="341261"/>
            <a:ext cx="8183880" cy="640081"/>
          </a:xfrm>
        </p:spPr>
        <p:txBody>
          <a:bodyPr vert="horz" lIns="91440" tIns="45720" rIns="91440" bIns="45720" rtlCol="0" anchor="ctr">
            <a:normAutofit fontScale="90000"/>
          </a:bodyPr>
          <a:lstStyle/>
          <a:p>
            <a:pPr algn="ctr">
              <a:lnSpc>
                <a:spcPct val="90000"/>
              </a:lnSpc>
            </a:pPr>
            <a:r>
              <a:rPr lang="en-US" sz="4000" b="1" dirty="0">
                <a:ea typeface="+mj-ea"/>
              </a:rPr>
              <a:t>Overcrowded </a:t>
            </a:r>
            <a:br>
              <a:rPr lang="en-US" sz="4000" b="1" dirty="0">
                <a:ea typeface="+mj-ea"/>
              </a:rPr>
            </a:br>
            <a:r>
              <a:rPr lang="en-US" sz="4000" b="1" dirty="0">
                <a:ea typeface="+mj-ea"/>
              </a:rPr>
              <a:t>conditions</a:t>
            </a:r>
          </a:p>
        </p:txBody>
      </p:sp>
      <p:pic>
        <p:nvPicPr>
          <p:cNvPr id="23" name="Picture 2">
            <a:extLst>
              <a:ext uri="{FF2B5EF4-FFF2-40B4-BE49-F238E27FC236}">
                <a16:creationId xmlns:a16="http://schemas.microsoft.com/office/drawing/2014/main" id="{2DBEE227-B94C-42C4-BC80-09D433DE9E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4662076" y="233570"/>
            <a:ext cx="3724642" cy="28090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5" name="Content Placeholder 2">
            <a:extLst>
              <a:ext uri="{FF2B5EF4-FFF2-40B4-BE49-F238E27FC236}">
                <a16:creationId xmlns:a16="http://schemas.microsoft.com/office/drawing/2014/main" id="{4C84358D-64B8-4E28-9EFF-B6B8C4FBC90B}"/>
              </a:ext>
            </a:extLst>
          </p:cNvPr>
          <p:cNvSpPr>
            <a:spLocks noGrp="1"/>
          </p:cNvSpPr>
          <p:nvPr>
            <p:ph idx="1"/>
          </p:nvPr>
        </p:nvSpPr>
        <p:spPr>
          <a:xfrm>
            <a:off x="332961" y="1485900"/>
            <a:ext cx="3649012" cy="3462228"/>
          </a:xfrm>
        </p:spPr>
        <p:txBody>
          <a:bodyPr>
            <a:noAutofit/>
          </a:bodyPr>
          <a:lstStyle/>
          <a:p>
            <a:pPr marL="342900" indent="-342900">
              <a:buFont typeface="Arial" panose="020B0604020202020204" pitchFamily="34" charset="0"/>
              <a:buChar char="•"/>
            </a:pPr>
            <a:r>
              <a:rPr lang="en-US" sz="2400" dirty="0">
                <a:solidFill>
                  <a:schemeClr val="tx1"/>
                </a:solidFill>
              </a:rPr>
              <a:t>Fear of fire led to fire exclusion, or suppression policies in 1911. </a:t>
            </a:r>
          </a:p>
          <a:p>
            <a:pPr marL="342900" indent="-342900">
              <a:buFont typeface="Arial" panose="020B0604020202020204" pitchFamily="34" charset="0"/>
              <a:buChar char="•"/>
            </a:pPr>
            <a:endParaRPr lang="en-US" sz="2400" dirty="0">
              <a:solidFill>
                <a:schemeClr val="tx1"/>
              </a:solidFill>
            </a:endParaRPr>
          </a:p>
          <a:p>
            <a:pPr marL="342900" indent="-342900">
              <a:buFont typeface="Arial" panose="020B0604020202020204" pitchFamily="34" charset="0"/>
              <a:buChar char="•"/>
            </a:pPr>
            <a:endParaRPr lang="en-US" sz="2400" dirty="0">
              <a:solidFill>
                <a:schemeClr val="tx1"/>
              </a:solidFill>
            </a:endParaRPr>
          </a:p>
          <a:p>
            <a:endParaRPr lang="en-US" sz="2400" dirty="0">
              <a:solidFill>
                <a:schemeClr val="tx1"/>
              </a:solidFill>
            </a:endParaRPr>
          </a:p>
          <a:p>
            <a:pPr marL="342900" indent="-342900">
              <a:buFont typeface="Arial" panose="020B0604020202020204" pitchFamily="34" charset="0"/>
              <a:buChar char="•"/>
            </a:pPr>
            <a:endParaRPr lang="en-US" sz="2400" dirty="0">
              <a:solidFill>
                <a:schemeClr val="tx1"/>
              </a:solidFill>
            </a:endParaRPr>
          </a:p>
          <a:p>
            <a:endParaRPr lang="en-US" sz="2400" dirty="0">
              <a:solidFill>
                <a:schemeClr val="tx1"/>
              </a:solidFill>
            </a:endParaRPr>
          </a:p>
        </p:txBody>
      </p:sp>
      <p:sp>
        <p:nvSpPr>
          <p:cNvPr id="2" name="Rectangle 1">
            <a:extLst>
              <a:ext uri="{FF2B5EF4-FFF2-40B4-BE49-F238E27FC236}">
                <a16:creationId xmlns:a16="http://schemas.microsoft.com/office/drawing/2014/main" id="{DEF61241-4426-4CAB-9306-E789165CC723}"/>
              </a:ext>
            </a:extLst>
          </p:cNvPr>
          <p:cNvSpPr/>
          <p:nvPr/>
        </p:nvSpPr>
        <p:spPr>
          <a:xfrm>
            <a:off x="342900" y="3446392"/>
            <a:ext cx="3639073" cy="1631216"/>
          </a:xfrm>
          <a:prstGeom prst="rect">
            <a:avLst/>
          </a:prstGeom>
        </p:spPr>
        <p:txBody>
          <a:bodyPr wrap="square">
            <a:spAutoFit/>
          </a:bodyPr>
          <a:lstStyle/>
          <a:p>
            <a:pPr marL="342900" indent="-342900">
              <a:buFont typeface="Arial" panose="020B0604020202020204" pitchFamily="34" charset="0"/>
              <a:buChar char="•"/>
            </a:pPr>
            <a:r>
              <a:rPr lang="en-US" sz="2500" dirty="0">
                <a:latin typeface="Ebrima" panose="02000000000000000000" pitchFamily="2" charset="0"/>
                <a:ea typeface="Ebrima" panose="02000000000000000000" pitchFamily="2" charset="0"/>
                <a:cs typeface="Ebrima" panose="02000000000000000000" pitchFamily="2" charset="0"/>
              </a:rPr>
              <a:t>This led to dense, overgrown forests with little to no diversity. </a:t>
            </a:r>
          </a:p>
        </p:txBody>
      </p:sp>
      <p:pic>
        <p:nvPicPr>
          <p:cNvPr id="8" name="Content Placeholder 4">
            <a:extLst>
              <a:ext uri="{FF2B5EF4-FFF2-40B4-BE49-F238E27FC236}">
                <a16:creationId xmlns:a16="http://schemas.microsoft.com/office/drawing/2014/main" id="{B85DEC7C-145D-41B8-BE82-46DB107F2765}"/>
              </a:ext>
            </a:extLst>
          </p:cNvPr>
          <p:cNvPicPr/>
          <p:nvPr/>
        </p:nvPicPr>
        <p:blipFill rotWithShape="1">
          <a:blip r:embed="rId4" cstate="print">
            <a:extLst>
              <a:ext uri="{28A0092B-C50C-407E-A947-70E740481C1C}">
                <a14:useLocalDpi xmlns:a14="http://schemas.microsoft.com/office/drawing/2010/main" val="0"/>
              </a:ext>
            </a:extLst>
          </a:blip>
          <a:srcRect l="2079" r="11888" b="7683"/>
          <a:stretch/>
        </p:blipFill>
        <p:spPr>
          <a:xfrm>
            <a:off x="4664561" y="3411607"/>
            <a:ext cx="3724642" cy="2896732"/>
          </a:xfrm>
          <a:prstGeom prst="rect">
            <a:avLst/>
          </a:prstGeom>
        </p:spPr>
      </p:pic>
    </p:spTree>
    <p:extLst>
      <p:ext uri="{BB962C8B-B14F-4D97-AF65-F5344CB8AC3E}">
        <p14:creationId xmlns:p14="http://schemas.microsoft.com/office/powerpoint/2010/main" val="21067177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Content Placeholder 4">
            <a:extLst>
              <a:ext uri="{FF2B5EF4-FFF2-40B4-BE49-F238E27FC236}">
                <a16:creationId xmlns:a16="http://schemas.microsoft.com/office/drawing/2014/main" id="{1356762E-0720-4BC0-A47F-9B6104402CE6}"/>
              </a:ext>
            </a:extLst>
          </p:cNvPr>
          <p:cNvPicPr/>
          <p:nvPr/>
        </p:nvPicPr>
        <p:blipFill rotWithShape="1">
          <a:blip r:embed="rId3" cstate="print">
            <a:extLst>
              <a:ext uri="{28A0092B-C50C-407E-A947-70E740481C1C}">
                <a14:useLocalDpi xmlns:a14="http://schemas.microsoft.com/office/drawing/2010/main" val="0"/>
              </a:ext>
            </a:extLst>
          </a:blip>
          <a:srcRect l="6568" t="3108" r="11877" b="12501"/>
          <a:stretch/>
        </p:blipFill>
        <p:spPr>
          <a:xfrm>
            <a:off x="0" y="0"/>
            <a:ext cx="9143999" cy="6858000"/>
          </a:xfrm>
          <a:prstGeom prst="rect">
            <a:avLst/>
          </a:prstGeom>
        </p:spPr>
      </p:pic>
    </p:spTree>
    <p:extLst>
      <p:ext uri="{BB962C8B-B14F-4D97-AF65-F5344CB8AC3E}">
        <p14:creationId xmlns:p14="http://schemas.microsoft.com/office/powerpoint/2010/main" val="2621648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DAA6C16-BF9B-4A3E-BC70-EE6015D4F9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914356D-D56E-4D31-97FD-41AF618944CE}"/>
              </a:ext>
            </a:extLst>
          </p:cNvPr>
          <p:cNvSpPr>
            <a:spLocks noGrp="1"/>
          </p:cNvSpPr>
          <p:nvPr>
            <p:ph type="title"/>
          </p:nvPr>
        </p:nvSpPr>
        <p:spPr>
          <a:xfrm>
            <a:off x="349527" y="4398379"/>
            <a:ext cx="3293268" cy="1173700"/>
          </a:xfrm>
        </p:spPr>
        <p:txBody>
          <a:bodyPr vert="horz" lIns="91440" tIns="45720" rIns="91440" bIns="45720" rtlCol="0" anchor="t">
            <a:normAutofit fontScale="90000"/>
          </a:bodyPr>
          <a:lstStyle/>
          <a:p>
            <a:pPr>
              <a:lnSpc>
                <a:spcPct val="90000"/>
              </a:lnSpc>
            </a:pPr>
            <a:r>
              <a:rPr lang="en-US" sz="3500" dirty="0">
                <a:solidFill>
                  <a:schemeClr val="bg1"/>
                </a:solidFill>
                <a:ea typeface="+mj-ea"/>
              </a:rPr>
              <a:t>Fire suppression’s i</a:t>
            </a:r>
            <a:r>
              <a:rPr lang="en-US" sz="3500" kern="1200" dirty="0">
                <a:solidFill>
                  <a:schemeClr val="bg1"/>
                </a:solidFill>
                <a:ea typeface="+mj-ea"/>
              </a:rPr>
              <a:t>mpacts on ecosystems </a:t>
            </a:r>
          </a:p>
        </p:txBody>
      </p:sp>
      <p:pic>
        <p:nvPicPr>
          <p:cNvPr id="6" name="Content Placeholder 5">
            <a:extLst>
              <a:ext uri="{FF2B5EF4-FFF2-40B4-BE49-F238E27FC236}">
                <a16:creationId xmlns:a16="http://schemas.microsoft.com/office/drawing/2014/main" id="{0DEB5C14-3B87-406C-817E-F0E57EB60AE6}"/>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724" t="30264" r="12634" b="21067"/>
          <a:stretch/>
        </p:blipFill>
        <p:spPr>
          <a:xfrm>
            <a:off x="0" y="0"/>
            <a:ext cx="9143999" cy="3943350"/>
          </a:xfrm>
          <a:custGeom>
            <a:avLst/>
            <a:gdLst/>
            <a:ahLst/>
            <a:cxnLst/>
            <a:rect l="l" t="t" r="r" b="b"/>
            <a:pathLst>
              <a:path w="6000750" h="3988028">
                <a:moveTo>
                  <a:pt x="0" y="0"/>
                </a:moveTo>
                <a:lnTo>
                  <a:pt x="6000750" y="0"/>
                </a:lnTo>
                <a:lnTo>
                  <a:pt x="6000750" y="797153"/>
                </a:lnTo>
                <a:lnTo>
                  <a:pt x="6000750" y="2634343"/>
                </a:lnTo>
                <a:lnTo>
                  <a:pt x="6000750" y="3911828"/>
                </a:lnTo>
                <a:lnTo>
                  <a:pt x="3248025" y="3988028"/>
                </a:lnTo>
                <a:lnTo>
                  <a:pt x="0" y="3780026"/>
                </a:lnTo>
                <a:close/>
              </a:path>
            </a:pathLst>
          </a:custGeom>
        </p:spPr>
      </p:pic>
      <p:grpSp>
        <p:nvGrpSpPr>
          <p:cNvPr id="16" name="Group 15">
            <a:extLst>
              <a:ext uri="{FF2B5EF4-FFF2-40B4-BE49-F238E27FC236}">
                <a16:creationId xmlns:a16="http://schemas.microsoft.com/office/drawing/2014/main" id="{A4AE1828-51FD-4AD7-BCF6-9AF5C696CE5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9144000" cy="757168"/>
            <a:chOff x="0" y="2959818"/>
            <a:chExt cx="12192000" cy="757168"/>
          </a:xfrm>
        </p:grpSpPr>
        <p:sp>
          <p:nvSpPr>
            <p:cNvPr id="17" name="Freeform: Shape 16">
              <a:extLst>
                <a:ext uri="{FF2B5EF4-FFF2-40B4-BE49-F238E27FC236}">
                  <a16:creationId xmlns:a16="http://schemas.microsoft.com/office/drawing/2014/main" id="{8542C7CD-02BE-4ADE-8D2F-DFB759D71A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840A04EE-8E37-4C28-B09B-A9593A4AAB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4">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TextBox 6">
            <a:extLst>
              <a:ext uri="{FF2B5EF4-FFF2-40B4-BE49-F238E27FC236}">
                <a16:creationId xmlns:a16="http://schemas.microsoft.com/office/drawing/2014/main" id="{BFDF367B-5B6D-4875-B90C-37AA7F4D0761}"/>
              </a:ext>
            </a:extLst>
          </p:cNvPr>
          <p:cNvSpPr txBox="1"/>
          <p:nvPr/>
        </p:nvSpPr>
        <p:spPr>
          <a:xfrm>
            <a:off x="3677582" y="4676852"/>
            <a:ext cx="5488781" cy="1077411"/>
          </a:xfrm>
          <a:prstGeom prst="rect">
            <a:avLst/>
          </a:prstGeom>
        </p:spPr>
        <p:txBody>
          <a:bodyPr vert="horz" lIns="91440" tIns="45720" rIns="91440" bIns="45720" rtlCol="0">
            <a:noAutofit/>
          </a:bodyPr>
          <a:lstStyle/>
          <a:p>
            <a:pPr marL="285750" indent="-228600">
              <a:lnSpc>
                <a:spcPct val="90000"/>
              </a:lnSpc>
              <a:spcAft>
                <a:spcPts val="600"/>
              </a:spcAft>
              <a:buFont typeface="Arial" panose="020B0604020202020204" pitchFamily="34" charset="0"/>
              <a:buChar char="•"/>
            </a:pPr>
            <a:r>
              <a:rPr lang="en-US" sz="2000" dirty="0">
                <a:solidFill>
                  <a:schemeClr val="bg1">
                    <a:alpha val="80000"/>
                  </a:schemeClr>
                </a:solidFill>
                <a:latin typeface="Ebrima" panose="02000000000000000000" pitchFamily="2" charset="0"/>
                <a:ea typeface="Ebrima" panose="02000000000000000000" pitchFamily="2" charset="0"/>
                <a:cs typeface="Ebrima" panose="02000000000000000000" pitchFamily="2" charset="0"/>
              </a:rPr>
              <a:t>Larger, hotter, and more severe wildfires </a:t>
            </a:r>
          </a:p>
          <a:p>
            <a:pPr marL="285750" indent="-228600">
              <a:lnSpc>
                <a:spcPct val="90000"/>
              </a:lnSpc>
              <a:spcAft>
                <a:spcPts val="600"/>
              </a:spcAft>
              <a:buFont typeface="Arial" panose="020B0604020202020204" pitchFamily="34" charset="0"/>
              <a:buChar char="•"/>
            </a:pPr>
            <a:endParaRPr lang="en-US" sz="2000" dirty="0">
              <a:solidFill>
                <a:schemeClr val="bg1">
                  <a:alpha val="80000"/>
                </a:schemeClr>
              </a:solidFill>
              <a:latin typeface="Ebrima" panose="02000000000000000000" pitchFamily="2" charset="0"/>
              <a:ea typeface="Ebrima" panose="02000000000000000000" pitchFamily="2" charset="0"/>
              <a:cs typeface="Ebrima" panose="02000000000000000000" pitchFamily="2" charset="0"/>
            </a:endParaRPr>
          </a:p>
          <a:p>
            <a:pPr marL="285750" indent="-228600">
              <a:lnSpc>
                <a:spcPct val="90000"/>
              </a:lnSpc>
              <a:spcAft>
                <a:spcPts val="600"/>
              </a:spcAft>
              <a:buFont typeface="Arial" panose="020B0604020202020204" pitchFamily="34" charset="0"/>
              <a:buChar char="•"/>
            </a:pPr>
            <a:r>
              <a:rPr lang="en-US" sz="2000" dirty="0">
                <a:solidFill>
                  <a:schemeClr val="bg1">
                    <a:alpha val="80000"/>
                  </a:schemeClr>
                </a:solidFill>
                <a:latin typeface="Ebrima" panose="02000000000000000000" pitchFamily="2" charset="0"/>
                <a:ea typeface="Ebrima" panose="02000000000000000000" pitchFamily="2" charset="0"/>
                <a:cs typeface="Ebrima" panose="02000000000000000000" pitchFamily="2" charset="0"/>
              </a:rPr>
              <a:t>More frequent wildfires </a:t>
            </a:r>
          </a:p>
          <a:p>
            <a:pPr marL="285750" indent="-228600">
              <a:lnSpc>
                <a:spcPct val="90000"/>
              </a:lnSpc>
              <a:spcAft>
                <a:spcPts val="600"/>
              </a:spcAft>
              <a:buFont typeface="Arial" panose="020B0604020202020204" pitchFamily="34" charset="0"/>
              <a:buChar char="•"/>
            </a:pPr>
            <a:endParaRPr lang="en-US" sz="2000" dirty="0">
              <a:solidFill>
                <a:schemeClr val="bg1">
                  <a:alpha val="80000"/>
                </a:schemeClr>
              </a:solidFill>
              <a:latin typeface="Ebrima" panose="02000000000000000000" pitchFamily="2" charset="0"/>
              <a:ea typeface="Ebrima" panose="02000000000000000000" pitchFamily="2" charset="0"/>
              <a:cs typeface="Ebrima" panose="02000000000000000000" pitchFamily="2" charset="0"/>
            </a:endParaRPr>
          </a:p>
        </p:txBody>
      </p:sp>
    </p:spTree>
    <p:extLst>
      <p:ext uri="{BB962C8B-B14F-4D97-AF65-F5344CB8AC3E}">
        <p14:creationId xmlns:p14="http://schemas.microsoft.com/office/powerpoint/2010/main" val="37088600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D880886B-02ED-4317-9236-CB60C22CF7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EC140F9-D646-4951-B370-266042832A1F}"/>
              </a:ext>
            </a:extLst>
          </p:cNvPr>
          <p:cNvSpPr txBox="1"/>
          <p:nvPr/>
        </p:nvSpPr>
        <p:spPr>
          <a:xfrm>
            <a:off x="480060" y="4419600"/>
            <a:ext cx="8181594" cy="1203960"/>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kern="1200" dirty="0">
                <a:solidFill>
                  <a:srgbClr val="067B54"/>
                </a:solidFill>
                <a:latin typeface="Rockwell" panose="02060603020205020403" pitchFamily="18" charset="0"/>
                <a:ea typeface="+mj-ea"/>
                <a:cs typeface="+mj-cs"/>
              </a:rPr>
              <a:t>A mosaic of patches, clumps and gaps for wildlife diversity </a:t>
            </a:r>
          </a:p>
        </p:txBody>
      </p:sp>
      <p:pic>
        <p:nvPicPr>
          <p:cNvPr id="17" name="Picture 16" descr="A picture containing outdoor, sky, tree, mountain&#10;&#10;Description automatically generated">
            <a:extLst>
              <a:ext uri="{FF2B5EF4-FFF2-40B4-BE49-F238E27FC236}">
                <a16:creationId xmlns:a16="http://schemas.microsoft.com/office/drawing/2014/main" id="{661906B9-8D22-459E-ABB1-886813A0FAC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561" r="19778" b="1"/>
          <a:stretch/>
        </p:blipFill>
        <p:spPr>
          <a:xfrm>
            <a:off x="4" y="-11"/>
            <a:ext cx="4571996" cy="4194796"/>
          </a:xfrm>
          <a:custGeom>
            <a:avLst/>
            <a:gdLst/>
            <a:ahLst/>
            <a:cxnLst/>
            <a:rect l="l" t="t" r="r" b="b"/>
            <a:pathLst>
              <a:path w="6002835" h="4194796">
                <a:moveTo>
                  <a:pt x="0" y="0"/>
                </a:moveTo>
                <a:lnTo>
                  <a:pt x="5999418" y="0"/>
                </a:lnTo>
                <a:lnTo>
                  <a:pt x="5996190" y="32760"/>
                </a:lnTo>
                <a:cubicBezTo>
                  <a:pt x="5998706" y="293110"/>
                  <a:pt x="5983874" y="553460"/>
                  <a:pt x="5997116" y="813682"/>
                </a:cubicBezTo>
                <a:cubicBezTo>
                  <a:pt x="6007314" y="1015047"/>
                  <a:pt x="6000824" y="1216284"/>
                  <a:pt x="5997116" y="1417522"/>
                </a:cubicBezTo>
                <a:cubicBezTo>
                  <a:pt x="5989967" y="1803471"/>
                  <a:pt x="6000824" y="2188911"/>
                  <a:pt x="5996190" y="2574351"/>
                </a:cubicBezTo>
                <a:cubicBezTo>
                  <a:pt x="5994204" y="2745205"/>
                  <a:pt x="5996454" y="2915805"/>
                  <a:pt x="6000824" y="3086660"/>
                </a:cubicBezTo>
                <a:cubicBezTo>
                  <a:pt x="6007180" y="3330611"/>
                  <a:pt x="5997382" y="3574689"/>
                  <a:pt x="5986656" y="3818514"/>
                </a:cubicBezTo>
                <a:cubicBezTo>
                  <a:pt x="5983054" y="3885559"/>
                  <a:pt x="5982107" y="3952684"/>
                  <a:pt x="5983808" y="4019746"/>
                </a:cubicBezTo>
                <a:lnTo>
                  <a:pt x="5993788" y="4173418"/>
                </a:lnTo>
                <a:lnTo>
                  <a:pt x="5955106" y="4175101"/>
                </a:lnTo>
                <a:cubicBezTo>
                  <a:pt x="5890100" y="4175133"/>
                  <a:pt x="5825078" y="4173227"/>
                  <a:pt x="5760087" y="4171956"/>
                </a:cubicBezTo>
                <a:cubicBezTo>
                  <a:pt x="5521345" y="4167509"/>
                  <a:pt x="5282477" y="4171956"/>
                  <a:pt x="5044242" y="4149213"/>
                </a:cubicBezTo>
                <a:cubicBezTo>
                  <a:pt x="4979506" y="4143051"/>
                  <a:pt x="4914326" y="4139111"/>
                  <a:pt x="4849272" y="4139890"/>
                </a:cubicBezTo>
                <a:cubicBezTo>
                  <a:pt x="4784218" y="4140668"/>
                  <a:pt x="4719291" y="4146163"/>
                  <a:pt x="4655063" y="4158869"/>
                </a:cubicBezTo>
                <a:cubicBezTo>
                  <a:pt x="4447578" y="4199146"/>
                  <a:pt x="4239457" y="4201688"/>
                  <a:pt x="4029811" y="4185424"/>
                </a:cubicBezTo>
                <a:cubicBezTo>
                  <a:pt x="3943792" y="4178690"/>
                  <a:pt x="3857774" y="4167509"/>
                  <a:pt x="3771375" y="4169669"/>
                </a:cubicBezTo>
                <a:cubicBezTo>
                  <a:pt x="3623225" y="4173608"/>
                  <a:pt x="3474948" y="4165603"/>
                  <a:pt x="3326672" y="4167636"/>
                </a:cubicBezTo>
                <a:cubicBezTo>
                  <a:pt x="3322669" y="4168208"/>
                  <a:pt x="3318578" y="4167674"/>
                  <a:pt x="3314855" y="4166111"/>
                </a:cubicBezTo>
                <a:cubicBezTo>
                  <a:pt x="3278008" y="4140827"/>
                  <a:pt x="3237604" y="4150610"/>
                  <a:pt x="3199487" y="4157217"/>
                </a:cubicBezTo>
                <a:cubicBezTo>
                  <a:pt x="3072810" y="4179198"/>
                  <a:pt x="2946260" y="4189998"/>
                  <a:pt x="2817550" y="4172972"/>
                </a:cubicBezTo>
                <a:cubicBezTo>
                  <a:pt x="2694647" y="4155146"/>
                  <a:pt x="2569990" y="4152923"/>
                  <a:pt x="2446541" y="4166365"/>
                </a:cubicBezTo>
                <a:cubicBezTo>
                  <a:pt x="2276791" y="4186186"/>
                  <a:pt x="2107677" y="4181993"/>
                  <a:pt x="1938308" y="4166365"/>
                </a:cubicBezTo>
                <a:cubicBezTo>
                  <a:pt x="1869570" y="4160013"/>
                  <a:pt x="1799815" y="4149213"/>
                  <a:pt x="1731712" y="4165095"/>
                </a:cubicBezTo>
                <a:cubicBezTo>
                  <a:pt x="1647854" y="4184535"/>
                  <a:pt x="1564250" y="4178182"/>
                  <a:pt x="1480137" y="4173862"/>
                </a:cubicBezTo>
                <a:cubicBezTo>
                  <a:pt x="1373663" y="4168271"/>
                  <a:pt x="1267442" y="4152135"/>
                  <a:pt x="1160586" y="4164841"/>
                </a:cubicBezTo>
                <a:cubicBezTo>
                  <a:pt x="1111161" y="4170685"/>
                  <a:pt x="1062116" y="4179961"/>
                  <a:pt x="1012055" y="4177547"/>
                </a:cubicBezTo>
                <a:cubicBezTo>
                  <a:pt x="873562" y="4171194"/>
                  <a:pt x="735196" y="4163697"/>
                  <a:pt x="596449" y="4164841"/>
                </a:cubicBezTo>
                <a:cubicBezTo>
                  <a:pt x="538383" y="4165222"/>
                  <a:pt x="480699" y="4167128"/>
                  <a:pt x="422887" y="4171321"/>
                </a:cubicBezTo>
                <a:cubicBezTo>
                  <a:pt x="315015" y="4179198"/>
                  <a:pt x="207524" y="4168525"/>
                  <a:pt x="100033" y="4164714"/>
                </a:cubicBezTo>
                <a:lnTo>
                  <a:pt x="0" y="4169195"/>
                </a:lnTo>
                <a:close/>
              </a:path>
            </a:pathLst>
          </a:custGeom>
        </p:spPr>
      </p:pic>
      <p:pic>
        <p:nvPicPr>
          <p:cNvPr id="4" name="Picture 3" descr="A picture containing grass, outdoor, sky, nature&#10;&#10;Description automatically generated">
            <a:extLst>
              <a:ext uri="{FF2B5EF4-FFF2-40B4-BE49-F238E27FC236}">
                <a16:creationId xmlns:a16="http://schemas.microsoft.com/office/drawing/2014/main" id="{77595C27-3D21-4ED8-BF57-2ECE7882A64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266" r="13923" b="3"/>
          <a:stretch/>
        </p:blipFill>
        <p:spPr>
          <a:xfrm>
            <a:off x="4514850" y="12"/>
            <a:ext cx="4629146" cy="4186171"/>
          </a:xfrm>
          <a:custGeom>
            <a:avLst/>
            <a:gdLst/>
            <a:ahLst/>
            <a:cxnLst/>
            <a:rect l="l" t="t" r="r" b="b"/>
            <a:pathLst>
              <a:path w="6009490" h="4186171">
                <a:moveTo>
                  <a:pt x="9049" y="0"/>
                </a:moveTo>
                <a:lnTo>
                  <a:pt x="6009490" y="0"/>
                </a:lnTo>
                <a:lnTo>
                  <a:pt x="6009490" y="4168273"/>
                </a:lnTo>
                <a:lnTo>
                  <a:pt x="5803951" y="4172925"/>
                </a:lnTo>
                <a:cubicBezTo>
                  <a:pt x="5729787" y="4171950"/>
                  <a:pt x="5655658" y="4168322"/>
                  <a:pt x="5581704" y="4162045"/>
                </a:cubicBezTo>
                <a:cubicBezTo>
                  <a:pt x="5474340" y="4154041"/>
                  <a:pt x="5366086" y="4142987"/>
                  <a:pt x="5259485" y="4163316"/>
                </a:cubicBezTo>
                <a:cubicBezTo>
                  <a:pt x="5142465" y="4185805"/>
                  <a:pt x="5025571" y="4185932"/>
                  <a:pt x="4907534" y="4180215"/>
                </a:cubicBezTo>
                <a:cubicBezTo>
                  <a:pt x="4806650" y="4175387"/>
                  <a:pt x="4706147" y="4149975"/>
                  <a:pt x="4604501" y="4176784"/>
                </a:cubicBezTo>
                <a:cubicBezTo>
                  <a:pt x="4594387" y="4178258"/>
                  <a:pt x="4584082" y="4177826"/>
                  <a:pt x="4574133" y="4175514"/>
                </a:cubicBezTo>
                <a:cubicBezTo>
                  <a:pt x="4462958" y="4160140"/>
                  <a:pt x="4351020" y="4172718"/>
                  <a:pt x="4239463" y="4168398"/>
                </a:cubicBezTo>
                <a:cubicBezTo>
                  <a:pt x="4188005" y="4166365"/>
                  <a:pt x="4135530" y="4167509"/>
                  <a:pt x="4084706" y="4162045"/>
                </a:cubicBezTo>
                <a:cubicBezTo>
                  <a:pt x="3968067" y="4149594"/>
                  <a:pt x="3851682" y="4142987"/>
                  <a:pt x="3736314" y="4172337"/>
                </a:cubicBezTo>
                <a:cubicBezTo>
                  <a:pt x="3702643" y="4180253"/>
                  <a:pt x="3668235" y="4184509"/>
                  <a:pt x="3633650" y="4185043"/>
                </a:cubicBezTo>
                <a:cubicBezTo>
                  <a:pt x="3520696" y="4189109"/>
                  <a:pt x="3408122" y="4181358"/>
                  <a:pt x="3295549" y="4175005"/>
                </a:cubicBezTo>
                <a:cubicBezTo>
                  <a:pt x="3217408" y="4170558"/>
                  <a:pt x="3139394" y="4160902"/>
                  <a:pt x="3061127" y="4169034"/>
                </a:cubicBezTo>
                <a:cubicBezTo>
                  <a:pt x="3015640" y="4173735"/>
                  <a:pt x="2969772" y="4173735"/>
                  <a:pt x="2924285" y="4169034"/>
                </a:cubicBezTo>
                <a:cubicBezTo>
                  <a:pt x="2840452" y="4159212"/>
                  <a:pt x="2755870" y="4157382"/>
                  <a:pt x="2671694" y="4163570"/>
                </a:cubicBezTo>
                <a:cubicBezTo>
                  <a:pt x="2546033" y="4174370"/>
                  <a:pt x="2420500" y="4183391"/>
                  <a:pt x="2294459" y="4166238"/>
                </a:cubicBezTo>
                <a:cubicBezTo>
                  <a:pt x="2222976" y="4155006"/>
                  <a:pt x="2150298" y="4153685"/>
                  <a:pt x="2078460" y="4162300"/>
                </a:cubicBezTo>
                <a:cubicBezTo>
                  <a:pt x="1907313" y="4186314"/>
                  <a:pt x="1735785" y="4178563"/>
                  <a:pt x="1564257" y="4168653"/>
                </a:cubicBezTo>
                <a:cubicBezTo>
                  <a:pt x="1449650" y="4161918"/>
                  <a:pt x="1334536" y="4149594"/>
                  <a:pt x="1220183" y="4165857"/>
                </a:cubicBezTo>
                <a:cubicBezTo>
                  <a:pt x="1074321" y="4186186"/>
                  <a:pt x="928331" y="4179452"/>
                  <a:pt x="782087" y="4173481"/>
                </a:cubicBezTo>
                <a:cubicBezTo>
                  <a:pt x="674723" y="4169034"/>
                  <a:pt x="567232" y="4155565"/>
                  <a:pt x="459614" y="4172210"/>
                </a:cubicBezTo>
                <a:cubicBezTo>
                  <a:pt x="448535" y="4173722"/>
                  <a:pt x="437265" y="4172591"/>
                  <a:pt x="426706" y="4168907"/>
                </a:cubicBezTo>
                <a:cubicBezTo>
                  <a:pt x="385869" y="4155464"/>
                  <a:pt x="342085" y="4153660"/>
                  <a:pt x="300283" y="4163697"/>
                </a:cubicBezTo>
                <a:cubicBezTo>
                  <a:pt x="223159" y="4180596"/>
                  <a:pt x="146162" y="4187965"/>
                  <a:pt x="67640" y="4172591"/>
                </a:cubicBezTo>
                <a:lnTo>
                  <a:pt x="14015" y="4169393"/>
                </a:lnTo>
                <a:lnTo>
                  <a:pt x="28554" y="3856095"/>
                </a:lnTo>
                <a:cubicBezTo>
                  <a:pt x="30458" y="3735660"/>
                  <a:pt x="27412" y="3615306"/>
                  <a:pt x="15626" y="3495237"/>
                </a:cubicBezTo>
                <a:cubicBezTo>
                  <a:pt x="-847" y="3348740"/>
                  <a:pt x="-4304" y="3201174"/>
                  <a:pt x="5296" y="3054118"/>
                </a:cubicBezTo>
                <a:cubicBezTo>
                  <a:pt x="11786" y="2969961"/>
                  <a:pt x="18539" y="2885804"/>
                  <a:pt x="22776" y="2801522"/>
                </a:cubicBezTo>
                <a:cubicBezTo>
                  <a:pt x="28180" y="2681630"/>
                  <a:pt x="25173" y="2561524"/>
                  <a:pt x="13771" y="2442014"/>
                </a:cubicBezTo>
                <a:cubicBezTo>
                  <a:pt x="4237" y="2350879"/>
                  <a:pt x="3177" y="2259120"/>
                  <a:pt x="10593" y="2167807"/>
                </a:cubicBezTo>
                <a:cubicBezTo>
                  <a:pt x="25690" y="2012336"/>
                  <a:pt x="9931" y="1856863"/>
                  <a:pt x="5032" y="1701516"/>
                </a:cubicBezTo>
                <a:cubicBezTo>
                  <a:pt x="-3577" y="1415742"/>
                  <a:pt x="20393" y="1130095"/>
                  <a:pt x="9666" y="844320"/>
                </a:cubicBezTo>
                <a:cubicBezTo>
                  <a:pt x="3841" y="702958"/>
                  <a:pt x="16420" y="561723"/>
                  <a:pt x="9666" y="420361"/>
                </a:cubicBezTo>
                <a:cubicBezTo>
                  <a:pt x="4105" y="319805"/>
                  <a:pt x="397" y="219250"/>
                  <a:pt x="4105" y="118568"/>
                </a:cubicBezTo>
                <a:cubicBezTo>
                  <a:pt x="5164" y="91109"/>
                  <a:pt x="5826" y="63523"/>
                  <a:pt x="9534" y="36446"/>
                </a:cubicBezTo>
                <a:close/>
              </a:path>
            </a:pathLst>
          </a:custGeom>
        </p:spPr>
      </p:pic>
      <p:sp>
        <p:nvSpPr>
          <p:cNvPr id="33" name="sketch line">
            <a:extLst>
              <a:ext uri="{FF2B5EF4-FFF2-40B4-BE49-F238E27FC236}">
                <a16:creationId xmlns:a16="http://schemas.microsoft.com/office/drawing/2014/main" id="{28C31856-6ABF-41FD-B683-B06E5FFF92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37560" y="5598439"/>
            <a:ext cx="2468880" cy="18288"/>
          </a:xfrm>
          <a:custGeom>
            <a:avLst/>
            <a:gdLst>
              <a:gd name="connsiteX0" fmla="*/ 0 w 2468880"/>
              <a:gd name="connsiteY0" fmla="*/ 0 h 18288"/>
              <a:gd name="connsiteX1" fmla="*/ 592531 w 2468880"/>
              <a:gd name="connsiteY1" fmla="*/ 0 h 18288"/>
              <a:gd name="connsiteX2" fmla="*/ 1160374 w 2468880"/>
              <a:gd name="connsiteY2" fmla="*/ 0 h 18288"/>
              <a:gd name="connsiteX3" fmla="*/ 1728216 w 2468880"/>
              <a:gd name="connsiteY3" fmla="*/ 0 h 18288"/>
              <a:gd name="connsiteX4" fmla="*/ 2468880 w 2468880"/>
              <a:gd name="connsiteY4" fmla="*/ 0 h 18288"/>
              <a:gd name="connsiteX5" fmla="*/ 2468880 w 2468880"/>
              <a:gd name="connsiteY5" fmla="*/ 18288 h 18288"/>
              <a:gd name="connsiteX6" fmla="*/ 1802282 w 2468880"/>
              <a:gd name="connsiteY6" fmla="*/ 18288 h 18288"/>
              <a:gd name="connsiteX7" fmla="*/ 1209751 w 2468880"/>
              <a:gd name="connsiteY7" fmla="*/ 18288 h 18288"/>
              <a:gd name="connsiteX8" fmla="*/ 641909 w 2468880"/>
              <a:gd name="connsiteY8" fmla="*/ 18288 h 18288"/>
              <a:gd name="connsiteX9" fmla="*/ 0 w 2468880"/>
              <a:gd name="connsiteY9" fmla="*/ 18288 h 18288"/>
              <a:gd name="connsiteX10" fmla="*/ 0 w 2468880"/>
              <a:gd name="connsiteY10" fmla="*/ 0 h 18288"/>
              <a:gd name="connsiteX0" fmla="*/ 0 w 2468880"/>
              <a:gd name="connsiteY0" fmla="*/ 0 h 18288"/>
              <a:gd name="connsiteX1" fmla="*/ 567842 w 2468880"/>
              <a:gd name="connsiteY1" fmla="*/ 0 h 18288"/>
              <a:gd name="connsiteX2" fmla="*/ 1234440 w 2468880"/>
              <a:gd name="connsiteY2" fmla="*/ 0 h 18288"/>
              <a:gd name="connsiteX3" fmla="*/ 1777594 w 2468880"/>
              <a:gd name="connsiteY3" fmla="*/ 0 h 18288"/>
              <a:gd name="connsiteX4" fmla="*/ 2468880 w 2468880"/>
              <a:gd name="connsiteY4" fmla="*/ 0 h 18288"/>
              <a:gd name="connsiteX5" fmla="*/ 2468880 w 2468880"/>
              <a:gd name="connsiteY5" fmla="*/ 18288 h 18288"/>
              <a:gd name="connsiteX6" fmla="*/ 1876349 w 2468880"/>
              <a:gd name="connsiteY6" fmla="*/ 18288 h 18288"/>
              <a:gd name="connsiteX7" fmla="*/ 1209751 w 2468880"/>
              <a:gd name="connsiteY7" fmla="*/ 18288 h 18288"/>
              <a:gd name="connsiteX8" fmla="*/ 617220 w 2468880"/>
              <a:gd name="connsiteY8" fmla="*/ 18288 h 18288"/>
              <a:gd name="connsiteX9" fmla="*/ 0 w 2468880"/>
              <a:gd name="connsiteY9" fmla="*/ 18288 h 18288"/>
              <a:gd name="connsiteX10" fmla="*/ 0 w 246888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68880" h="18288" fill="none" extrusionOk="0">
                <a:moveTo>
                  <a:pt x="0" y="0"/>
                </a:moveTo>
                <a:cubicBezTo>
                  <a:pt x="172691" y="-12357"/>
                  <a:pt x="387089" y="31321"/>
                  <a:pt x="592531" y="0"/>
                </a:cubicBezTo>
                <a:cubicBezTo>
                  <a:pt x="767979" y="-23244"/>
                  <a:pt x="871733" y="8472"/>
                  <a:pt x="1160374" y="0"/>
                </a:cubicBezTo>
                <a:cubicBezTo>
                  <a:pt x="1449601" y="-3911"/>
                  <a:pt x="1607266" y="19376"/>
                  <a:pt x="1728216" y="0"/>
                </a:cubicBezTo>
                <a:cubicBezTo>
                  <a:pt x="1818829" y="-58888"/>
                  <a:pt x="2275430" y="-9413"/>
                  <a:pt x="2468880" y="0"/>
                </a:cubicBezTo>
                <a:cubicBezTo>
                  <a:pt x="2467145" y="5314"/>
                  <a:pt x="2470816" y="12013"/>
                  <a:pt x="2468880" y="18288"/>
                </a:cubicBezTo>
                <a:cubicBezTo>
                  <a:pt x="2232442" y="-3319"/>
                  <a:pt x="2078773" y="23053"/>
                  <a:pt x="1802282" y="18288"/>
                </a:cubicBezTo>
                <a:cubicBezTo>
                  <a:pt x="1540683" y="32618"/>
                  <a:pt x="1384233" y="17358"/>
                  <a:pt x="1209751" y="18288"/>
                </a:cubicBezTo>
                <a:cubicBezTo>
                  <a:pt x="1038679" y="-28357"/>
                  <a:pt x="820616" y="4958"/>
                  <a:pt x="641909" y="18288"/>
                </a:cubicBezTo>
                <a:cubicBezTo>
                  <a:pt x="423595" y="12488"/>
                  <a:pt x="155068" y="41456"/>
                  <a:pt x="0" y="18288"/>
                </a:cubicBezTo>
                <a:cubicBezTo>
                  <a:pt x="898" y="13406"/>
                  <a:pt x="19" y="4120"/>
                  <a:pt x="0" y="0"/>
                </a:cubicBezTo>
                <a:close/>
              </a:path>
              <a:path w="2468880" h="18288" stroke="0" extrusionOk="0">
                <a:moveTo>
                  <a:pt x="0" y="0"/>
                </a:moveTo>
                <a:cubicBezTo>
                  <a:pt x="201127" y="34474"/>
                  <a:pt x="321325" y="11273"/>
                  <a:pt x="567842" y="0"/>
                </a:cubicBezTo>
                <a:cubicBezTo>
                  <a:pt x="816255" y="-37660"/>
                  <a:pt x="940209" y="-838"/>
                  <a:pt x="1234440" y="0"/>
                </a:cubicBezTo>
                <a:cubicBezTo>
                  <a:pt x="1509789" y="16874"/>
                  <a:pt x="1664509" y="5689"/>
                  <a:pt x="1777594" y="0"/>
                </a:cubicBezTo>
                <a:cubicBezTo>
                  <a:pt x="1845726" y="-6548"/>
                  <a:pt x="2193196" y="19370"/>
                  <a:pt x="2468880" y="0"/>
                </a:cubicBezTo>
                <a:cubicBezTo>
                  <a:pt x="2468174" y="8377"/>
                  <a:pt x="2470272" y="13210"/>
                  <a:pt x="2468880" y="18288"/>
                </a:cubicBezTo>
                <a:cubicBezTo>
                  <a:pt x="2271382" y="44380"/>
                  <a:pt x="1978656" y="31741"/>
                  <a:pt x="1876349" y="18288"/>
                </a:cubicBezTo>
                <a:cubicBezTo>
                  <a:pt x="1751977" y="-6016"/>
                  <a:pt x="1388067" y="3222"/>
                  <a:pt x="1209751" y="18288"/>
                </a:cubicBezTo>
                <a:cubicBezTo>
                  <a:pt x="1065802" y="31061"/>
                  <a:pt x="753821" y="-1004"/>
                  <a:pt x="617220" y="18288"/>
                </a:cubicBezTo>
                <a:cubicBezTo>
                  <a:pt x="481425" y="28412"/>
                  <a:pt x="248319" y="-391"/>
                  <a:pt x="0" y="18288"/>
                </a:cubicBezTo>
                <a:cubicBezTo>
                  <a:pt x="-445" y="10205"/>
                  <a:pt x="-140" y="6087"/>
                  <a:pt x="0" y="0"/>
                </a:cubicBezTo>
                <a:close/>
              </a:path>
              <a:path w="2468880" h="18288" fill="none" stroke="0" extrusionOk="0">
                <a:moveTo>
                  <a:pt x="0" y="0"/>
                </a:moveTo>
                <a:cubicBezTo>
                  <a:pt x="191987" y="-31891"/>
                  <a:pt x="414837" y="25678"/>
                  <a:pt x="592531" y="0"/>
                </a:cubicBezTo>
                <a:cubicBezTo>
                  <a:pt x="785000" y="-43603"/>
                  <a:pt x="868560" y="12415"/>
                  <a:pt x="1160374" y="0"/>
                </a:cubicBezTo>
                <a:cubicBezTo>
                  <a:pt x="1441409" y="-18672"/>
                  <a:pt x="1600372" y="47113"/>
                  <a:pt x="1728216" y="0"/>
                </a:cubicBezTo>
                <a:cubicBezTo>
                  <a:pt x="1847110" y="23792"/>
                  <a:pt x="2233557" y="23802"/>
                  <a:pt x="2468880" y="0"/>
                </a:cubicBezTo>
                <a:cubicBezTo>
                  <a:pt x="2467752" y="4917"/>
                  <a:pt x="2468978" y="13565"/>
                  <a:pt x="2468880" y="18288"/>
                </a:cubicBezTo>
                <a:cubicBezTo>
                  <a:pt x="2265563" y="-17971"/>
                  <a:pt x="2033349" y="16262"/>
                  <a:pt x="1802282" y="18288"/>
                </a:cubicBezTo>
                <a:cubicBezTo>
                  <a:pt x="1512355" y="31573"/>
                  <a:pt x="1367809" y="29302"/>
                  <a:pt x="1209751" y="18288"/>
                </a:cubicBezTo>
                <a:cubicBezTo>
                  <a:pt x="1060405" y="26129"/>
                  <a:pt x="875661" y="10838"/>
                  <a:pt x="641909" y="18288"/>
                </a:cubicBezTo>
                <a:cubicBezTo>
                  <a:pt x="461670" y="14581"/>
                  <a:pt x="162829" y="18463"/>
                  <a:pt x="0" y="18288"/>
                </a:cubicBezTo>
                <a:cubicBezTo>
                  <a:pt x="913" y="12991"/>
                  <a:pt x="-1021" y="455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custGeom>
                    <a:avLst/>
                    <a:gdLst>
                      <a:gd name="connsiteX0" fmla="*/ 0 w 2468880"/>
                      <a:gd name="connsiteY0" fmla="*/ 0 h 18288"/>
                      <a:gd name="connsiteX1" fmla="*/ 592531 w 2468880"/>
                      <a:gd name="connsiteY1" fmla="*/ 0 h 18288"/>
                      <a:gd name="connsiteX2" fmla="*/ 1160374 w 2468880"/>
                      <a:gd name="connsiteY2" fmla="*/ 0 h 18288"/>
                      <a:gd name="connsiteX3" fmla="*/ 1728216 w 2468880"/>
                      <a:gd name="connsiteY3" fmla="*/ 0 h 18288"/>
                      <a:gd name="connsiteX4" fmla="*/ 2468880 w 2468880"/>
                      <a:gd name="connsiteY4" fmla="*/ 0 h 18288"/>
                      <a:gd name="connsiteX5" fmla="*/ 2468880 w 2468880"/>
                      <a:gd name="connsiteY5" fmla="*/ 18288 h 18288"/>
                      <a:gd name="connsiteX6" fmla="*/ 1802282 w 2468880"/>
                      <a:gd name="connsiteY6" fmla="*/ 18288 h 18288"/>
                      <a:gd name="connsiteX7" fmla="*/ 1209751 w 2468880"/>
                      <a:gd name="connsiteY7" fmla="*/ 18288 h 18288"/>
                      <a:gd name="connsiteX8" fmla="*/ 641909 w 2468880"/>
                      <a:gd name="connsiteY8" fmla="*/ 18288 h 18288"/>
                      <a:gd name="connsiteX9" fmla="*/ 0 w 2468880"/>
                      <a:gd name="connsiteY9" fmla="*/ 18288 h 18288"/>
                      <a:gd name="connsiteX10" fmla="*/ 0 w 246888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68880" h="18288" fill="none" extrusionOk="0">
                        <a:moveTo>
                          <a:pt x="0" y="0"/>
                        </a:moveTo>
                        <a:cubicBezTo>
                          <a:pt x="171523" y="-1510"/>
                          <a:pt x="416079" y="20036"/>
                          <a:pt x="592531" y="0"/>
                        </a:cubicBezTo>
                        <a:cubicBezTo>
                          <a:pt x="768983" y="-20036"/>
                          <a:pt x="878305" y="13110"/>
                          <a:pt x="1160374" y="0"/>
                        </a:cubicBezTo>
                        <a:cubicBezTo>
                          <a:pt x="1442443" y="-13110"/>
                          <a:pt x="1612108" y="24695"/>
                          <a:pt x="1728216" y="0"/>
                        </a:cubicBezTo>
                        <a:cubicBezTo>
                          <a:pt x="1844324" y="-24695"/>
                          <a:pt x="2271040" y="20667"/>
                          <a:pt x="2468880" y="0"/>
                        </a:cubicBezTo>
                        <a:cubicBezTo>
                          <a:pt x="2468302" y="4771"/>
                          <a:pt x="2469633" y="12323"/>
                          <a:pt x="2468880" y="18288"/>
                        </a:cubicBezTo>
                        <a:cubicBezTo>
                          <a:pt x="2229297" y="-14659"/>
                          <a:pt x="2066775" y="30253"/>
                          <a:pt x="1802282" y="18288"/>
                        </a:cubicBezTo>
                        <a:cubicBezTo>
                          <a:pt x="1537789" y="6323"/>
                          <a:pt x="1379930" y="22266"/>
                          <a:pt x="1209751" y="18288"/>
                        </a:cubicBezTo>
                        <a:cubicBezTo>
                          <a:pt x="1039572" y="14310"/>
                          <a:pt x="837025" y="12850"/>
                          <a:pt x="641909" y="18288"/>
                        </a:cubicBezTo>
                        <a:cubicBezTo>
                          <a:pt x="446793" y="23726"/>
                          <a:pt x="170561" y="18472"/>
                          <a:pt x="0" y="18288"/>
                        </a:cubicBezTo>
                        <a:cubicBezTo>
                          <a:pt x="841" y="12879"/>
                          <a:pt x="-726" y="3977"/>
                          <a:pt x="0" y="0"/>
                        </a:cubicBezTo>
                        <a:close/>
                      </a:path>
                      <a:path w="2468880" h="18288" stroke="0" extrusionOk="0">
                        <a:moveTo>
                          <a:pt x="0" y="0"/>
                        </a:moveTo>
                        <a:cubicBezTo>
                          <a:pt x="190931" y="24910"/>
                          <a:pt x="333688" y="11559"/>
                          <a:pt x="567842" y="0"/>
                        </a:cubicBezTo>
                        <a:cubicBezTo>
                          <a:pt x="801996" y="-11559"/>
                          <a:pt x="939971" y="-5677"/>
                          <a:pt x="1234440" y="0"/>
                        </a:cubicBezTo>
                        <a:cubicBezTo>
                          <a:pt x="1528909" y="5677"/>
                          <a:pt x="1658539" y="5184"/>
                          <a:pt x="1777594" y="0"/>
                        </a:cubicBezTo>
                        <a:cubicBezTo>
                          <a:pt x="1896649" y="-5184"/>
                          <a:pt x="2186164" y="23915"/>
                          <a:pt x="2468880" y="0"/>
                        </a:cubicBezTo>
                        <a:cubicBezTo>
                          <a:pt x="2468266" y="8857"/>
                          <a:pt x="2469384" y="13619"/>
                          <a:pt x="2468880" y="18288"/>
                        </a:cubicBezTo>
                        <a:cubicBezTo>
                          <a:pt x="2271330" y="36599"/>
                          <a:pt x="2001027" y="31554"/>
                          <a:pt x="1876349" y="18288"/>
                        </a:cubicBezTo>
                        <a:cubicBezTo>
                          <a:pt x="1751671" y="5022"/>
                          <a:pt x="1364652" y="15063"/>
                          <a:pt x="1209751" y="18288"/>
                        </a:cubicBezTo>
                        <a:cubicBezTo>
                          <a:pt x="1054850" y="21513"/>
                          <a:pt x="748438" y="20074"/>
                          <a:pt x="617220" y="18288"/>
                        </a:cubicBezTo>
                        <a:cubicBezTo>
                          <a:pt x="486002" y="16502"/>
                          <a:pt x="237432" y="27200"/>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15620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9EC42375-5792-44C7-955E-C55661902656}"/>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b="1072"/>
          <a:stretch/>
        </p:blipFill>
        <p:spPr>
          <a:xfrm>
            <a:off x="2071120" y="0"/>
            <a:ext cx="5072630" cy="6400800"/>
          </a:xfrm>
        </p:spPr>
      </p:pic>
      <p:sp>
        <p:nvSpPr>
          <p:cNvPr id="7" name="Oval 6">
            <a:extLst>
              <a:ext uri="{FF2B5EF4-FFF2-40B4-BE49-F238E27FC236}">
                <a16:creationId xmlns:a16="http://schemas.microsoft.com/office/drawing/2014/main" id="{1329EA1C-15BD-4236-9852-EE9CD49AE279}"/>
              </a:ext>
            </a:extLst>
          </p:cNvPr>
          <p:cNvSpPr/>
          <p:nvPr/>
        </p:nvSpPr>
        <p:spPr>
          <a:xfrm>
            <a:off x="4114800" y="2812774"/>
            <a:ext cx="914400" cy="10287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6F9293F-1426-4DF1-874E-5B97687C5B7A}"/>
              </a:ext>
            </a:extLst>
          </p:cNvPr>
          <p:cNvSpPr/>
          <p:nvPr/>
        </p:nvSpPr>
        <p:spPr>
          <a:xfrm>
            <a:off x="5886450" y="2472359"/>
            <a:ext cx="742950" cy="85725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80E4DF1-82A0-431C-A0C4-27766697FC8E}"/>
              </a:ext>
            </a:extLst>
          </p:cNvPr>
          <p:cNvSpPr/>
          <p:nvPr/>
        </p:nvSpPr>
        <p:spPr>
          <a:xfrm>
            <a:off x="3743325" y="3821596"/>
            <a:ext cx="742950" cy="85725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8B34B03-0944-4B53-850A-4F4A52F82860}"/>
              </a:ext>
            </a:extLst>
          </p:cNvPr>
          <p:cNvSpPr/>
          <p:nvPr/>
        </p:nvSpPr>
        <p:spPr>
          <a:xfrm>
            <a:off x="4286250" y="1428750"/>
            <a:ext cx="742950" cy="6015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6B05756-A502-48E1-92F3-FE812B3BCA6F}"/>
              </a:ext>
            </a:extLst>
          </p:cNvPr>
          <p:cNvSpPr/>
          <p:nvPr/>
        </p:nvSpPr>
        <p:spPr>
          <a:xfrm>
            <a:off x="3143250" y="1828800"/>
            <a:ext cx="742950" cy="85725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8A9EFD6-740F-4BDE-817A-F6B1B21D381A}"/>
              </a:ext>
            </a:extLst>
          </p:cNvPr>
          <p:cNvSpPr txBox="1"/>
          <p:nvPr/>
        </p:nvSpPr>
        <p:spPr>
          <a:xfrm>
            <a:off x="143036" y="1707137"/>
            <a:ext cx="1929380" cy="2800767"/>
          </a:xfrm>
          <a:prstGeom prst="rect">
            <a:avLst/>
          </a:prstGeom>
          <a:noFill/>
        </p:spPr>
        <p:txBody>
          <a:bodyPr wrap="square" rtlCol="0">
            <a:spAutoFit/>
          </a:bodyPr>
          <a:lstStyle/>
          <a:p>
            <a:r>
              <a:rPr lang="en-US" sz="2200" dirty="0">
                <a:solidFill>
                  <a:schemeClr val="bg1"/>
                </a:solidFill>
                <a:latin typeface="Ebrima" panose="02000000000000000000" pitchFamily="2" charset="0"/>
                <a:ea typeface="Ebrima" panose="02000000000000000000" pitchFamily="2" charset="0"/>
                <a:cs typeface="Ebrima" panose="02000000000000000000" pitchFamily="2" charset="0"/>
              </a:rPr>
              <a:t>Do you think these various stages of forest are important for wildlife? </a:t>
            </a:r>
          </a:p>
          <a:p>
            <a:r>
              <a:rPr lang="en-US" sz="2200" dirty="0">
                <a:solidFill>
                  <a:schemeClr val="bg1"/>
                </a:solidFill>
                <a:latin typeface="Ebrima" panose="02000000000000000000" pitchFamily="2" charset="0"/>
                <a:ea typeface="Ebrima" panose="02000000000000000000" pitchFamily="2" charset="0"/>
                <a:cs typeface="Ebrima" panose="02000000000000000000" pitchFamily="2" charset="0"/>
              </a:rPr>
              <a:t>Why or why not? </a:t>
            </a:r>
          </a:p>
        </p:txBody>
      </p:sp>
    </p:spTree>
    <p:extLst>
      <p:ext uri="{BB962C8B-B14F-4D97-AF65-F5344CB8AC3E}">
        <p14:creationId xmlns:p14="http://schemas.microsoft.com/office/powerpoint/2010/main" val="744226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WDFW_PowerPointTemplate.potx" id="{6D00F9B6-3CEC-4F99-90CF-955C31653A3D}" vid="{D0005149-ACCB-466C-82B0-59F451B4C7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179833A0B4B04438C25ACF1E299B223" ma:contentTypeVersion="9" ma:contentTypeDescription="Create a new document." ma:contentTypeScope="" ma:versionID="59ff3c220287959611b91c8794567ba7">
  <xsd:schema xmlns:xsd="http://www.w3.org/2001/XMLSchema" xmlns:xs="http://www.w3.org/2001/XMLSchema" xmlns:p="http://schemas.microsoft.com/office/2006/metadata/properties" xmlns:ns2="866dbdf0-8bd1-4f93-ab72-906b2cedab70" xmlns:ns3="80155250-60f0-4019-b573-8e9d1cdff787" targetNamespace="http://schemas.microsoft.com/office/2006/metadata/properties" ma:root="true" ma:fieldsID="d685bc384c2a1a950c6888f52f1f1620" ns2:_="" ns3:_="">
    <xsd:import namespace="866dbdf0-8bd1-4f93-ab72-906b2cedab70"/>
    <xsd:import namespace="80155250-60f0-4019-b573-8e9d1cdff78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66dbdf0-8bd1-4f93-ab72-906b2cedab7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0155250-60f0-4019-b573-8e9d1cdff787"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2B02CE9-C842-4364-B4B7-D0E6570675C7}">
  <ds:schemaRefs>
    <ds:schemaRef ds:uri="http://purl.org/dc/terms/"/>
    <ds:schemaRef ds:uri="http://schemas.microsoft.com/office/infopath/2007/PartnerControls"/>
    <ds:schemaRef ds:uri="http://www.w3.org/XML/1998/namespace"/>
    <ds:schemaRef ds:uri="http://schemas.microsoft.com/office/2006/metadata/properties"/>
    <ds:schemaRef ds:uri="http://purl.org/dc/elements/1.1/"/>
    <ds:schemaRef ds:uri="http://schemas.microsoft.com/office/2006/documentManagement/types"/>
    <ds:schemaRef ds:uri="http://purl.org/dc/dcmitype/"/>
    <ds:schemaRef ds:uri="http://schemas.openxmlformats.org/package/2006/metadata/core-properties"/>
    <ds:schemaRef ds:uri="80155250-60f0-4019-b573-8e9d1cdff787"/>
    <ds:schemaRef ds:uri="866dbdf0-8bd1-4f93-ab72-906b2cedab70"/>
  </ds:schemaRefs>
</ds:datastoreItem>
</file>

<file path=customXml/itemProps2.xml><?xml version="1.0" encoding="utf-8"?>
<ds:datastoreItem xmlns:ds="http://schemas.openxmlformats.org/officeDocument/2006/customXml" ds:itemID="{7E647F1A-BF02-4520-96E2-512853620FD4}">
  <ds:schemaRefs>
    <ds:schemaRef ds:uri="http://schemas.microsoft.com/sharepoint/v3/contenttype/forms"/>
  </ds:schemaRefs>
</ds:datastoreItem>
</file>

<file path=customXml/itemProps3.xml><?xml version="1.0" encoding="utf-8"?>
<ds:datastoreItem xmlns:ds="http://schemas.openxmlformats.org/officeDocument/2006/customXml" ds:itemID="{E8F06A06-5EE6-4277-8320-78D04FF3D12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66dbdf0-8bd1-4f93-ab72-906b2cedab70"/>
    <ds:schemaRef ds:uri="80155250-60f0-4019-b573-8e9d1cdff78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1714</TotalTime>
  <Words>1079</Words>
  <Application>Microsoft Office PowerPoint</Application>
  <PresentationFormat>On-screen Show (4:3)</PresentationFormat>
  <Paragraphs>110</Paragraphs>
  <Slides>14</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Ebrima</vt:lpstr>
      <vt:lpstr>Roboto Slab</vt:lpstr>
      <vt:lpstr>Rockwell</vt:lpstr>
      <vt:lpstr>Office Theme</vt:lpstr>
      <vt:lpstr>Wildfires in Washington </vt:lpstr>
      <vt:lpstr>Fire is a part of Northwest landscapes </vt:lpstr>
      <vt:lpstr>Indigenous Fire Practices</vt:lpstr>
      <vt:lpstr>Fire Suppression </vt:lpstr>
      <vt:lpstr>Overcrowded  conditions</vt:lpstr>
      <vt:lpstr>PowerPoint Presentation</vt:lpstr>
      <vt:lpstr>Fire suppression’s impacts on ecosystems </vt:lpstr>
      <vt:lpstr>PowerPoint Presentation</vt:lpstr>
      <vt:lpstr>PowerPoint Presentation</vt:lpstr>
      <vt:lpstr>Restoring forests for wildlife </vt:lpstr>
      <vt:lpstr>Prescribed burns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Healthy Forests</dc:title>
  <dc:creator>Althauser, Leia J (DFW)</dc:creator>
  <cp:lastModifiedBy>Althauser, Leia J (DFW)</cp:lastModifiedBy>
  <cp:revision>34</cp:revision>
  <dcterms:created xsi:type="dcterms:W3CDTF">2021-03-23T10:29:12Z</dcterms:created>
  <dcterms:modified xsi:type="dcterms:W3CDTF">2021-06-04T19:08:18Z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1520fa42-cf58-4c22-8b93-58cf1d3bd1cb_Enabled">
    <vt:lpwstr>true</vt:lpwstr>
  </property>
  <property fmtid="{D5CDD505-2E9C-101B-9397-08002B2CF9AE}" pid="3" name="MSIP_Label_1520fa42-cf58-4c22-8b93-58cf1d3bd1cb_SetDate">
    <vt:lpwstr>2021-03-23T22:04:42Z</vt:lpwstr>
  </property>
  <property fmtid="{D5CDD505-2E9C-101B-9397-08002B2CF9AE}" pid="4" name="MSIP_Label_1520fa42-cf58-4c22-8b93-58cf1d3bd1cb_Method">
    <vt:lpwstr>Privileged</vt:lpwstr>
  </property>
  <property fmtid="{D5CDD505-2E9C-101B-9397-08002B2CF9AE}" pid="5" name="MSIP_Label_1520fa42-cf58-4c22-8b93-58cf1d3bd1cb_Name">
    <vt:lpwstr>Public Information</vt:lpwstr>
  </property>
  <property fmtid="{D5CDD505-2E9C-101B-9397-08002B2CF9AE}" pid="6" name="MSIP_Label_1520fa42-cf58-4c22-8b93-58cf1d3bd1cb_SiteId">
    <vt:lpwstr>11d0e217-264e-400a-8ba0-57dcc127d72d</vt:lpwstr>
  </property>
  <property fmtid="{D5CDD505-2E9C-101B-9397-08002B2CF9AE}" pid="7" name="MSIP_Label_1520fa42-cf58-4c22-8b93-58cf1d3bd1cb_ActionId">
    <vt:lpwstr>342af0a7-68db-4383-8077-396f5659167a</vt:lpwstr>
  </property>
  <property fmtid="{D5CDD505-2E9C-101B-9397-08002B2CF9AE}" pid="8" name="MSIP_Label_1520fa42-cf58-4c22-8b93-58cf1d3bd1cb_ContentBits">
    <vt:lpwstr>0</vt:lpwstr>
  </property>
  <property fmtid="{D5CDD505-2E9C-101B-9397-08002B2CF9AE}" pid="9" name="ContentTypeId">
    <vt:lpwstr>0x010100D179833A0B4B04438C25ACF1E299B223</vt:lpwstr>
  </property>
</Properties>
</file>