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96" r:id="rId5"/>
    <p:sldId id="292" r:id="rId6"/>
    <p:sldId id="263" r:id="rId7"/>
    <p:sldId id="293" r:id="rId8"/>
    <p:sldId id="295" r:id="rId9"/>
    <p:sldId id="326" r:id="rId10"/>
    <p:sldId id="352" r:id="rId11"/>
    <p:sldId id="331" r:id="rId12"/>
    <p:sldId id="340" r:id="rId13"/>
    <p:sldId id="339" r:id="rId14"/>
    <p:sldId id="338" r:id="rId15"/>
    <p:sldId id="337" r:id="rId16"/>
    <p:sldId id="342" r:id="rId17"/>
    <p:sldId id="345" r:id="rId18"/>
    <p:sldId id="347" r:id="rId19"/>
    <p:sldId id="349" r:id="rId20"/>
    <p:sldId id="350" r:id="rId21"/>
    <p:sldId id="351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FA6E91-7951-49E8-9905-5C106173D87C}">
          <p14:sldIdLst>
            <p14:sldId id="296"/>
            <p14:sldId id="292"/>
            <p14:sldId id="263"/>
            <p14:sldId id="293"/>
            <p14:sldId id="295"/>
            <p14:sldId id="326"/>
            <p14:sldId id="352"/>
          </p14:sldIdLst>
        </p14:section>
        <p14:section name="Part two: habitat, lifestyles, and importance." id="{C97C6B96-C36E-48C9-BDE7-2D4A1DFC13A7}">
          <p14:sldIdLst>
            <p14:sldId id="331"/>
            <p14:sldId id="340"/>
            <p14:sldId id="339"/>
            <p14:sldId id="338"/>
            <p14:sldId id="337"/>
            <p14:sldId id="342"/>
            <p14:sldId id="345"/>
            <p14:sldId id="347"/>
            <p14:sldId id="349"/>
            <p14:sldId id="350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omker, Rachel A (DFW)" initials="B(" lastIdx="2" clrIdx="0">
    <p:extLst>
      <p:ext uri="{19B8F6BF-5375-455C-9EA6-DF929625EA0E}">
        <p15:presenceInfo xmlns:p15="http://schemas.microsoft.com/office/powerpoint/2012/main" userId="S::rachel.blomker@dfw.wa.gov::817ef989-4f04-4ea5-8348-0b45625610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B54"/>
    <a:srgbClr val="2FC1DA"/>
    <a:srgbClr val="0F7BAA"/>
    <a:srgbClr val="FFD046"/>
    <a:srgbClr val="169B7E"/>
    <a:srgbClr val="4FBEB7"/>
    <a:srgbClr val="579FD1"/>
    <a:srgbClr val="3AB54A"/>
    <a:srgbClr val="FFFFFF"/>
    <a:srgbClr val="B8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3DA27-553F-4504-AE31-55666286124B}" v="149" dt="2021-05-28T12:44:03.941"/>
    <p1510:client id="{7AC7EA59-ADB4-4814-B6DE-51A16EDEFCD8}" v="8" dt="2021-07-15T18:49:51.686"/>
    <p1510:client id="{C929CB21-0482-45A4-A31A-C625995F4C1E}" v="13" dt="2021-05-28T18:43:15.453"/>
    <p1510:client id="{E8C23A5F-3474-40BF-8505-35A267B8AC98}" v="10" dt="2021-07-15T18:37:47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85781" autoAdjust="0"/>
  </p:normalViewPr>
  <p:slideViewPr>
    <p:cSldViewPr>
      <p:cViewPr varScale="1">
        <p:scale>
          <a:sx n="98" d="100"/>
          <a:sy n="98" d="100"/>
        </p:scale>
        <p:origin x="19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2994" y="102"/>
      </p:cViewPr>
      <p:guideLst>
        <p:guide orient="horz" pos="2928"/>
        <p:guide pos="2208"/>
      </p:guideLst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omker, Rachel A (DFW)" userId="S::rachel.blomker@dfw.wa.gov::817ef989-4f04-4ea5-8348-0b4562561095" providerId="AD" clId="Web-{E8C23A5F-3474-40BF-8505-35A267B8AC98}"/>
    <pc:docChg chg="modSld">
      <pc:chgData name="Blomker, Rachel A (DFW)" userId="S::rachel.blomker@dfw.wa.gov::817ef989-4f04-4ea5-8348-0b4562561095" providerId="AD" clId="Web-{E8C23A5F-3474-40BF-8505-35A267B8AC98}" dt="2021-07-15T18:37:44.467" v="4"/>
      <pc:docMkLst>
        <pc:docMk/>
      </pc:docMkLst>
      <pc:sldChg chg="modSp addCm">
        <pc:chgData name="Blomker, Rachel A (DFW)" userId="S::rachel.blomker@dfw.wa.gov::817ef989-4f04-4ea5-8348-0b4562561095" providerId="AD" clId="Web-{E8C23A5F-3474-40BF-8505-35A267B8AC98}" dt="2021-07-15T18:37:44.467" v="4"/>
        <pc:sldMkLst>
          <pc:docMk/>
          <pc:sldMk cId="1348377880" sldId="347"/>
        </pc:sldMkLst>
        <pc:spChg chg="mod">
          <ac:chgData name="Blomker, Rachel A (DFW)" userId="S::rachel.blomker@dfw.wa.gov::817ef989-4f04-4ea5-8348-0b4562561095" providerId="AD" clId="Web-{E8C23A5F-3474-40BF-8505-35A267B8AC98}" dt="2021-07-15T18:37:34.747" v="3" actId="20577"/>
          <ac:spMkLst>
            <pc:docMk/>
            <pc:sldMk cId="1348377880" sldId="347"/>
            <ac:spMk id="9" creationId="{EC91AAD2-05A3-48F3-AF56-C09CE594F0ED}"/>
          </ac:spMkLst>
        </pc:spChg>
      </pc:sldChg>
    </pc:docChg>
  </pc:docChgLst>
  <pc:docChgLst>
    <pc:chgData name="Althauser, Leia J (DFW)" userId="S::leia.althauser@dfw.wa.gov::2503323c-6ace-4802-b9cc-5c9d65b327be" providerId="AD" clId="Web-{7AC7EA59-ADB4-4814-B6DE-51A16EDEFCD8}"/>
    <pc:docChg chg="modSld">
      <pc:chgData name="Althauser, Leia J (DFW)" userId="S::leia.althauser@dfw.wa.gov::2503323c-6ace-4802-b9cc-5c9d65b327be" providerId="AD" clId="Web-{7AC7EA59-ADB4-4814-B6DE-51A16EDEFCD8}" dt="2021-07-15T18:49:51.686" v="3" actId="20577"/>
      <pc:docMkLst>
        <pc:docMk/>
      </pc:docMkLst>
      <pc:sldChg chg="modSp">
        <pc:chgData name="Althauser, Leia J (DFW)" userId="S::leia.althauser@dfw.wa.gov::2503323c-6ace-4802-b9cc-5c9d65b327be" providerId="AD" clId="Web-{7AC7EA59-ADB4-4814-B6DE-51A16EDEFCD8}" dt="2021-07-15T18:49:51.686" v="3" actId="20577"/>
        <pc:sldMkLst>
          <pc:docMk/>
          <pc:sldMk cId="1348377880" sldId="347"/>
        </pc:sldMkLst>
        <pc:spChg chg="mod">
          <ac:chgData name="Althauser, Leia J (DFW)" userId="S::leia.althauser@dfw.wa.gov::2503323c-6ace-4802-b9cc-5c9d65b327be" providerId="AD" clId="Web-{7AC7EA59-ADB4-4814-B6DE-51A16EDEFCD8}" dt="2021-07-15T18:49:51.686" v="3" actId="20577"/>
          <ac:spMkLst>
            <pc:docMk/>
            <pc:sldMk cId="1348377880" sldId="347"/>
            <ac:spMk id="9" creationId="{EC91AAD2-05A3-48F3-AF56-C09CE594F0ED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15T11:37:44.467" idx="2">
    <p:pos x="5396" y="629"/>
    <p:text>Redundant of second bullet.
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Ask students to raise their hands if they have ever heard of </a:t>
            </a:r>
            <a:r>
              <a:rPr lang="en-US" dirty="0" err="1"/>
              <a:t>redband</a:t>
            </a:r>
            <a:r>
              <a:rPr lang="en-US" dirty="0"/>
              <a:t> trout. If anyone has, ask them what they know about them. The answer may vary depending on where you live geographically. 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After showing the picture, ask students if they can guess why they are called rainbow trout.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Redband</a:t>
            </a:r>
            <a:r>
              <a:rPr lang="en-US" dirty="0"/>
              <a:t> trout are subspecies of rainbow trout. Subspecies are typically a geographically isolated species and may become somewhat physically and genetically different from other subspecies.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7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if they can identify any pools in the picture before clicking to reveal the circles that highlight a couple. </a:t>
            </a:r>
          </a:p>
          <a:p>
            <a:endParaRPr lang="en-US" dirty="0"/>
          </a:p>
          <a:p>
            <a:r>
              <a:rPr lang="en-US" dirty="0"/>
              <a:t>Pools provide important resting and raising habitat for </a:t>
            </a:r>
            <a:r>
              <a:rPr lang="en-US" dirty="0" err="1"/>
              <a:t>redband</a:t>
            </a:r>
            <a:r>
              <a:rPr lang="en-US" dirty="0"/>
              <a:t> trout. Additionally, rivers and streams with many pools act as refuge from floods, drought, and extreme temperatures.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53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29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89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Because the fish are sensitive to pollution, there are many things you and your family can do to help </a:t>
            </a:r>
            <a:r>
              <a:rPr lang="en-US" dirty="0" err="1"/>
              <a:t>redband</a:t>
            </a:r>
            <a:r>
              <a:rPr lang="en-US" dirty="0"/>
              <a:t> trout like cleaning up garbage and making sure you leave no trace when exploring.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33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Redband</a:t>
            </a:r>
            <a:r>
              <a:rPr lang="en-US" dirty="0"/>
              <a:t> trout need clean water to survive. Water pollution threatens the health of the trout, the species they prey on and the species that preys on trout!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61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 can use this link: https://wdfw.wa.gov/species-habitats/species/oncorhynchus-mykiss#locations to find rainbow or </a:t>
            </a:r>
            <a:r>
              <a:rPr lang="en-US" dirty="0" err="1"/>
              <a:t>redband</a:t>
            </a:r>
            <a:r>
              <a:rPr lang="en-US" dirty="0"/>
              <a:t> trout.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0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Washington we have the Columbia River/ Interior/ Great Basin </a:t>
            </a:r>
            <a:r>
              <a:rPr lang="en-US" dirty="0" err="1"/>
              <a:t>redband</a:t>
            </a:r>
            <a:r>
              <a:rPr lang="en-US" dirty="0"/>
              <a:t> trout (the names are often used interchangeably but all are classified as </a:t>
            </a:r>
            <a:r>
              <a:rPr lang="en-US" i="1" dirty="0" err="1"/>
              <a:t>O.m</a:t>
            </a:r>
            <a:r>
              <a:rPr lang="en-US" i="1" dirty="0"/>
              <a:t>. </a:t>
            </a:r>
            <a:r>
              <a:rPr lang="en-US" i="1" dirty="0" err="1"/>
              <a:t>gairdneri</a:t>
            </a:r>
            <a:r>
              <a:rPr lang="en-US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27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term opportunistic: When animals (consumers) east or consume any prey they can catch. </a:t>
            </a:r>
          </a:p>
          <a:p>
            <a:endParaRPr lang="en-US" dirty="0"/>
          </a:p>
          <a:p>
            <a:r>
              <a:rPr lang="en-US" dirty="0"/>
              <a:t>Macroinvertebrates are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aquatic animals without backbones that can be seen without a microscope.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6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introducing the concepts of food webs, ask students what they think a food web is. Have them share with a partner. </a:t>
            </a:r>
          </a:p>
          <a:p>
            <a:endParaRPr lang="en-US" dirty="0"/>
          </a:p>
          <a:p>
            <a:r>
              <a:rPr lang="en-US" dirty="0"/>
              <a:t>Food webs describe the feeding relationships or connections among species in an ecosystem. They show how species engage with one another.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may want to introduce the term adaptable– the ability to adjust to new conditions.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60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Woody debris provides protection from predators, hiding places for juvenile and small fish and shade for cooler water temperatures.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20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students to compare and contrast the two different parts of the river. Ask them to think-pair-share about why having overhanging vegetation is so important.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0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Redband</a:t>
            </a:r>
            <a:r>
              <a:rPr lang="en-US" dirty="0"/>
              <a:t> trout utilize both steep and gradual channels. Gradual channels are important for laying eggs. Quick moving water keeps the water cool, and helps oxygenate the water as well.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50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Loose gravel and cobbles help provide habitat for </a:t>
            </a:r>
            <a:r>
              <a:rPr lang="en-US" dirty="0" err="1"/>
              <a:t>redds</a:t>
            </a:r>
            <a:r>
              <a:rPr lang="en-US" dirty="0"/>
              <a:t> (fish nests) and moving water helps provide oxygen in the water for fish to breathe.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5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A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8557A"/>
                </a:solidFill>
              </a:defRPr>
            </a:lvl1pPr>
          </a:lstStyle>
          <a:p>
            <a:fld id="{82765077-33CD-41D0-80AC-47D3807B673C}" type="datetime1">
              <a:rPr lang="en-US" smtClean="0"/>
              <a:t>7/15/2021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11" y="5485865"/>
            <a:ext cx="1620377" cy="10901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429000"/>
            <a:ext cx="9144000" cy="76200"/>
          </a:xfrm>
          <a:prstGeom prst="rect">
            <a:avLst/>
          </a:prstGeom>
          <a:solidFill>
            <a:srgbClr val="92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67B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A5E-8619-44AD-8680-5D858FB0E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3175"/>
            <a:ext cx="1303111" cy="1619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8" y="4406900"/>
            <a:ext cx="8221362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38" y="2906713"/>
            <a:ext cx="8221362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D922B-BF29-4915-98DA-916F1ADF4C66}" type="datetime1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44910" y="274638"/>
            <a:ext cx="8241890" cy="868362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44910" y="1582257"/>
            <a:ext cx="8241890" cy="46470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ooter Placeholder 3"/>
          <p:cNvSpPr>
            <a:spLocks noGrp="1"/>
          </p:cNvSpPr>
          <p:nvPr userDrawn="1">
            <p:ph type="ftr" sz="quarter" idx="4294967295"/>
          </p:nvPr>
        </p:nvSpPr>
        <p:spPr>
          <a:xfrm>
            <a:off x="898712" y="6508791"/>
            <a:ext cx="2895600" cy="27105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25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538476"/>
            <a:ext cx="2133600" cy="2433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FD19E62-BC16-499C-BCF6-4003BBF36118}" type="datetime1">
              <a:rPr lang="en-US" smtClean="0"/>
              <a:t>7/15/2021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6510746"/>
            <a:ext cx="2895600" cy="27105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Department of Fish and Wildlife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6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434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82296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00584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151A-E2C5-4ED2-9BAB-00060720D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4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BE2-5F6F-4D5C-8A50-5303070F8DA4}" type="datetime1">
              <a:rPr lang="en-US" smtClean="0"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0" y="6452574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9B539B5-AD2A-4CAB-A137-2BA90BE6C7D9}" type="datetime1">
              <a:rPr lang="en-US" smtClean="0"/>
              <a:t>7/15/2021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507501"/>
            <a:ext cx="2895600" cy="2742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en-US" dirty="0"/>
              <a:t>Department of Fish and Wildlife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422-9406-4CD4-B40A-16DCF7B2BFBB}" type="datetime1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8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470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666E-D208-4C7F-B43B-32840E55BEDD}" type="datetime1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1" r:id="rId7"/>
    <p:sldLayoutId id="2147483654" r:id="rId8"/>
    <p:sldLayoutId id="2147483655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200" b="0" kern="1200">
          <a:solidFill>
            <a:srgbClr val="0070C0"/>
          </a:solidFill>
          <a:latin typeface="Rockwell" panose="02060603020205020403" pitchFamily="18" charset="0"/>
          <a:ea typeface="Roboto Slab" pitchFamily="2" charset="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365760" indent="-18288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54864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73152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914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nt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dfw.wa.gov/species-habitats/species/oncorhynchus-mykiss#location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hyperlink" Target="https://www.youtube.com/watch?v=3Tr94YohQ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14300"/>
            <a:ext cx="8382000" cy="1143000"/>
          </a:xfrm>
        </p:spPr>
        <p:txBody>
          <a:bodyPr/>
          <a:lstStyle/>
          <a:p>
            <a:r>
              <a:rPr lang="en-US" dirty="0" err="1">
                <a:latin typeface="Rockwell" panose="02060603020205020403" pitchFamily="18" charset="0"/>
              </a:rPr>
              <a:t>Redband</a:t>
            </a:r>
            <a:r>
              <a:rPr lang="en-US" dirty="0">
                <a:latin typeface="Rockwell" panose="02060603020205020403" pitchFamily="18" charset="0"/>
              </a:rPr>
              <a:t> Trout </a:t>
            </a:r>
          </a:p>
        </p:txBody>
      </p:sp>
      <p:pic>
        <p:nvPicPr>
          <p:cNvPr id="5" name="Picture 4" descr="A picture containing person, outdoor, hand, frog&#10;&#10;Description automatically generated">
            <a:extLst>
              <a:ext uri="{FF2B5EF4-FFF2-40B4-BE49-F238E27FC236}">
                <a16:creationId xmlns:a16="http://schemas.microsoft.com/office/drawing/2014/main" id="{50E769E9-3AA2-4D61-833E-5925F03128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>
          <a:xfrm>
            <a:off x="1314450" y="1143000"/>
            <a:ext cx="6172200" cy="3903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384DB120-EAC9-449A-BEB9-C1826FD895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r="-2" b="3430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 descr="A picture containing grass, water, sky, tree&#10;&#10;Description automatically generated">
            <a:extLst>
              <a:ext uri="{FF2B5EF4-FFF2-40B4-BE49-F238E27FC236}">
                <a16:creationId xmlns:a16="http://schemas.microsoft.com/office/drawing/2014/main" id="{9271260F-7AC2-4C8F-8A51-8956C1F85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r="1135" b="3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CFB3E-01B0-4657-9D11-279F5829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24659"/>
            <a:ext cx="3764305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 err="1"/>
              <a:t>Redband</a:t>
            </a:r>
            <a:r>
              <a:rPr lang="en-US" sz="4800" dirty="0"/>
              <a:t> trout like to live in areas with… </a:t>
            </a:r>
            <a:endParaRPr lang="en-US" sz="47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0D685-A00C-43E1-8E45-A02C0746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4687367"/>
            <a:ext cx="4014215" cy="133502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kern="1200" dirty="0">
                <a:solidFill>
                  <a:schemeClr val="bg1"/>
                </a:solidFill>
              </a:rPr>
              <a:t>Overhanging vegetation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3CA6F5-5F45-4801-A4C6-1946C1C495D5}"/>
              </a:ext>
            </a:extLst>
          </p:cNvPr>
          <p:cNvSpPr/>
          <p:nvPr/>
        </p:nvSpPr>
        <p:spPr>
          <a:xfrm>
            <a:off x="5886449" y="400050"/>
            <a:ext cx="1869307" cy="12001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3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CFB3E-01B0-4657-9D11-279F5829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21" y="521186"/>
            <a:ext cx="3276451" cy="1956841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 err="1"/>
              <a:t>Redband</a:t>
            </a:r>
            <a:r>
              <a:rPr lang="en-US" sz="4400" dirty="0"/>
              <a:t> trout like to live in areas with… </a:t>
            </a:r>
            <a:endParaRPr lang="en-US" sz="43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0D685-A00C-43E1-8E45-A02C0746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254" y="2915457"/>
            <a:ext cx="3691890" cy="61647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Gradual channels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33458C-132C-4349-AD03-16F8F331ED13}"/>
              </a:ext>
            </a:extLst>
          </p:cNvPr>
          <p:cNvSpPr/>
          <p:nvPr/>
        </p:nvSpPr>
        <p:spPr>
          <a:xfrm>
            <a:off x="139939" y="3701750"/>
            <a:ext cx="3677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High movement water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1CBB67-B0CE-45A2-8094-4BAAD1662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7" t="2149" r="21174"/>
          <a:stretch/>
        </p:blipFill>
        <p:spPr>
          <a:xfrm>
            <a:off x="4400550" y="0"/>
            <a:ext cx="474345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C1162DA-C88E-4358-836D-DB6607ABA925}"/>
              </a:ext>
            </a:extLst>
          </p:cNvPr>
          <p:cNvSpPr/>
          <p:nvPr/>
        </p:nvSpPr>
        <p:spPr>
          <a:xfrm>
            <a:off x="5250470" y="4856635"/>
            <a:ext cx="1186843" cy="91662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C2AE7C-6549-413B-B660-694DF7CB6AD4}"/>
              </a:ext>
            </a:extLst>
          </p:cNvPr>
          <p:cNvCxnSpPr/>
          <p:nvPr/>
        </p:nvCxnSpPr>
        <p:spPr>
          <a:xfrm flipH="1" flipV="1">
            <a:off x="6115050" y="4629150"/>
            <a:ext cx="1714500" cy="131445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CFB3E-01B0-4657-9D11-279F5829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59" y="237537"/>
            <a:ext cx="3143250" cy="180730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 err="1"/>
              <a:t>Redband</a:t>
            </a:r>
            <a:r>
              <a:rPr lang="en-US" sz="4000" dirty="0"/>
              <a:t> trout like to live in areas with… </a:t>
            </a:r>
            <a:endParaRPr lang="en-US" sz="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0D685-A00C-43E1-8E45-A02C0746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67" y="2245900"/>
            <a:ext cx="3490248" cy="1323645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Areas with boulders, cobbles, and pebbles.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BDA53-FAC4-445F-9E4E-1453892BABEA}"/>
              </a:ext>
            </a:extLst>
          </p:cNvPr>
          <p:cNvSpPr/>
          <p:nvPr/>
        </p:nvSpPr>
        <p:spPr>
          <a:xfrm>
            <a:off x="285750" y="3626257"/>
            <a:ext cx="34902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Pocket water- water with lots of big rocks and tumbling currents.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F83175-B8FE-4002-99D8-28166B626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70" y="0"/>
            <a:ext cx="4780026" cy="68580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DAE0BE94-4757-4D3C-B032-00E4078FF0DA}"/>
              </a:ext>
            </a:extLst>
          </p:cNvPr>
          <p:cNvSpPr/>
          <p:nvPr/>
        </p:nvSpPr>
        <p:spPr>
          <a:xfrm>
            <a:off x="5543550" y="5161604"/>
            <a:ext cx="2386110" cy="168545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2909B2C-86E1-49B6-BC66-B371C0AA307B}"/>
              </a:ext>
            </a:extLst>
          </p:cNvPr>
          <p:cNvSpPr/>
          <p:nvPr/>
        </p:nvSpPr>
        <p:spPr>
          <a:xfrm>
            <a:off x="5874977" y="2783531"/>
            <a:ext cx="1725973" cy="144556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33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FB3E-01B0-4657-9D11-279F5829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46114"/>
            <a:ext cx="3384140" cy="8683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Redband</a:t>
            </a:r>
            <a:r>
              <a:rPr lang="en-US" dirty="0"/>
              <a:t> trout like to live in areas with…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0D685-A00C-43E1-8E45-A02C0746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87" y="2228850"/>
            <a:ext cx="8241890" cy="742950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Pools </a:t>
            </a:r>
          </a:p>
        </p:txBody>
      </p:sp>
      <p:pic>
        <p:nvPicPr>
          <p:cNvPr id="28" name="Picture 27" descr="A picture containing tree, sky, water, outdoor&#10;&#10;Description automatically generated">
            <a:extLst>
              <a:ext uri="{FF2B5EF4-FFF2-40B4-BE49-F238E27FC236}">
                <a16:creationId xmlns:a16="http://schemas.microsoft.com/office/drawing/2014/main" id="{214C3E50-C185-4F4F-B427-BD9CD3D32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10583"/>
          <a:stretch/>
        </p:blipFill>
        <p:spPr>
          <a:xfrm>
            <a:off x="4567532" y="-17023"/>
            <a:ext cx="4576469" cy="685800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9CBC031C-A929-4176-916D-3EFB6D52C72A}"/>
              </a:ext>
            </a:extLst>
          </p:cNvPr>
          <p:cNvSpPr/>
          <p:nvPr/>
        </p:nvSpPr>
        <p:spPr>
          <a:xfrm>
            <a:off x="8058150" y="3040503"/>
            <a:ext cx="1028700" cy="7429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029D9D1-5FCA-4ACF-B0B3-54460AC79CC0}"/>
              </a:ext>
            </a:extLst>
          </p:cNvPr>
          <p:cNvSpPr/>
          <p:nvPr/>
        </p:nvSpPr>
        <p:spPr>
          <a:xfrm>
            <a:off x="6400800" y="5486400"/>
            <a:ext cx="1543050" cy="12463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65456F-00AE-459D-BF25-D0FC378C0036}"/>
              </a:ext>
            </a:extLst>
          </p:cNvPr>
          <p:cNvSpPr/>
          <p:nvPr/>
        </p:nvSpPr>
        <p:spPr>
          <a:xfrm>
            <a:off x="6915150" y="1839438"/>
            <a:ext cx="514350" cy="52833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398E64B-B83F-4B33-A19E-22EBE82617FF}"/>
              </a:ext>
            </a:extLst>
          </p:cNvPr>
          <p:cNvSpPr/>
          <p:nvPr/>
        </p:nvSpPr>
        <p:spPr>
          <a:xfrm>
            <a:off x="4972050" y="4155838"/>
            <a:ext cx="1085850" cy="106183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F9E2432-6F3D-4D3F-A0EC-4C3E1EEFBFD5}"/>
              </a:ext>
            </a:extLst>
          </p:cNvPr>
          <p:cNvSpPr txBox="1">
            <a:spLocks/>
          </p:cNvSpPr>
          <p:nvPr/>
        </p:nvSpPr>
        <p:spPr>
          <a:xfrm>
            <a:off x="338036" y="98898"/>
            <a:ext cx="822959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dirty="0"/>
              <a:t>Why are </a:t>
            </a:r>
            <a:r>
              <a:rPr lang="en-US" dirty="0" err="1"/>
              <a:t>redband</a:t>
            </a:r>
            <a:r>
              <a:rPr lang="en-US" dirty="0"/>
              <a:t> trout important?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6105424-0E29-4C4F-9222-8BB8E9BC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200150"/>
            <a:ext cx="8115300" cy="4800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They are important for people’s subsistence, culture, and recreation. 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bg1"/>
                </a:solidFill>
              </a:rPr>
              <a:t>Scientists are still learning more about their role in our ecosystems.  If we lose them, we may be losing our next scientific breakthrough!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79C739-980B-4D25-9F6F-886511D9E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95086"/>
            <a:ext cx="4572000" cy="1900238"/>
          </a:xfrm>
          <a:prstGeom prst="rect">
            <a:avLst/>
          </a:prstGeom>
        </p:spPr>
      </p:pic>
      <p:pic>
        <p:nvPicPr>
          <p:cNvPr id="15" name="Picture 14" descr="A picture containing person, outdoor, fish, soft-finned fish&#10;&#10;Description automatically generated">
            <a:extLst>
              <a:ext uri="{FF2B5EF4-FFF2-40B4-BE49-F238E27FC236}">
                <a16:creationId xmlns:a16="http://schemas.microsoft.com/office/drawing/2014/main" id="{401CEFDE-811E-4AA9-8067-30A984FC2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8" b="2270"/>
          <a:stretch/>
        </p:blipFill>
        <p:spPr>
          <a:xfrm>
            <a:off x="4821271" y="2879303"/>
            <a:ext cx="4322729" cy="397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34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1F8F596-B83A-49CD-88A3-256615FE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456492-9C05-4560-870E-8CA75909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114300"/>
            <a:ext cx="7886700" cy="1325563"/>
          </a:xfrm>
        </p:spPr>
        <p:txBody>
          <a:bodyPr/>
          <a:lstStyle/>
          <a:p>
            <a:r>
              <a:rPr lang="en-US" dirty="0"/>
              <a:t>Decline in </a:t>
            </a:r>
            <a:r>
              <a:rPr lang="en-US" dirty="0" err="1"/>
              <a:t>redband</a:t>
            </a:r>
            <a:r>
              <a:rPr lang="en-US" dirty="0"/>
              <a:t> trout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91AAD2-05A3-48F3-AF56-C09CE594F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006474"/>
            <a:ext cx="8229600" cy="4743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Threats to </a:t>
            </a:r>
            <a:r>
              <a:rPr lang="en-US" sz="2500" dirty="0" err="1">
                <a:solidFill>
                  <a:schemeClr val="bg1"/>
                </a:solidFill>
                <a:latin typeface="Ebrima"/>
                <a:ea typeface="Ebrima"/>
                <a:cs typeface="Ebrima"/>
              </a:rPr>
              <a:t>redband</a:t>
            </a:r>
            <a:r>
              <a:rPr lang="en-US" sz="25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 trout include:</a:t>
            </a:r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/>
                </a:solidFill>
                <a:latin typeface="Ebrima"/>
                <a:ea typeface="Ebrima"/>
                <a:cs typeface="Ebrima"/>
              </a:rPr>
              <a:t>Loss of habitat. </a:t>
            </a:r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Pollution like garbage in recreation areas. </a:t>
            </a:r>
            <a:endParaRPr lang="en-US" sz="2100" dirty="0">
              <a:solidFill>
                <a:schemeClr val="bg1"/>
              </a:solidFill>
            </a:endParaRPr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Pesticide and fertilizer run off in water.</a:t>
            </a:r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bg1"/>
                </a:solidFill>
                <a:latin typeface="Ebrima"/>
                <a:ea typeface="Ebrima"/>
                <a:cs typeface="Ebrima"/>
              </a:rPr>
              <a:t>Stream bank breaking down. </a:t>
            </a:r>
            <a:endParaRPr lang="en-US" sz="2100">
              <a:solidFill>
                <a:schemeClr val="bg1"/>
              </a:solidFill>
            </a:endParaRPr>
          </a:p>
          <a:p>
            <a:endParaRPr lang="en-US" sz="2500" dirty="0">
              <a:solidFill>
                <a:schemeClr val="bg1"/>
              </a:solidFill>
            </a:endParaRPr>
          </a:p>
          <a:p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grass, water, outdoor, sky&#10;&#10;Description automatically generated">
            <a:extLst>
              <a:ext uri="{FF2B5EF4-FFF2-40B4-BE49-F238E27FC236}">
                <a16:creationId xmlns:a16="http://schemas.microsoft.com/office/drawing/2014/main" id="{8D0A4E56-2889-4F7B-A5E4-AA9AA53B9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b="37767"/>
          <a:stretch/>
        </p:blipFill>
        <p:spPr>
          <a:xfrm>
            <a:off x="924322" y="3657599"/>
            <a:ext cx="8235485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374B18-FE72-48B4-B02E-A934B80EEA46}"/>
              </a:ext>
            </a:extLst>
          </p:cNvPr>
          <p:cNvSpPr txBox="1">
            <a:spLocks/>
          </p:cNvSpPr>
          <p:nvPr/>
        </p:nvSpPr>
        <p:spPr>
          <a:xfrm>
            <a:off x="607979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dirty="0"/>
              <a:t>What can we do?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53FACD-581F-432A-81F3-37E2328BE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57300"/>
            <a:ext cx="8229600" cy="47434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Clean up garbage and practice </a:t>
            </a:r>
            <a:r>
              <a:rPr lang="en-US" sz="2800" dirty="0">
                <a:solidFill>
                  <a:srgbClr val="2FC1DA"/>
                </a:solidFill>
                <a:latin typeface="Ebrima"/>
                <a:ea typeface="Ebrima"/>
                <a:cs typeface="Ebri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Leave No Trace Principles</a:t>
            </a:r>
            <a:r>
              <a:rPr lang="en-US" sz="28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 when enjoying the outdoors.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F5F22D-1363-4BCA-9EBD-7594139943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7812"/>
          <a:stretch/>
        </p:blipFill>
        <p:spPr>
          <a:xfrm>
            <a:off x="1282700" y="2286000"/>
            <a:ext cx="6578600" cy="40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70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374B18-FE72-48B4-B02E-A934B80EEA46}"/>
              </a:ext>
            </a:extLst>
          </p:cNvPr>
          <p:cNvSpPr txBox="1">
            <a:spLocks/>
          </p:cNvSpPr>
          <p:nvPr/>
        </p:nvSpPr>
        <p:spPr>
          <a:xfrm>
            <a:off x="607979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dirty="0"/>
              <a:t>What can we do?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0E5FCC-9D5B-488F-B328-18BBFF3E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57300"/>
            <a:ext cx="3028950" cy="47434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Don’t pollute water!</a:t>
            </a:r>
          </a:p>
          <a:p>
            <a:pPr marL="937260" lvl="1" indent="-5715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Never put anything in storm drains, rivers, lakes, streams, etc. 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ground, rock, outdoor, nature&#10;&#10;Description automatically generated">
            <a:extLst>
              <a:ext uri="{FF2B5EF4-FFF2-40B4-BE49-F238E27FC236}">
                <a16:creationId xmlns:a16="http://schemas.microsoft.com/office/drawing/2014/main" id="{EB7F0BD5-D1CB-47DC-9953-D4DF3B986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8731"/>
          <a:stretch/>
        </p:blipFill>
        <p:spPr>
          <a:xfrm>
            <a:off x="3600450" y="1400175"/>
            <a:ext cx="5404570" cy="405765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E86570B-560A-4E93-AF1F-20EE4979EEAF}"/>
              </a:ext>
            </a:extLst>
          </p:cNvPr>
          <p:cNvSpPr txBox="1">
            <a:spLocks/>
          </p:cNvSpPr>
          <p:nvPr/>
        </p:nvSpPr>
        <p:spPr>
          <a:xfrm>
            <a:off x="6446646" y="4214813"/>
            <a:ext cx="28575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/>
              <a:t>Photo courtesy of Washington Department of Ecology </a:t>
            </a:r>
          </a:p>
        </p:txBody>
      </p:sp>
    </p:spTree>
    <p:extLst>
      <p:ext uri="{BB962C8B-B14F-4D97-AF65-F5344CB8AC3E}">
        <p14:creationId xmlns:p14="http://schemas.microsoft.com/office/powerpoint/2010/main" val="3834504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F7F9A5C-FB05-423D-AF32-62D5EA6E5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6" y="-68263"/>
            <a:ext cx="7886700" cy="1325563"/>
          </a:xfrm>
        </p:spPr>
        <p:txBody>
          <a:bodyPr/>
          <a:lstStyle/>
          <a:p>
            <a:r>
              <a:rPr lang="en-US" dirty="0"/>
              <a:t>What can we do?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16C88F-849A-42B3-A9C1-60B572212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57300"/>
            <a:ext cx="8229600" cy="4743451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</a:t>
            </a:r>
            <a:r>
              <a:rPr lang="en-US" sz="3200" dirty="0">
                <a:solidFill>
                  <a:schemeClr val="bg1"/>
                </a:solidFill>
              </a:rPr>
              <a:t> and enjoy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redband</a:t>
            </a:r>
            <a:r>
              <a:rPr lang="en-US" sz="3200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trout</a:t>
            </a:r>
            <a:r>
              <a:rPr lang="en-US" sz="3200" dirty="0">
                <a:solidFill>
                  <a:schemeClr val="bg1"/>
                </a:solidFill>
              </a:rPr>
              <a:t>! </a:t>
            </a:r>
          </a:p>
        </p:txBody>
      </p:sp>
      <p:pic>
        <p:nvPicPr>
          <p:cNvPr id="14" name="Picture 13" descr="A person holding a fish&#10;&#10;Description automatically generated">
            <a:extLst>
              <a:ext uri="{FF2B5EF4-FFF2-40B4-BE49-F238E27FC236}">
                <a16:creationId xmlns:a16="http://schemas.microsoft.com/office/drawing/2014/main" id="{5022617B-55EA-4E17-9591-D2BA4F38E0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3332"/>
          <a:stretch/>
        </p:blipFill>
        <p:spPr>
          <a:xfrm>
            <a:off x="2228850" y="1954531"/>
            <a:ext cx="480060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-171450"/>
            <a:ext cx="6400800" cy="1371600"/>
          </a:xfrm>
        </p:spPr>
        <p:txBody>
          <a:bodyPr/>
          <a:lstStyle/>
          <a:p>
            <a:r>
              <a:rPr lang="en-US" dirty="0"/>
              <a:t>What are </a:t>
            </a:r>
            <a:r>
              <a:rPr lang="en-US" dirty="0" err="1"/>
              <a:t>redband</a:t>
            </a:r>
            <a:r>
              <a:rPr lang="en-US" dirty="0"/>
              <a:t> trout?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99697A-F34E-45F6-955A-52D8759A3940}"/>
              </a:ext>
            </a:extLst>
          </p:cNvPr>
          <p:cNvSpPr txBox="1">
            <a:spLocks/>
          </p:cNvSpPr>
          <p:nvPr/>
        </p:nvSpPr>
        <p:spPr>
          <a:xfrm>
            <a:off x="628650" y="823051"/>
            <a:ext cx="74866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500" b="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Redband</a:t>
            </a:r>
            <a:r>
              <a:rPr lang="en-US" sz="2500" b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trout are a type of rainbow trout.  </a:t>
            </a:r>
          </a:p>
          <a:p>
            <a:r>
              <a:rPr lang="en-US" sz="2500" b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8832F5-A62E-4472-9910-3953FF83D2CB}"/>
              </a:ext>
            </a:extLst>
          </p:cNvPr>
          <p:cNvSpPr txBox="1">
            <a:spLocks/>
          </p:cNvSpPr>
          <p:nvPr/>
        </p:nvSpPr>
        <p:spPr>
          <a:xfrm>
            <a:off x="285750" y="5314949"/>
            <a:ext cx="82867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500" b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Both rainbow trout and </a:t>
            </a:r>
            <a:r>
              <a:rPr lang="en-US" sz="2500" b="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redband</a:t>
            </a:r>
            <a:r>
              <a:rPr lang="en-US" sz="2500" b="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trout are salmonids. This means they are related to salmon!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9D4E2-A5BA-4CAE-A1C0-0074982A4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 b="30412"/>
          <a:stretch/>
        </p:blipFill>
        <p:spPr>
          <a:xfrm>
            <a:off x="2432" y="2257424"/>
            <a:ext cx="9144000" cy="23431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D32FB4-41DB-45A9-BCB9-E301F689C94C}"/>
              </a:ext>
            </a:extLst>
          </p:cNvPr>
          <p:cNvSpPr/>
          <p:nvPr/>
        </p:nvSpPr>
        <p:spPr>
          <a:xfrm>
            <a:off x="1371600" y="2628900"/>
            <a:ext cx="5314950" cy="12573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9C64CC2-824A-4CC5-B3D1-30BD4A8F9082}"/>
              </a:ext>
            </a:extLst>
          </p:cNvPr>
          <p:cNvSpPr/>
          <p:nvPr/>
        </p:nvSpPr>
        <p:spPr>
          <a:xfrm>
            <a:off x="3714750" y="1728787"/>
            <a:ext cx="114300" cy="71437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C03300-5C25-4E8A-87AE-EF84BEC41CD2}"/>
              </a:ext>
            </a:extLst>
          </p:cNvPr>
          <p:cNvSpPr txBox="1">
            <a:spLocks/>
          </p:cNvSpPr>
          <p:nvPr/>
        </p:nvSpPr>
        <p:spPr>
          <a:xfrm>
            <a:off x="1371600" y="1206533"/>
            <a:ext cx="748665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" b="0" dirty="0">
                <a:latin typeface="Ebrima"/>
                <a:ea typeface="Ebrima"/>
                <a:cs typeface="Ebrima"/>
              </a:rPr>
              <a:t>They have a shiny rainbow down each side. </a:t>
            </a:r>
            <a:endParaRPr lang="en-US" sz="2000" b="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1575" y="-544693"/>
            <a:ext cx="8572500" cy="1500187"/>
          </a:xfrm>
        </p:spPr>
        <p:txBody>
          <a:bodyPr/>
          <a:lstStyle/>
          <a:p>
            <a:r>
              <a:rPr lang="en-US" dirty="0"/>
              <a:t>There are six different types of rainbow trout! </a:t>
            </a:r>
          </a:p>
        </p:txBody>
      </p:sp>
      <p:pic>
        <p:nvPicPr>
          <p:cNvPr id="7" name="Picture 6" descr="A picture containing indoor, fish, different, items&#10;&#10;Description automatically generated">
            <a:extLst>
              <a:ext uri="{FF2B5EF4-FFF2-40B4-BE49-F238E27FC236}">
                <a16:creationId xmlns:a16="http://schemas.microsoft.com/office/drawing/2014/main" id="{B8872B87-6109-43FB-982E-CB69A0B64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361786"/>
            <a:ext cx="5877745" cy="413442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8C851B2-FD57-4DA9-B78D-F6A32FC25F0D}"/>
              </a:ext>
            </a:extLst>
          </p:cNvPr>
          <p:cNvSpPr/>
          <p:nvPr/>
        </p:nvSpPr>
        <p:spPr>
          <a:xfrm>
            <a:off x="3714750" y="2686050"/>
            <a:ext cx="3486150" cy="16002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602341-5B63-4DF2-8FCA-03D5C3CC2764}"/>
              </a:ext>
            </a:extLst>
          </p:cNvPr>
          <p:cNvSpPr txBox="1">
            <a:spLocks/>
          </p:cNvSpPr>
          <p:nvPr/>
        </p:nvSpPr>
        <p:spPr>
          <a:xfrm>
            <a:off x="685800" y="5098833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is the type of </a:t>
            </a:r>
            <a:r>
              <a:rPr lang="en-US" dirty="0" err="1"/>
              <a:t>redband</a:t>
            </a:r>
            <a:r>
              <a:rPr lang="en-US" dirty="0"/>
              <a:t>/rainbow trout we have in Washington.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CB6FE84-B7DC-4325-B9D3-9912A2076782}"/>
              </a:ext>
            </a:extLst>
          </p:cNvPr>
          <p:cNvSpPr txBox="1">
            <a:spLocks/>
          </p:cNvSpPr>
          <p:nvPr/>
        </p:nvSpPr>
        <p:spPr>
          <a:xfrm>
            <a:off x="4343400" y="4173717"/>
            <a:ext cx="28575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/>
              <a:t>Graphic courtesy of United States Fish and Wildlife Service.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24072" y="629266"/>
            <a:ext cx="4939868" cy="167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Where are </a:t>
            </a:r>
            <a:r>
              <a:rPr lang="en-US" sz="4000" dirty="0" err="1"/>
              <a:t>redband</a:t>
            </a:r>
            <a:r>
              <a:rPr lang="en-US" sz="4000" dirty="0"/>
              <a:t> trout found?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E4CB7B-8072-42FB-910F-C9AD76D29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608" y="2438401"/>
            <a:ext cx="4939867" cy="121920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They are found throughout Washington, Idaho, Montana, Oregon, and Northern California). 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C31BDA6-CF83-4068-9863-2DA3CCE07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" r="1" b="5865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447AEB-3C33-4393-8EA7-77FCC415B055}"/>
              </a:ext>
            </a:extLst>
          </p:cNvPr>
          <p:cNvSpPr/>
          <p:nvPr/>
        </p:nvSpPr>
        <p:spPr>
          <a:xfrm>
            <a:off x="311285" y="3200400"/>
            <a:ext cx="2286000" cy="169382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7EDDA9-3487-4E2B-8919-2B8C871FAE00}"/>
              </a:ext>
            </a:extLst>
          </p:cNvPr>
          <p:cNvSpPr/>
          <p:nvPr/>
        </p:nvSpPr>
        <p:spPr>
          <a:xfrm>
            <a:off x="3807413" y="3886200"/>
            <a:ext cx="4572000" cy="1015663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In Washington, they are found dry climates in the East. </a:t>
            </a:r>
            <a:endParaRPr lang="en-US" sz="2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3EEA0FF-0CB8-452C-9456-42B47F9FDD33}"/>
              </a:ext>
            </a:extLst>
          </p:cNvPr>
          <p:cNvSpPr txBox="1">
            <a:spLocks/>
          </p:cNvSpPr>
          <p:nvPr/>
        </p:nvSpPr>
        <p:spPr>
          <a:xfrm>
            <a:off x="1371600" y="6515100"/>
            <a:ext cx="2857500" cy="3295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>
                <a:solidFill>
                  <a:schemeClr val="tx1"/>
                </a:solidFill>
              </a:rPr>
              <a:t>Graphic courtesy of Montana Field Guide.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EA85D3-8FD2-4EAB-AEEB-C6C85EE2D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350" y="1001291"/>
            <a:ext cx="8115300" cy="48554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Redband trout are </a:t>
            </a:r>
            <a:r>
              <a:rPr lang="en-US" b="1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opportunistic</a:t>
            </a:r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 feeders. 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They will eat </a:t>
            </a:r>
            <a:r>
              <a:rPr lang="en-US" b="1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macroinvertebrates</a:t>
            </a:r>
            <a:r>
              <a:rPr lang="en-US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 like: stoneflies, dragonfly nymphs, mayflies, beetles, snails, and worms and small fish, crayfish, small aquatic mammals, and more.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C941F7-8192-437B-96E1-9AA50AAD3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r="28125" b="8809"/>
          <a:stretch/>
        </p:blipFill>
        <p:spPr>
          <a:xfrm>
            <a:off x="0" y="4229100"/>
            <a:ext cx="2317575" cy="1712167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72F6EF-1FD5-4217-8C29-424970DC690C}"/>
              </a:ext>
            </a:extLst>
          </p:cNvPr>
          <p:cNvSpPr txBox="1">
            <a:spLocks/>
          </p:cNvSpPr>
          <p:nvPr/>
        </p:nvSpPr>
        <p:spPr>
          <a:xfrm>
            <a:off x="228600" y="4441080"/>
            <a:ext cx="28575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/>
              <a:t>Stonefly courtesy of National Park Service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7B0A69-A5D3-40E0-AE23-0D3AC5D732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2" r="30375" b="23833"/>
          <a:stretch/>
        </p:blipFill>
        <p:spPr>
          <a:xfrm>
            <a:off x="2304199" y="4229099"/>
            <a:ext cx="3064035" cy="1712168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BCD4D53-A924-4E5C-8397-4D2246DF39E6}"/>
              </a:ext>
            </a:extLst>
          </p:cNvPr>
          <p:cNvSpPr txBox="1">
            <a:spLocks/>
          </p:cNvSpPr>
          <p:nvPr/>
        </p:nvSpPr>
        <p:spPr>
          <a:xfrm>
            <a:off x="4323945" y="4441080"/>
            <a:ext cx="1044289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>
                <a:solidFill>
                  <a:schemeClr val="tx1"/>
                </a:solidFill>
              </a:rPr>
              <a:t>Northern Crayfish </a:t>
            </a:r>
          </a:p>
        </p:txBody>
      </p:sp>
      <p:pic>
        <p:nvPicPr>
          <p:cNvPr id="16" name="Picture 15" descr="A picture containing several, ocean floor&#10;&#10;Description automatically generated">
            <a:extLst>
              <a:ext uri="{FF2B5EF4-FFF2-40B4-BE49-F238E27FC236}">
                <a16:creationId xmlns:a16="http://schemas.microsoft.com/office/drawing/2014/main" id="{4FADA2A9-B6DB-4412-ADA4-F2A240DB05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18363"/>
          <a:stretch/>
        </p:blipFill>
        <p:spPr>
          <a:xfrm>
            <a:off x="5368234" y="4229098"/>
            <a:ext cx="2461316" cy="1712169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B0FFBFF-C589-404D-9388-0F782B7B4BED}"/>
              </a:ext>
            </a:extLst>
          </p:cNvPr>
          <p:cNvSpPr txBox="1">
            <a:spLocks/>
          </p:cNvSpPr>
          <p:nvPr/>
        </p:nvSpPr>
        <p:spPr>
          <a:xfrm>
            <a:off x="5429250" y="4446043"/>
            <a:ext cx="28575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/>
              <a:t>Aquatic snails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E931A7-C581-49B3-8E9F-CC43D30C6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3" r="30500"/>
          <a:stretch/>
        </p:blipFill>
        <p:spPr>
          <a:xfrm>
            <a:off x="7356543" y="3657600"/>
            <a:ext cx="1787457" cy="2613673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3CA409F-D4F1-4F56-A3CC-D2BB0B703531}"/>
              </a:ext>
            </a:extLst>
          </p:cNvPr>
          <p:cNvSpPr txBox="1">
            <a:spLocks/>
          </p:cNvSpPr>
          <p:nvPr/>
        </p:nvSpPr>
        <p:spPr>
          <a:xfrm>
            <a:off x="7334785" y="4797179"/>
            <a:ext cx="2643233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>
                <a:solidFill>
                  <a:schemeClr val="tx1"/>
                </a:solidFill>
              </a:rPr>
              <a:t>Water shrew by Robert A. MacArthur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9CAB8BA-9052-4B0A-B231-572215500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434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What do they eat?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2">
            <a:extLst>
              <a:ext uri="{FF2B5EF4-FFF2-40B4-BE49-F238E27FC236}">
                <a16:creationId xmlns:a16="http://schemas.microsoft.com/office/drawing/2014/main" id="{5BB1D09F-CCB0-4E3F-AC1D-1E59712F8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 dirty="0"/>
              <a:t>What eats them?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82233C4E-468A-4482-A9F0-3E78E6234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Bears, birds, raccoons, bobcats, river otters, and humans!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E8EEA3-4A56-4B30-8E72-05F959C82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t="8662" r="15832" b="11701"/>
          <a:stretch/>
        </p:blipFill>
        <p:spPr>
          <a:xfrm>
            <a:off x="6000750" y="2857500"/>
            <a:ext cx="3143250" cy="2565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02CBC-0199-4D38-B5C4-9B464DAA9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13023" r="8750" b="10788"/>
          <a:stretch/>
        </p:blipFill>
        <p:spPr>
          <a:xfrm>
            <a:off x="-1" y="3266421"/>
            <a:ext cx="3155411" cy="1747675"/>
          </a:xfrm>
          <a:prstGeom prst="rect">
            <a:avLst/>
          </a:prstGeom>
        </p:spPr>
      </p:pic>
      <p:pic>
        <p:nvPicPr>
          <p:cNvPr id="12" name="Picture 11" descr="A picture containing water, outdoor, mammal, wet&#10;&#10;Description automatically generated">
            <a:extLst>
              <a:ext uri="{FF2B5EF4-FFF2-40B4-BE49-F238E27FC236}">
                <a16:creationId xmlns:a16="http://schemas.microsoft.com/office/drawing/2014/main" id="{69537405-DF2D-47BE-99A3-D60F957118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47" y="3074983"/>
            <a:ext cx="3028503" cy="21305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9FCA-5151-44A6-900B-C03EE5FDF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Food webs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A301F-4962-4DB7-B180-0033075EB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52728"/>
            <a:ext cx="3429000" cy="4647093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Redband</a:t>
            </a:r>
            <a:r>
              <a:rPr lang="en-US" sz="2000" dirty="0">
                <a:solidFill>
                  <a:schemeClr val="bg1"/>
                </a:solidFill>
              </a:rPr>
              <a:t> trout are an important part of the </a:t>
            </a:r>
            <a:r>
              <a:rPr lang="en-US" sz="2000" b="1" dirty="0">
                <a:solidFill>
                  <a:schemeClr val="bg1"/>
                </a:solidFill>
              </a:rPr>
              <a:t>food web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Consider:</a:t>
            </a:r>
          </a:p>
          <a:p>
            <a:r>
              <a:rPr lang="en-US" sz="2000" dirty="0">
                <a:solidFill>
                  <a:schemeClr val="bg1"/>
                </a:solidFill>
              </a:rPr>
              <a:t>What eats krill?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What does krill eat? </a:t>
            </a:r>
          </a:p>
          <a:p>
            <a:r>
              <a:rPr lang="en-US" sz="2000" dirty="0">
                <a:solidFill>
                  <a:schemeClr val="bg1"/>
                </a:solidFill>
              </a:rPr>
              <a:t>How would removing krill from this ecosystem impact other animals?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E7704B-CF2F-4210-9348-5EC3DA753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" b="3713"/>
          <a:stretch/>
        </p:blipFill>
        <p:spPr>
          <a:xfrm>
            <a:off x="3652736" y="-29652"/>
            <a:ext cx="5491264" cy="6887652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826970-B0CE-436E-9931-FEFFF3430513}"/>
              </a:ext>
            </a:extLst>
          </p:cNvPr>
          <p:cNvSpPr txBox="1">
            <a:spLocks/>
          </p:cNvSpPr>
          <p:nvPr/>
        </p:nvSpPr>
        <p:spPr>
          <a:xfrm>
            <a:off x="1771650" y="6078324"/>
            <a:ext cx="2857500" cy="25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/>
              <a:t>Food web graphic courtesy of  NOAA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67C5C4-2B88-4BCD-8CAF-68415D0FF1B2}"/>
              </a:ext>
            </a:extLst>
          </p:cNvPr>
          <p:cNvSpPr/>
          <p:nvPr/>
        </p:nvSpPr>
        <p:spPr>
          <a:xfrm>
            <a:off x="342900" y="2228850"/>
            <a:ext cx="3314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With a partner, describe some of the relationships of marine animals in this food web. </a:t>
            </a:r>
          </a:p>
        </p:txBody>
      </p:sp>
    </p:spTree>
    <p:extLst>
      <p:ext uri="{BB962C8B-B14F-4D97-AF65-F5344CB8AC3E}">
        <p14:creationId xmlns:p14="http://schemas.microsoft.com/office/powerpoint/2010/main" val="42002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730" y="-204121"/>
            <a:ext cx="8892540" cy="167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What’s their habitat like?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E4CB7B-8072-42FB-910F-C9AD76D29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028700"/>
            <a:ext cx="7943850" cy="3785419"/>
          </a:xfrm>
          <a:noFill/>
        </p:spPr>
        <p:txBody>
          <a:bodyPr>
            <a:normAutofit/>
          </a:bodyPr>
          <a:lstStyle/>
          <a:p>
            <a:r>
              <a:rPr lang="en-US" sz="2100" dirty="0" err="1">
                <a:solidFill>
                  <a:schemeClr val="bg1"/>
                </a:solidFill>
              </a:rPr>
              <a:t>Redband</a:t>
            </a:r>
            <a:r>
              <a:rPr lang="en-US" sz="2100" dirty="0">
                <a:solidFill>
                  <a:schemeClr val="bg1"/>
                </a:solidFill>
              </a:rPr>
              <a:t> trout are </a:t>
            </a:r>
            <a:r>
              <a:rPr lang="en-US" sz="2100" b="1" dirty="0">
                <a:solidFill>
                  <a:schemeClr val="bg1"/>
                </a:solidFill>
              </a:rPr>
              <a:t>adaptable</a:t>
            </a:r>
            <a:r>
              <a:rPr lang="en-US" sz="2100" dirty="0">
                <a:solidFill>
                  <a:schemeClr val="bg1"/>
                </a:solidFill>
              </a:rPr>
              <a:t>. </a:t>
            </a:r>
          </a:p>
          <a:p>
            <a:endParaRPr lang="en-US" sz="2100" dirty="0">
              <a:solidFill>
                <a:schemeClr val="bg1"/>
              </a:solidFill>
            </a:endParaRPr>
          </a:p>
          <a:p>
            <a:r>
              <a:rPr lang="en-US" sz="2100" dirty="0">
                <a:solidFill>
                  <a:schemeClr val="bg1"/>
                </a:solidFill>
              </a:rPr>
              <a:t>They have evolved to live in everything from mountain forest to high desert streams.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29B64-C0EB-46CB-A8D6-B09773323C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b="8333"/>
          <a:stretch/>
        </p:blipFill>
        <p:spPr>
          <a:xfrm>
            <a:off x="1314450" y="2685848"/>
            <a:ext cx="3146108" cy="3495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E1230E-2D2D-493C-AEF9-596B8EB7E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8" r="15510"/>
          <a:stretch/>
        </p:blipFill>
        <p:spPr>
          <a:xfrm>
            <a:off x="5046287" y="2604886"/>
            <a:ext cx="332071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0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CFB3E-01B0-4657-9D11-279F5829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2072" cy="193807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Redband</a:t>
            </a:r>
            <a:r>
              <a:rPr lang="en-US" dirty="0"/>
              <a:t> trout like to live in areas with…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0D685-A00C-43E1-8E45-A02C0746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82589"/>
            <a:ext cx="2862072" cy="369437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Large woody debris</a:t>
            </a:r>
          </a:p>
        </p:txBody>
      </p:sp>
      <p:pic>
        <p:nvPicPr>
          <p:cNvPr id="6" name="Picture 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93452357-403E-4277-BC56-68C89C0D1D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r="-3" b="14720"/>
          <a:stretch/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tree, outdoor, river, nature&#10;&#10;Description automatically generated">
            <a:extLst>
              <a:ext uri="{FF2B5EF4-FFF2-40B4-BE49-F238E27FC236}">
                <a16:creationId xmlns:a16="http://schemas.microsoft.com/office/drawing/2014/main" id="{2677E5FF-67D3-48BD-9496-5FF1B84D1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7" r="2" b="7611"/>
          <a:stretch/>
        </p:blipFill>
        <p:spPr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1768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DFW_PowerPointTemplate.potx" id="{572BC1C9-95E5-40D0-82E4-9EDCDEFC3684}" vid="{7ABF6A30-3D8B-4F1E-8318-9051E980C2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ShowInCatalog xmlns="6697dfbd-1ba5-4f97-98d5-8152b8deaee0">false</ShowInCatalog>
    <FormVersion xmlns="6697dfbd-1ba5-4f97-98d5-8152b8deaee0" xsi:nil="true"/>
    <FormDescription xmlns="6697dfbd-1ba5-4f97-98d5-8152b8deaee0" xsi:nil="true"/>
    <FormLocale xmlns="6697dfbd-1ba5-4f97-98d5-8152b8deaee0" xsi:nil="true"/>
    <FormId xmlns="6697dfbd-1ba5-4f97-98d5-8152b8deaee0" xsi:nil="true"/>
    <FormName xmlns="6697dfbd-1ba5-4f97-98d5-8152b8deaee0" xsi:nil="true"/>
    <FormCategory xmlns="6697dfbd-1ba5-4f97-98d5-8152b8deaee0" xsi:nil="true"/>
    <CustomContentTypeId xmlns="6697dfbd-1ba5-4f97-98d5-8152b8deae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nfoPath Form Template" ma:contentTypeID="0x010100F8EF98760CBA4A94994F13BA881038FA00DABC69EFEE316A459BAB08C7FFBA25DF" ma:contentTypeVersion="0" ma:contentTypeDescription="A Microsoft InfoPath Form Template." ma:contentTypeScope="" ma:versionID="5ef8a21ce910e8d44defc9e7ab22a5a3">
  <xsd:schema xmlns:xsd="http://www.w3.org/2001/XMLSchema" xmlns:xs="http://www.w3.org/2001/XMLSchema" xmlns:p="http://schemas.microsoft.com/office/2006/metadata/properties" xmlns:ns2="6697dfbd-1ba5-4f97-98d5-8152b8deaee0" targetNamespace="http://schemas.microsoft.com/office/2006/metadata/properties" ma:root="true" ma:fieldsID="3039e3d1967a4fafafa4ed5ff8b1072c" ns2:_="">
    <xsd:import namespace="6697dfbd-1ba5-4f97-98d5-8152b8deaee0"/>
    <xsd:element name="properties">
      <xsd:complexType>
        <xsd:sequence>
          <xsd:element name="documentManagement">
            <xsd:complexType>
              <xsd:all>
                <xsd:element ref="ns2:FormName" minOccurs="0"/>
                <xsd:element ref="ns2:FormCategory" minOccurs="0"/>
                <xsd:element ref="ns2:FormVersion" minOccurs="0"/>
                <xsd:element ref="ns2:FormId" minOccurs="0"/>
                <xsd:element ref="ns2:FormLocale" minOccurs="0"/>
                <xsd:element ref="ns2:FormDescription" minOccurs="0"/>
                <xsd:element ref="ns2:CustomContentTypeId" minOccurs="0"/>
                <xsd:element ref="ns2:ShowInCatalo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7dfbd-1ba5-4f97-98d5-8152b8deaee0" elementFormDefault="qualified">
    <xsd:import namespace="http://schemas.microsoft.com/office/2006/documentManagement/types"/>
    <xsd:import namespace="http://schemas.microsoft.com/office/infopath/2007/PartnerControls"/>
    <xsd:element name="FormName" ma:index="8" nillable="true" ma:displayName="Form Name" ma:internalName="FormName">
      <xsd:simpleType>
        <xsd:restriction base="dms:Text"/>
      </xsd:simpleType>
    </xsd:element>
    <xsd:element name="FormCategory" ma:index="9" nillable="true" ma:displayName="Form Category" ma:internalName="FormCategory">
      <xsd:simpleType>
        <xsd:restriction base="dms:Text"/>
      </xsd:simpleType>
    </xsd:element>
    <xsd:element name="FormVersion" ma:index="10" nillable="true" ma:displayName="Form Version" ma:internalName="FormVersion">
      <xsd:simpleType>
        <xsd:restriction base="dms:Text"/>
      </xsd:simpleType>
    </xsd:element>
    <xsd:element name="FormId" ma:index="11" nillable="true" ma:displayName="Form ID" ma:internalName="FormId">
      <xsd:simpleType>
        <xsd:restriction base="dms:Text"/>
      </xsd:simpleType>
    </xsd:element>
    <xsd:element name="FormLocale" ma:index="12" nillable="true" ma:displayName="Form Locale" ma:internalName="FormLocale">
      <xsd:simpleType>
        <xsd:restriction base="dms:Text"/>
      </xsd:simpleType>
    </xsd:element>
    <xsd:element name="FormDescription" ma:index="13" nillable="true" ma:displayName="Form Description" ma:internalName="FormDescription">
      <xsd:simpleType>
        <xsd:restriction base="dms:Text"/>
      </xsd:simpleType>
    </xsd:element>
    <xsd:element name="CustomContentTypeId" ma:index="14" nillable="true" ma:displayName="Content Type ID" ma:hidden="true" ma:internalName="CustomContentTypeId">
      <xsd:simpleType>
        <xsd:restriction base="dms:Text"/>
      </xsd:simpleType>
    </xsd:element>
    <xsd:element name="ShowInCatalog" ma:index="15" nillable="true" ma:displayName="Show in Catalog" ma:default="TRUE" ma:internalName="ShowInCatalog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B02CE9-C842-4364-B4B7-D0E6570675C7}">
  <ds:schemaRefs>
    <ds:schemaRef ds:uri="http://purl.org/dc/terms/"/>
    <ds:schemaRef ds:uri="http://schemas.openxmlformats.org/package/2006/metadata/core-properties"/>
    <ds:schemaRef ds:uri="http://purl.org/dc/dcmitype/"/>
    <ds:schemaRef ds:uri="13ca7600-3bff-434a-a5d1-dfd04fb39ad7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6697dfbd-1ba5-4f97-98d5-8152b8deaee0"/>
  </ds:schemaRefs>
</ds:datastoreItem>
</file>

<file path=customXml/itemProps2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91BCC9-5257-4608-89A2-7FB03C2D05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97dfbd-1ba5-4f97-98d5-8152b8deae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2883</TotalTime>
  <Words>988</Words>
  <Application>Microsoft Office PowerPoint</Application>
  <PresentationFormat>On-screen Show (4:3)</PresentationFormat>
  <Paragraphs>109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Redband Trout </vt:lpstr>
      <vt:lpstr>What are redband trout? </vt:lpstr>
      <vt:lpstr>PowerPoint Presentation</vt:lpstr>
      <vt:lpstr>Where are redband trout found?</vt:lpstr>
      <vt:lpstr>What do they eat?</vt:lpstr>
      <vt:lpstr>What eats them?</vt:lpstr>
      <vt:lpstr>Food webs</vt:lpstr>
      <vt:lpstr>What’s their habitat like? </vt:lpstr>
      <vt:lpstr>Redband trout like to live in areas with… </vt:lpstr>
      <vt:lpstr>Redband trout like to live in areas with… </vt:lpstr>
      <vt:lpstr>Redband trout like to live in areas with… </vt:lpstr>
      <vt:lpstr>Redband trout like to live in areas with… </vt:lpstr>
      <vt:lpstr>Redband trout like to live in areas with… </vt:lpstr>
      <vt:lpstr>PowerPoint Presentation</vt:lpstr>
      <vt:lpstr>Decline in redband trout</vt:lpstr>
      <vt:lpstr>PowerPoint Presentation</vt:lpstr>
      <vt:lpstr>PowerPoint Presentation</vt:lpstr>
      <vt:lpstr>What can we do? 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PowerPoint template</dc:title>
  <dc:creator>cast461</dc:creator>
  <cp:lastModifiedBy>Althauser, Leia J (DFW)</cp:lastModifiedBy>
  <cp:revision>167</cp:revision>
  <cp:lastPrinted>2019-02-14T22:06:05Z</cp:lastPrinted>
  <dcterms:created xsi:type="dcterms:W3CDTF">2014-07-25T19:35:40Z</dcterms:created>
  <dcterms:modified xsi:type="dcterms:W3CDTF">2021-07-15T18:49:53Z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0x010100F8EF98760CBA4A94994F13BA881038FA00DABC69EFEE316A459BAB08C7FFBA25DF</vt:lpwstr>
  </property>
  <property fmtid="{D5CDD505-2E9C-101B-9397-08002B2CF9AE}" pid="3" name="Order">
    <vt:r8>19000</vt:r8>
  </property>
  <property fmtid="{D5CDD505-2E9C-101B-9397-08002B2CF9AE}" pid="4" name="Workgroup">
    <vt:lpwstr>--</vt:lpwstr>
  </property>
  <property fmtid="{D5CDD505-2E9C-101B-9397-08002B2CF9AE}" pid="5" name="Scope">
    <vt:lpwstr>Branding</vt:lpwstr>
  </property>
  <property fmtid="{D5CDD505-2E9C-101B-9397-08002B2CF9AE}" pid="6" name="MSIP_Label_1520fa42-cf58-4c22-8b93-58cf1d3bd1cb_Enabled">
    <vt:lpwstr>True</vt:lpwstr>
  </property>
  <property fmtid="{D5CDD505-2E9C-101B-9397-08002B2CF9AE}" pid="7" name="MSIP_Label_1520fa42-cf58-4c22-8b93-58cf1d3bd1cb_SiteId">
    <vt:lpwstr>11d0e217-264e-400a-8ba0-57dcc127d72d</vt:lpwstr>
  </property>
  <property fmtid="{D5CDD505-2E9C-101B-9397-08002B2CF9AE}" pid="8" name="MSIP_Label_1520fa42-cf58-4c22-8b93-58cf1d3bd1cb_ActionId">
    <vt:lpwstr>babbef2d-1783-4780-939c-754a61b36a0e</vt:lpwstr>
  </property>
  <property fmtid="{D5CDD505-2E9C-101B-9397-08002B2CF9AE}" pid="9" name="MSIP_Label_1520fa42-cf58-4c22-8b93-58cf1d3bd1cb_Method">
    <vt:lpwstr>Standard</vt:lpwstr>
  </property>
  <property fmtid="{D5CDD505-2E9C-101B-9397-08002B2CF9AE}" pid="10" name="MSIP_Label_1520fa42-cf58-4c22-8b93-58cf1d3bd1cb_SetDate">
    <vt:lpwstr>2021-05-28T18:39:25Z</vt:lpwstr>
  </property>
  <property fmtid="{D5CDD505-2E9C-101B-9397-08002B2CF9AE}" pid="11" name="MSIP_Label_1520fa42-cf58-4c22-8b93-58cf1d3bd1cb_Name">
    <vt:lpwstr>Public Information</vt:lpwstr>
  </property>
  <property fmtid="{D5CDD505-2E9C-101B-9397-08002B2CF9AE}" pid="12" name="MSIP_Label_1520fa42-cf58-4c22-8b93-58cf1d3bd1cb_ContentBits">
    <vt:lpwstr>0</vt:lpwstr>
  </property>
</Properties>
</file>