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96" r:id="rId5"/>
    <p:sldId id="292" r:id="rId6"/>
    <p:sldId id="263" r:id="rId7"/>
    <p:sldId id="293" r:id="rId8"/>
    <p:sldId id="295" r:id="rId9"/>
    <p:sldId id="326" r:id="rId10"/>
    <p:sldId id="352" r:id="rId11"/>
    <p:sldId id="331" r:id="rId12"/>
    <p:sldId id="332" r:id="rId13"/>
    <p:sldId id="341" r:id="rId14"/>
    <p:sldId id="340" r:id="rId15"/>
    <p:sldId id="339" r:id="rId16"/>
    <p:sldId id="338" r:id="rId17"/>
    <p:sldId id="337" r:id="rId18"/>
    <p:sldId id="342" r:id="rId19"/>
    <p:sldId id="344" r:id="rId20"/>
    <p:sldId id="343" r:id="rId21"/>
    <p:sldId id="335" r:id="rId22"/>
    <p:sldId id="318" r:id="rId23"/>
    <p:sldId id="345" r:id="rId24"/>
    <p:sldId id="346" r:id="rId25"/>
    <p:sldId id="347" r:id="rId26"/>
    <p:sldId id="348" r:id="rId27"/>
    <p:sldId id="349" r:id="rId28"/>
    <p:sldId id="350" r:id="rId29"/>
    <p:sldId id="351"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FA6E91-7951-49E8-9905-5C106173D87C}">
          <p14:sldIdLst>
            <p14:sldId id="296"/>
            <p14:sldId id="292"/>
            <p14:sldId id="263"/>
            <p14:sldId id="293"/>
            <p14:sldId id="295"/>
            <p14:sldId id="326"/>
            <p14:sldId id="352"/>
          </p14:sldIdLst>
        </p14:section>
        <p14:section name="Part two: habitat, lifestyles, and importance." id="{C97C6B96-C36E-48C9-BDE7-2D4A1DFC13A7}">
          <p14:sldIdLst>
            <p14:sldId id="331"/>
            <p14:sldId id="332"/>
            <p14:sldId id="341"/>
            <p14:sldId id="340"/>
            <p14:sldId id="339"/>
            <p14:sldId id="338"/>
            <p14:sldId id="337"/>
            <p14:sldId id="342"/>
            <p14:sldId id="344"/>
            <p14:sldId id="343"/>
            <p14:sldId id="335"/>
            <p14:sldId id="318"/>
            <p14:sldId id="345"/>
            <p14:sldId id="346"/>
            <p14:sldId id="347"/>
            <p14:sldId id="348"/>
            <p14:sldId id="349"/>
            <p14:sldId id="350"/>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omker, Rachel A (DFW)" initials="B(" lastIdx="1" clrIdx="0">
    <p:extLst>
      <p:ext uri="{19B8F6BF-5375-455C-9EA6-DF929625EA0E}">
        <p15:presenceInfo xmlns:p15="http://schemas.microsoft.com/office/powerpoint/2012/main" userId="S::rachel.blomker@dfw.wa.gov::817ef989-4f04-4ea5-8348-0b4562561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7B54"/>
    <a:srgbClr val="2FC1DA"/>
    <a:srgbClr val="0F7BAA"/>
    <a:srgbClr val="FFD046"/>
    <a:srgbClr val="169B7E"/>
    <a:srgbClr val="4FBEB7"/>
    <a:srgbClr val="579FD1"/>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3DA27-553F-4504-AE31-55666286124B}" v="149" dt="2021-05-28T12:44:03.941"/>
    <p1510:client id="{C929CB21-0482-45A4-A31A-C625995F4C1E}" v="13" dt="2021-05-28T18:43:15.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85781" autoAdjust="0"/>
  </p:normalViewPr>
  <p:slideViewPr>
    <p:cSldViewPr>
      <p:cViewPr varScale="1">
        <p:scale>
          <a:sx n="98" d="100"/>
          <a:sy n="98" d="100"/>
        </p:scale>
        <p:origin x="19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2994" y="102"/>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thauser, Leia J (DFW)" userId="S::leia.althauser@dfw.wa.gov::2503323c-6ace-4802-b9cc-5c9d65b327be" providerId="AD" clId="Web-{C929CB21-0482-45A4-A31A-C625995F4C1E}"/>
    <pc:docChg chg="modSld">
      <pc:chgData name="Althauser, Leia J (DFW)" userId="S::leia.althauser@dfw.wa.gov::2503323c-6ace-4802-b9cc-5c9d65b327be" providerId="AD" clId="Web-{C929CB21-0482-45A4-A31A-C625995F4C1E}" dt="2021-05-28T18:43:15.437" v="6" actId="20577"/>
      <pc:docMkLst>
        <pc:docMk/>
      </pc:docMkLst>
      <pc:sldChg chg="modSp delCm">
        <pc:chgData name="Althauser, Leia J (DFW)" userId="S::leia.althauser@dfw.wa.gov::2503323c-6ace-4802-b9cc-5c9d65b327be" providerId="AD" clId="Web-{C929CB21-0482-45A4-A31A-C625995F4C1E}" dt="2021-05-28T18:43:15.437" v="6" actId="20577"/>
        <pc:sldMkLst>
          <pc:docMk/>
          <pc:sldMk cId="1435534885" sldId="345"/>
        </pc:sldMkLst>
        <pc:spChg chg="mod">
          <ac:chgData name="Althauser, Leia J (DFW)" userId="S::leia.althauser@dfw.wa.gov::2503323c-6ace-4802-b9cc-5c9d65b327be" providerId="AD" clId="Web-{C929CB21-0482-45A4-A31A-C625995F4C1E}" dt="2021-05-28T18:43:15.437" v="6" actId="20577"/>
          <ac:spMkLst>
            <pc:docMk/>
            <pc:sldMk cId="1435534885" sldId="345"/>
            <ac:spMk id="13" creationId="{16105424-0E29-4C4F-9222-8BB8E9BCC85C}"/>
          </ac:spMkLst>
        </pc:spChg>
      </pc:sldChg>
    </pc:docChg>
  </pc:docChgLst>
  <pc:docChgLst>
    <pc:chgData name="Blomker, Rachel A (DFW)" userId="S::rachel.blomker@dfw.wa.gov::817ef989-4f04-4ea5-8348-0b4562561095" providerId="AD" clId="Web-{6643DA27-553F-4504-AE31-55666286124B}"/>
    <pc:docChg chg="modSld">
      <pc:chgData name="Blomker, Rachel A (DFW)" userId="S::rachel.blomker@dfw.wa.gov::817ef989-4f04-4ea5-8348-0b4562561095" providerId="AD" clId="Web-{6643DA27-553F-4504-AE31-55666286124B}" dt="2021-05-28T12:44:01.378" v="67" actId="20577"/>
      <pc:docMkLst>
        <pc:docMk/>
      </pc:docMkLst>
      <pc:sldChg chg="modSp">
        <pc:chgData name="Blomker, Rachel A (DFW)" userId="S::rachel.blomker@dfw.wa.gov::817ef989-4f04-4ea5-8348-0b4562561095" providerId="AD" clId="Web-{6643DA27-553F-4504-AE31-55666286124B}" dt="2021-05-28T12:38:32.374" v="0" actId="20577"/>
        <pc:sldMkLst>
          <pc:docMk/>
          <pc:sldMk cId="0" sldId="292"/>
        </pc:sldMkLst>
        <pc:spChg chg="mod">
          <ac:chgData name="Blomker, Rachel A (DFW)" userId="S::rachel.blomker@dfw.wa.gov::817ef989-4f04-4ea5-8348-0b4562561095" providerId="AD" clId="Web-{6643DA27-553F-4504-AE31-55666286124B}" dt="2021-05-28T12:38:32.374" v="0" actId="20577"/>
          <ac:spMkLst>
            <pc:docMk/>
            <pc:sldMk cId="0" sldId="292"/>
            <ac:spMk id="9" creationId="{ECC03300-5C25-4E8A-87AE-EF84BEC41CD2}"/>
          </ac:spMkLst>
        </pc:spChg>
      </pc:sldChg>
      <pc:sldChg chg="modSp">
        <pc:chgData name="Blomker, Rachel A (DFW)" userId="S::rachel.blomker@dfw.wa.gov::817ef989-4f04-4ea5-8348-0b4562561095" providerId="AD" clId="Web-{6643DA27-553F-4504-AE31-55666286124B}" dt="2021-05-28T12:39:04.282" v="2" actId="20577"/>
        <pc:sldMkLst>
          <pc:docMk/>
          <pc:sldMk cId="0" sldId="293"/>
        </pc:sldMkLst>
        <pc:spChg chg="mod">
          <ac:chgData name="Blomker, Rachel A (DFW)" userId="S::rachel.blomker@dfw.wa.gov::817ef989-4f04-4ea5-8348-0b4562561095" providerId="AD" clId="Web-{6643DA27-553F-4504-AE31-55666286124B}" dt="2021-05-28T12:39:04.282" v="2" actId="20577"/>
          <ac:spMkLst>
            <pc:docMk/>
            <pc:sldMk cId="0" sldId="293"/>
            <ac:spMk id="6" creationId="{D27EDDA9-3487-4E2B-8919-2B8C871FAE00}"/>
          </ac:spMkLst>
        </pc:spChg>
        <pc:spChg chg="mod">
          <ac:chgData name="Blomker, Rachel A (DFW)" userId="S::rachel.blomker@dfw.wa.gov::817ef989-4f04-4ea5-8348-0b4562561095" providerId="AD" clId="Web-{6643DA27-553F-4504-AE31-55666286124B}" dt="2021-05-28T12:39:04.219" v="1" actId="20577"/>
          <ac:spMkLst>
            <pc:docMk/>
            <pc:sldMk cId="0" sldId="293"/>
            <ac:spMk id="11" creationId="{ECE4CB7B-8072-42FB-910F-C9AD76D29D6E}"/>
          </ac:spMkLst>
        </pc:spChg>
      </pc:sldChg>
      <pc:sldChg chg="modSp">
        <pc:chgData name="Blomker, Rachel A (DFW)" userId="S::rachel.blomker@dfw.wa.gov::817ef989-4f04-4ea5-8348-0b4562561095" providerId="AD" clId="Web-{6643DA27-553F-4504-AE31-55666286124B}" dt="2021-05-28T12:39:20.080" v="4" actId="20577"/>
        <pc:sldMkLst>
          <pc:docMk/>
          <pc:sldMk cId="0" sldId="295"/>
        </pc:sldMkLst>
        <pc:spChg chg="mod">
          <ac:chgData name="Blomker, Rachel A (DFW)" userId="S::rachel.blomker@dfw.wa.gov::817ef989-4f04-4ea5-8348-0b4562561095" providerId="AD" clId="Web-{6643DA27-553F-4504-AE31-55666286124B}" dt="2021-05-28T12:39:20.080" v="4" actId="20577"/>
          <ac:spMkLst>
            <pc:docMk/>
            <pc:sldMk cId="0" sldId="295"/>
            <ac:spMk id="11" creationId="{01EA85D3-8FD2-4EAB-AEEB-C6C85EE2D91A}"/>
          </ac:spMkLst>
        </pc:spChg>
      </pc:sldChg>
      <pc:sldChg chg="modSp">
        <pc:chgData name="Blomker, Rachel A (DFW)" userId="S::rachel.blomker@dfw.wa.gov::817ef989-4f04-4ea5-8348-0b4562561095" providerId="AD" clId="Web-{6643DA27-553F-4504-AE31-55666286124B}" dt="2021-05-28T12:41:10.447" v="11" actId="20577"/>
        <pc:sldMkLst>
          <pc:docMk/>
          <pc:sldMk cId="0" sldId="318"/>
        </pc:sldMkLst>
        <pc:spChg chg="mod">
          <ac:chgData name="Blomker, Rachel A (DFW)" userId="S::rachel.blomker@dfw.wa.gov::817ef989-4f04-4ea5-8348-0b4562561095" providerId="AD" clId="Web-{6643DA27-553F-4504-AE31-55666286124B}" dt="2021-05-28T12:41:10.447" v="11" actId="20577"/>
          <ac:spMkLst>
            <pc:docMk/>
            <pc:sldMk cId="0" sldId="318"/>
            <ac:spMk id="10" creationId="{DF479B41-C26F-469D-9A07-8649A2B3CE85}"/>
          </ac:spMkLst>
        </pc:spChg>
      </pc:sldChg>
      <pc:sldChg chg="modSp">
        <pc:chgData name="Blomker, Rachel A (DFW)" userId="S::rachel.blomker@dfw.wa.gov::817ef989-4f04-4ea5-8348-0b4562561095" providerId="AD" clId="Web-{6643DA27-553F-4504-AE31-55666286124B}" dt="2021-05-28T12:39:29.111" v="7" actId="20577"/>
        <pc:sldMkLst>
          <pc:docMk/>
          <pc:sldMk cId="0" sldId="326"/>
        </pc:sldMkLst>
        <pc:spChg chg="mod">
          <ac:chgData name="Blomker, Rachel A (DFW)" userId="S::rachel.blomker@dfw.wa.gov::817ef989-4f04-4ea5-8348-0b4562561095" providerId="AD" clId="Web-{6643DA27-553F-4504-AE31-55666286124B}" dt="2021-05-28T12:39:29.111" v="7" actId="20577"/>
          <ac:spMkLst>
            <pc:docMk/>
            <pc:sldMk cId="0" sldId="326"/>
            <ac:spMk id="9" creationId="{82233C4E-468A-4482-A9F0-3E78E6234B2C}"/>
          </ac:spMkLst>
        </pc:spChg>
      </pc:sldChg>
      <pc:sldChg chg="modSp">
        <pc:chgData name="Blomker, Rachel A (DFW)" userId="S::rachel.blomker@dfw.wa.gov::817ef989-4f04-4ea5-8348-0b4562561095" providerId="AD" clId="Web-{6643DA27-553F-4504-AE31-55666286124B}" dt="2021-05-28T12:40:56.525" v="9" actId="20577"/>
        <pc:sldMkLst>
          <pc:docMk/>
          <pc:sldMk cId="191591575" sldId="335"/>
        </pc:sldMkLst>
        <pc:spChg chg="mod">
          <ac:chgData name="Blomker, Rachel A (DFW)" userId="S::rachel.blomker@dfw.wa.gov::817ef989-4f04-4ea5-8348-0b4562561095" providerId="AD" clId="Web-{6643DA27-553F-4504-AE31-55666286124B}" dt="2021-05-28T12:40:56.525" v="9" actId="20577"/>
          <ac:spMkLst>
            <pc:docMk/>
            <pc:sldMk cId="191591575" sldId="335"/>
            <ac:spMk id="13" creationId="{35B317EA-721C-4061-A063-64D28B97114B}"/>
          </ac:spMkLst>
        </pc:spChg>
      </pc:sldChg>
      <pc:sldChg chg="addCm">
        <pc:chgData name="Blomker, Rachel A (DFW)" userId="S::rachel.blomker@dfw.wa.gov::817ef989-4f04-4ea5-8348-0b4562561095" providerId="AD" clId="Web-{6643DA27-553F-4504-AE31-55666286124B}" dt="2021-05-28T12:42:04.169" v="12"/>
        <pc:sldMkLst>
          <pc:docMk/>
          <pc:sldMk cId="1435534885" sldId="345"/>
        </pc:sldMkLst>
      </pc:sldChg>
      <pc:sldChg chg="modSp">
        <pc:chgData name="Blomker, Rachel A (DFW)" userId="S::rachel.blomker@dfw.wa.gov::817ef989-4f04-4ea5-8348-0b4562561095" providerId="AD" clId="Web-{6643DA27-553F-4504-AE31-55666286124B}" dt="2021-05-28T12:43:08.532" v="28" actId="20577"/>
        <pc:sldMkLst>
          <pc:docMk/>
          <pc:sldMk cId="1348377880" sldId="347"/>
        </pc:sldMkLst>
        <pc:spChg chg="mod">
          <ac:chgData name="Blomker, Rachel A (DFW)" userId="S::rachel.blomker@dfw.wa.gov::817ef989-4f04-4ea5-8348-0b4562561095" providerId="AD" clId="Web-{6643DA27-553F-4504-AE31-55666286124B}" dt="2021-05-28T12:43:08.532" v="28" actId="20577"/>
          <ac:spMkLst>
            <pc:docMk/>
            <pc:sldMk cId="1348377880" sldId="347"/>
            <ac:spMk id="9" creationId="{EC91AAD2-05A3-48F3-AF56-C09CE594F0ED}"/>
          </ac:spMkLst>
        </pc:spChg>
      </pc:sldChg>
      <pc:sldChg chg="modSp">
        <pc:chgData name="Blomker, Rachel A (DFW)" userId="S::rachel.blomker@dfw.wa.gov::817ef989-4f04-4ea5-8348-0b4562561095" providerId="AD" clId="Web-{6643DA27-553F-4504-AE31-55666286124B}" dt="2021-05-28T12:43:45.987" v="62" actId="20577"/>
        <pc:sldMkLst>
          <pc:docMk/>
          <pc:sldMk cId="4190554097" sldId="348"/>
        </pc:sldMkLst>
        <pc:spChg chg="mod">
          <ac:chgData name="Blomker, Rachel A (DFW)" userId="S::rachel.blomker@dfw.wa.gov::817ef989-4f04-4ea5-8348-0b4562561095" providerId="AD" clId="Web-{6643DA27-553F-4504-AE31-55666286124B}" dt="2021-05-28T12:43:45.987" v="62" actId="20577"/>
          <ac:spMkLst>
            <pc:docMk/>
            <pc:sldMk cId="4190554097" sldId="348"/>
            <ac:spMk id="13" creationId="{95DF046D-A740-4B74-AAFB-882859EB3556}"/>
          </ac:spMkLst>
        </pc:spChg>
      </pc:sldChg>
      <pc:sldChg chg="modSp">
        <pc:chgData name="Blomker, Rachel A (DFW)" userId="S::rachel.blomker@dfw.wa.gov::817ef989-4f04-4ea5-8348-0b4562561095" providerId="AD" clId="Web-{6643DA27-553F-4504-AE31-55666286124B}" dt="2021-05-28T12:43:51.362" v="63" actId="20577"/>
        <pc:sldMkLst>
          <pc:docMk/>
          <pc:sldMk cId="3681070448" sldId="349"/>
        </pc:sldMkLst>
        <pc:spChg chg="mod">
          <ac:chgData name="Blomker, Rachel A (DFW)" userId="S::rachel.blomker@dfw.wa.gov::817ef989-4f04-4ea5-8348-0b4562561095" providerId="AD" clId="Web-{6643DA27-553F-4504-AE31-55666286124B}" dt="2021-05-28T12:43:51.362" v="63" actId="20577"/>
          <ac:spMkLst>
            <pc:docMk/>
            <pc:sldMk cId="3681070448" sldId="349"/>
            <ac:spMk id="9" creationId="{2A53FACD-581F-432A-81F3-37E2328BEB9C}"/>
          </ac:spMkLst>
        </pc:spChg>
      </pc:sldChg>
      <pc:sldChg chg="modSp">
        <pc:chgData name="Blomker, Rachel A (DFW)" userId="S::rachel.blomker@dfw.wa.gov::817ef989-4f04-4ea5-8348-0b4562561095" providerId="AD" clId="Web-{6643DA27-553F-4504-AE31-55666286124B}" dt="2021-05-28T12:44:01.378" v="67" actId="20577"/>
        <pc:sldMkLst>
          <pc:docMk/>
          <pc:sldMk cId="3834504493" sldId="350"/>
        </pc:sldMkLst>
        <pc:spChg chg="mod">
          <ac:chgData name="Blomker, Rachel A (DFW)" userId="S::rachel.blomker@dfw.wa.gov::817ef989-4f04-4ea5-8348-0b4562561095" providerId="AD" clId="Web-{6643DA27-553F-4504-AE31-55666286124B}" dt="2021-05-28T12:44:01.378" v="67" actId="20577"/>
          <ac:spMkLst>
            <pc:docMk/>
            <pc:sldMk cId="3834504493" sldId="350"/>
            <ac:spMk id="10" creationId="{BC0E5FCC-9D5B-488F-B328-18BBFF3E397A}"/>
          </ac:spMkLst>
        </pc:spChg>
      </pc:sldChg>
    </pc:docChg>
  </pc:docChgLst>
  <pc:docChgLst>
    <pc:chgData name="Althauser, Leia J (DFW)" userId="S::leia.althauser@dfw.wa.gov::2503323c-6ace-4802-b9cc-5c9d65b327be" providerId="AD" clId="Web-{8EEFBDAA-87CD-44FA-AFF3-02B6130C92B7}"/>
    <pc:docChg chg="mod">
      <pc:chgData name="Althauser, Leia J (DFW)" userId="S::leia.althauser@dfw.wa.gov::2503323c-6ace-4802-b9cc-5c9d65b327be" providerId="AD" clId="Web-{8EEFBDAA-87CD-44FA-AFF3-02B6130C92B7}" dt="2021-05-28T18:39:25.424" v="0" actId="33475"/>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7/14/2021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7/14/2021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Ask students to raise their hands if they have ever heard of </a:t>
            </a:r>
            <a:r>
              <a:rPr lang="en-US" dirty="0" err="1"/>
              <a:t>redband</a:t>
            </a:r>
            <a:r>
              <a:rPr lang="en-US" dirty="0"/>
              <a:t> trout. If anyone has, ask them what they know about them. The answer may vary depending on where you live geographically. </a:t>
            </a:r>
          </a:p>
          <a:p>
            <a:pPr marL="228600" indent="-228600">
              <a:buAutoNum type="arabicParenR"/>
            </a:pPr>
            <a:endParaRPr lang="en-US" dirty="0"/>
          </a:p>
          <a:p>
            <a:pPr marL="228600" indent="-228600">
              <a:buAutoNum type="arabicParenR"/>
            </a:pPr>
            <a:r>
              <a:rPr lang="en-US" dirty="0"/>
              <a:t>After showing the picture, ask students if they can guess why they are called rainbow trout. </a:t>
            </a:r>
          </a:p>
          <a:p>
            <a:pPr marL="0" indent="0">
              <a:buNone/>
            </a:pPr>
            <a:endParaRPr lang="en-US" dirty="0"/>
          </a:p>
          <a:p>
            <a:pPr marL="0" indent="0">
              <a:buNone/>
            </a:pPr>
            <a:r>
              <a:rPr lang="en-US" dirty="0" err="1"/>
              <a:t>Redband</a:t>
            </a:r>
            <a:r>
              <a:rPr lang="en-US" dirty="0"/>
              <a:t> trout are subspecies of rainbow trout. Subspecies are typically a geographically isolated species and may become somewhat physically and genetically different from other subspecies.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109697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Redband</a:t>
            </a:r>
            <a:r>
              <a:rPr lang="en-US" dirty="0"/>
              <a:t> trout utilize both steep and gradual channels. Gradual channels are important for laying eggs. Quick moving water keeps the water cool, and helps oxygenate the water as well.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169735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Loose gravel and cobbles help provide habitat for </a:t>
            </a:r>
            <a:r>
              <a:rPr lang="en-US" dirty="0" err="1"/>
              <a:t>redds</a:t>
            </a:r>
            <a:r>
              <a:rPr lang="en-US" dirty="0"/>
              <a:t> (fish nests) and moving water helps provide oxygen in the water for fish to breathe.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134775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if they can identify any pools in the picture before clicking to reveal the circles that highlight a couple. </a:t>
            </a:r>
          </a:p>
          <a:p>
            <a:endParaRPr lang="en-US" dirty="0"/>
          </a:p>
          <a:p>
            <a:r>
              <a:rPr lang="en-US" dirty="0"/>
              <a:t>Pools provide important resting and raising habitat for </a:t>
            </a:r>
            <a:r>
              <a:rPr lang="en-US" dirty="0" err="1"/>
              <a:t>redband</a:t>
            </a:r>
            <a:r>
              <a:rPr lang="en-US" dirty="0"/>
              <a:t> trout. Additionally, rivers and streams with many pools act as refuge from floods, drought, and extreme temperatures.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85865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Additionally, their ability to adapt has led the fish to having different </a:t>
            </a:r>
            <a:r>
              <a:rPr lang="en-US" b="1" dirty="0"/>
              <a:t>life histories. </a:t>
            </a:r>
            <a:r>
              <a:rPr lang="en-US" b="0" dirty="0"/>
              <a:t>Some migrate, while others do not. </a:t>
            </a:r>
          </a:p>
          <a:p>
            <a:endParaRPr lang="en-US" dirty="0"/>
          </a:p>
          <a:p>
            <a:r>
              <a:rPr lang="en-US" dirty="0"/>
              <a:t>Life history is </a:t>
            </a:r>
            <a:r>
              <a:rPr lang="en-US" sz="1200" kern="1200" dirty="0">
                <a:solidFill>
                  <a:schemeClr val="tx1"/>
                </a:solidFill>
                <a:effectLst/>
                <a:latin typeface="+mn-lt"/>
                <a:ea typeface="+mn-ea"/>
                <a:cs typeface="+mn-cs"/>
              </a:rPr>
              <a:t>the sequence of events related to survival and reproduction that occur from birth through death</a:t>
            </a:r>
            <a:r>
              <a:rPr lang="en-US" dirty="0">
                <a:effectLst/>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28802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history is </a:t>
            </a:r>
            <a:r>
              <a:rPr lang="en-US" sz="1200" kern="1200" dirty="0">
                <a:solidFill>
                  <a:schemeClr val="tx1"/>
                </a:solidFill>
                <a:effectLst/>
                <a:latin typeface="+mn-lt"/>
                <a:ea typeface="+mn-ea"/>
                <a:cs typeface="+mn-cs"/>
              </a:rPr>
              <a:t>the sequence of events related to survival and reproduction that occur from birth through death</a:t>
            </a:r>
            <a:r>
              <a:rPr lang="en-US" dirty="0">
                <a:effectLst/>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fish spawn in steams and spend their entire lives in flowing water and return to their natal stream to spawn (the stream they were hatched in).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499947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Anadromous life histories are when fish are born in rivers or steams and spend most of their life in the ocean before returning to rivers or streams to spawn. Salmon are an example of this life history.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Adfluvial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redband</a:t>
            </a:r>
            <a:r>
              <a:rPr lang="en-US" sz="1200" kern="1200" dirty="0">
                <a:solidFill>
                  <a:schemeClr val="tx1"/>
                </a:solidFill>
                <a:effectLst/>
                <a:latin typeface="+mn-lt"/>
                <a:ea typeface="+mn-ea"/>
                <a:cs typeface="+mn-cs"/>
              </a:rPr>
              <a:t> trout typically spend one to three years in lakes to mature before returning to streams to spawn.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Lake Roosevelt is a reservoir, an artificially constructed lake created by damming the Columbia River.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2698728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208665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287852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4163254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22</a:t>
            </a:fld>
            <a:endParaRPr lang="en-US"/>
          </a:p>
        </p:txBody>
      </p:sp>
    </p:spTree>
    <p:extLst>
      <p:ext uri="{BB962C8B-B14F-4D97-AF65-F5344CB8AC3E}">
        <p14:creationId xmlns:p14="http://schemas.microsoft.com/office/powerpoint/2010/main" val="60238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Washington we have the Columbia River/ Interior/ Great Basin </a:t>
            </a:r>
            <a:r>
              <a:rPr lang="en-US" dirty="0" err="1"/>
              <a:t>redband</a:t>
            </a:r>
            <a:r>
              <a:rPr lang="en-US" dirty="0"/>
              <a:t> trout (the names are often used interchangeably but all are classified as </a:t>
            </a:r>
            <a:r>
              <a:rPr lang="en-US" i="1" dirty="0" err="1"/>
              <a:t>O.m</a:t>
            </a:r>
            <a:r>
              <a:rPr lang="en-US" i="1" dirty="0"/>
              <a:t>. </a:t>
            </a:r>
            <a:r>
              <a:rPr lang="en-US" i="1" dirty="0" err="1"/>
              <a:t>gairdneri</a:t>
            </a:r>
            <a:r>
              <a:rPr lang="en-US" dirty="0"/>
              <a: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111792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Fish passage barriers prevent fish from migrating from river to lake, or river to stream. These barriers prevent fish from moving and sometimes prevent them from spawning. </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23</a:t>
            </a:fld>
            <a:endParaRPr lang="en-US"/>
          </a:p>
        </p:txBody>
      </p:sp>
    </p:spTree>
    <p:extLst>
      <p:ext uri="{BB962C8B-B14F-4D97-AF65-F5344CB8AC3E}">
        <p14:creationId xmlns:p14="http://schemas.microsoft.com/office/powerpoint/2010/main" val="1973364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fish are sensitive to pollution, there are many things you and your family can do to help </a:t>
            </a:r>
            <a:r>
              <a:rPr lang="en-US" dirty="0" err="1"/>
              <a:t>redband</a:t>
            </a:r>
            <a:r>
              <a:rPr lang="en-US" dirty="0"/>
              <a:t> trout like cleaning up garbage and making sure you leave no trace when exploring. </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49803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Redband</a:t>
            </a:r>
            <a:r>
              <a:rPr lang="en-US" dirty="0"/>
              <a:t> trout need clean water to survive. Water pollution threatens the health of the trout, the species they prey on and the species that preys on trout! </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25</a:t>
            </a:fld>
            <a:endParaRPr lang="en-US"/>
          </a:p>
        </p:txBody>
      </p:sp>
    </p:spTree>
    <p:extLst>
      <p:ext uri="{BB962C8B-B14F-4D97-AF65-F5344CB8AC3E}">
        <p14:creationId xmlns:p14="http://schemas.microsoft.com/office/powerpoint/2010/main" val="107676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can use this link: https://wdfw.wa.gov/species-habitats/species/oncorhynchus-mykiss#locations to find rainbow or </a:t>
            </a:r>
            <a:r>
              <a:rPr lang="en-US" dirty="0" err="1"/>
              <a:t>redband</a:t>
            </a:r>
            <a:r>
              <a:rPr lang="en-US" dirty="0"/>
              <a:t> trout. </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26</a:t>
            </a:fld>
            <a:endParaRPr lang="en-US"/>
          </a:p>
        </p:txBody>
      </p:sp>
    </p:spTree>
    <p:extLst>
      <p:ext uri="{BB962C8B-B14F-4D97-AF65-F5344CB8AC3E}">
        <p14:creationId xmlns:p14="http://schemas.microsoft.com/office/powerpoint/2010/main" val="414240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term opportunistic. </a:t>
            </a:r>
          </a:p>
          <a:p>
            <a:r>
              <a:rPr lang="en-US" dirty="0"/>
              <a:t> Macroinvertebrates are </a:t>
            </a:r>
            <a:r>
              <a:rPr lang="en-US" sz="1200" kern="1200" dirty="0">
                <a:solidFill>
                  <a:schemeClr val="tx1"/>
                </a:solidFill>
                <a:effectLst/>
                <a:latin typeface="+mn-lt"/>
                <a:ea typeface="+mn-ea"/>
                <a:cs typeface="+mn-cs"/>
              </a:rPr>
              <a:t>small aquatic animals without backbones that can be seen without a microscope. </a:t>
            </a: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292866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introducing the concepts of food webs, ask students what they think a food web is. Have them share with a partner and the </a:t>
            </a:r>
          </a:p>
          <a:p>
            <a:endParaRPr lang="en-US" dirty="0"/>
          </a:p>
          <a:p>
            <a:r>
              <a:rPr lang="en-US" dirty="0"/>
              <a:t>Food webs describe the feeding relationships or connections among species in an ecosystem. They show how species engage with one another.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3862454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introduce the term adaptable– the ability to adjust to new conditions.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167306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habitat </a:t>
            </a:r>
            <a:r>
              <a:rPr lang="en-US" dirty="0" err="1"/>
              <a:t>redband</a:t>
            </a:r>
            <a:r>
              <a:rPr lang="en-US" dirty="0"/>
              <a:t> trout live in can experience such different conditions, </a:t>
            </a:r>
            <a:r>
              <a:rPr lang="en-US" dirty="0" err="1"/>
              <a:t>redband</a:t>
            </a:r>
            <a:r>
              <a:rPr lang="en-US" dirty="0"/>
              <a:t> trout have adapted traits that allow them to live in conditions that other rainbow trout would not be able to. </a:t>
            </a:r>
          </a:p>
          <a:p>
            <a:r>
              <a:rPr lang="en-US" dirty="0"/>
              <a:t>Although they are an adaptable species and can survive in less than ideal conditions, the species only thrives when they have certain habitat elements. Additionally, trout eggs must have clean, cold water to hatch. </a:t>
            </a:r>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165695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Undercut banks provide protection for young trout from aerial predators like birds and mammals.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184175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Woody debris provides protection from predators, hiding places for juvenile and small fish and shade for cooler water temperatures.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231322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compare and contrast the two different parts of the river. Ask them to think-pair-share about why having overhanging vegetation is so important.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443410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7/14/2021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7/14/2021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7/14/2021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7/14/2021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7/14/2021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7/14/2021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7/14/2021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7/14/2021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7/14/2021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lnt.or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dfw.wa.gov/species-habitats/species/oncorhynchus-mykiss#locations"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hyperlink" Target="https://www.youtube.com/watch?v=3Tr94YohQ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8382000" cy="1143000"/>
          </a:xfrm>
        </p:spPr>
        <p:txBody>
          <a:bodyPr/>
          <a:lstStyle/>
          <a:p>
            <a:r>
              <a:rPr lang="en-US" dirty="0" err="1">
                <a:latin typeface="Rockwell" panose="02060603020205020403" pitchFamily="18" charset="0"/>
              </a:rPr>
              <a:t>Redband</a:t>
            </a:r>
            <a:r>
              <a:rPr lang="en-US" dirty="0">
                <a:latin typeface="Rockwell" panose="02060603020205020403" pitchFamily="18" charset="0"/>
              </a:rPr>
              <a:t> Trout </a:t>
            </a:r>
          </a:p>
        </p:txBody>
      </p:sp>
      <p:pic>
        <p:nvPicPr>
          <p:cNvPr id="5" name="Picture 4" descr="A picture containing person, outdoor, hand, frog&#10;&#10;Description automatically generated">
            <a:extLst>
              <a:ext uri="{FF2B5EF4-FFF2-40B4-BE49-F238E27FC236}">
                <a16:creationId xmlns:a16="http://schemas.microsoft.com/office/drawing/2014/main" id="{50E769E9-3AA2-4D61-833E-5925F03128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67"/>
          <a:stretch/>
        </p:blipFill>
        <p:spPr>
          <a:xfrm>
            <a:off x="1314450" y="1143000"/>
            <a:ext cx="6172200" cy="3903917"/>
          </a:xfrm>
          <a:prstGeom prst="rect">
            <a:avLst/>
          </a:prstGeom>
        </p:spPr>
      </p:pic>
    </p:spTree>
  </p:cSld>
  <p:clrMapOvr>
    <a:masterClrMapping/>
  </p:clrMapOvr>
  <p:timing>
    <p:tnLst>
      <p:par>
        <p:cTn id="1" dur="indefinite" restart="never" nodeType="tmRoot">
          <p:childTnLst>
            <p:par>
              <p:cTn id="2"/>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p:txBody>
          <a:bodyPr/>
          <a:lstStyle/>
          <a:p>
            <a:r>
              <a:rPr lang="en-US" dirty="0"/>
              <a:t>Important habitat elements</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p:txBody>
          <a:bodyPr>
            <a:normAutofit/>
          </a:bodyPr>
          <a:lstStyle/>
          <a:p>
            <a:pPr marL="571500" indent="-571500">
              <a:buFont typeface="Arial" panose="020B0604020202020204" pitchFamily="34" charset="0"/>
              <a:buChar char="•"/>
            </a:pPr>
            <a:r>
              <a:rPr lang="en-US" dirty="0">
                <a:solidFill>
                  <a:schemeClr val="bg1"/>
                </a:solidFill>
              </a:rPr>
              <a:t>Undercut stream banks</a:t>
            </a:r>
          </a:p>
        </p:txBody>
      </p:sp>
      <p:pic>
        <p:nvPicPr>
          <p:cNvPr id="6" name="Picture 5" descr="Diagram&#10;&#10;Description automatically generated">
            <a:extLst>
              <a:ext uri="{FF2B5EF4-FFF2-40B4-BE49-F238E27FC236}">
                <a16:creationId xmlns:a16="http://schemas.microsoft.com/office/drawing/2014/main" id="{BAD48B22-205D-45DC-A929-24516EFE1FBE}"/>
              </a:ext>
            </a:extLst>
          </p:cNvPr>
          <p:cNvPicPr>
            <a:picLocks noChangeAspect="1"/>
          </p:cNvPicPr>
          <p:nvPr/>
        </p:nvPicPr>
        <p:blipFill rotWithShape="1">
          <a:blip r:embed="rId3">
            <a:extLst>
              <a:ext uri="{28A0092B-C50C-407E-A947-70E740481C1C}">
                <a14:useLocalDpi xmlns:a14="http://schemas.microsoft.com/office/drawing/2010/main" val="0"/>
              </a:ext>
            </a:extLst>
          </a:blip>
          <a:srcRect b="66006"/>
          <a:stretch/>
        </p:blipFill>
        <p:spPr>
          <a:xfrm>
            <a:off x="742950" y="2514600"/>
            <a:ext cx="7143751" cy="2857500"/>
          </a:xfrm>
          <a:prstGeom prst="rect">
            <a:avLst/>
          </a:prstGeom>
        </p:spPr>
      </p:pic>
    </p:spTree>
    <p:extLst>
      <p:ext uri="{BB962C8B-B14F-4D97-AF65-F5344CB8AC3E}">
        <p14:creationId xmlns:p14="http://schemas.microsoft.com/office/powerpoint/2010/main" val="2163497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628650" y="365125"/>
            <a:ext cx="2862072" cy="1938076"/>
          </a:xfrm>
        </p:spPr>
        <p:txBody>
          <a:bodyPr>
            <a:normAutofit/>
          </a:bodyPr>
          <a:lstStyle/>
          <a:p>
            <a:pPr>
              <a:lnSpc>
                <a:spcPct val="90000"/>
              </a:lnSpc>
            </a:pPr>
            <a:r>
              <a:rPr lang="en-US" dirty="0"/>
              <a:t>Important habitat elements</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628650" y="2482589"/>
            <a:ext cx="2862072" cy="3694373"/>
          </a:xfrm>
        </p:spPr>
        <p:txBody>
          <a:bodyPr>
            <a:normAutofit/>
          </a:bodyPr>
          <a:lstStyle/>
          <a:p>
            <a:pPr marL="571500" indent="-571500">
              <a:buFont typeface="Arial" panose="020B0604020202020204" pitchFamily="34" charset="0"/>
              <a:buChar char="•"/>
            </a:pPr>
            <a:r>
              <a:rPr lang="en-US" sz="3200" dirty="0">
                <a:solidFill>
                  <a:schemeClr val="bg1"/>
                </a:solidFill>
              </a:rPr>
              <a:t>Large woody debris</a:t>
            </a:r>
          </a:p>
        </p:txBody>
      </p:sp>
      <p:pic>
        <p:nvPicPr>
          <p:cNvPr id="6" name="Picture 5" descr="A picture containing tree, outdoor&#10;&#10;Description automatically generated">
            <a:extLst>
              <a:ext uri="{FF2B5EF4-FFF2-40B4-BE49-F238E27FC236}">
                <a16:creationId xmlns:a16="http://schemas.microsoft.com/office/drawing/2014/main" id="{93452357-403E-4277-BC56-68C89C0D1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97" r="-3" b="14720"/>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A picture containing tree, outdoor, river, nature&#10;&#10;Description automatically generated">
            <a:extLst>
              <a:ext uri="{FF2B5EF4-FFF2-40B4-BE49-F238E27FC236}">
                <a16:creationId xmlns:a16="http://schemas.microsoft.com/office/drawing/2014/main" id="{2677E5FF-67D3-48BD-9496-5FF1B84D1B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07" r="2" b="7611"/>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15176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outdoor, grass, sky&#10;&#10;Description automatically generated">
            <a:extLst>
              <a:ext uri="{FF2B5EF4-FFF2-40B4-BE49-F238E27FC236}">
                <a16:creationId xmlns:a16="http://schemas.microsoft.com/office/drawing/2014/main" id="{384DB120-EAC9-449A-BEB9-C1826FD895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05" r="-2" b="3430"/>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icture containing grass, water, sky, tree&#10;&#10;Description automatically generated">
            <a:extLst>
              <a:ext uri="{FF2B5EF4-FFF2-40B4-BE49-F238E27FC236}">
                <a16:creationId xmlns:a16="http://schemas.microsoft.com/office/drawing/2014/main" id="{9271260F-7AC2-4C8F-8A51-8956C1F857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34" r="1135" b="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329184" y="1524659"/>
            <a:ext cx="3764305" cy="2774088"/>
          </a:xfrm>
        </p:spPr>
        <p:txBody>
          <a:bodyPr vert="horz" lIns="91440" tIns="45720" rIns="91440" bIns="45720" rtlCol="0" anchor="b">
            <a:normAutofit/>
          </a:bodyPr>
          <a:lstStyle/>
          <a:p>
            <a:pPr>
              <a:lnSpc>
                <a:spcPct val="90000"/>
              </a:lnSpc>
            </a:pPr>
            <a:r>
              <a:rPr lang="en-US" sz="4700" kern="1200" dirty="0">
                <a:latin typeface="+mj-lt"/>
                <a:ea typeface="+mj-ea"/>
                <a:cs typeface="+mj-cs"/>
              </a:rPr>
              <a:t>Important habitat elements</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329184" y="4687367"/>
            <a:ext cx="4014215" cy="1335024"/>
          </a:xfrm>
        </p:spPr>
        <p:txBody>
          <a:bodyPr vert="horz" lIns="91440" tIns="45720" rIns="91440" bIns="45720" rtlCol="0">
            <a:normAutofit/>
          </a:bodyPr>
          <a:lstStyle/>
          <a:p>
            <a:pPr>
              <a:lnSpc>
                <a:spcPct val="90000"/>
              </a:lnSpc>
              <a:spcBef>
                <a:spcPts val="1000"/>
              </a:spcBef>
            </a:pPr>
            <a:r>
              <a:rPr lang="en-US" sz="3200" kern="1200" dirty="0">
                <a:solidFill>
                  <a:schemeClr val="bg1"/>
                </a:solidFill>
              </a:rPr>
              <a:t>Overhanging vegetation</a:t>
            </a:r>
          </a:p>
        </p:txBody>
      </p:sp>
      <p:sp>
        <p:nvSpPr>
          <p:cNvPr id="19" name="Rectangle 1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F3CA6F5-5F45-4801-A4C6-1946C1C495D5}"/>
              </a:ext>
            </a:extLst>
          </p:cNvPr>
          <p:cNvSpPr/>
          <p:nvPr/>
        </p:nvSpPr>
        <p:spPr>
          <a:xfrm>
            <a:off x="5886449" y="400050"/>
            <a:ext cx="1869307" cy="120015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81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480060" y="325369"/>
            <a:ext cx="3276451" cy="1956841"/>
          </a:xfrm>
        </p:spPr>
        <p:txBody>
          <a:bodyPr anchor="b">
            <a:normAutofit/>
          </a:bodyPr>
          <a:lstStyle/>
          <a:p>
            <a:pPr>
              <a:lnSpc>
                <a:spcPct val="90000"/>
              </a:lnSpc>
            </a:pPr>
            <a:r>
              <a:rPr lang="en-US" sz="4300" dirty="0"/>
              <a:t>Important habitat elements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178254" y="2915457"/>
            <a:ext cx="3691890" cy="616476"/>
          </a:xfrm>
        </p:spPr>
        <p:txBody>
          <a:bodyPr>
            <a:normAutofit/>
          </a:bodyPr>
          <a:lstStyle/>
          <a:p>
            <a:pPr marL="571500" indent="-571500">
              <a:buFont typeface="Arial" panose="020B0604020202020204" pitchFamily="34" charset="0"/>
              <a:buChar char="•"/>
            </a:pPr>
            <a:r>
              <a:rPr lang="en-US" sz="2800" dirty="0">
                <a:solidFill>
                  <a:schemeClr val="bg1"/>
                </a:solidFill>
              </a:rPr>
              <a:t>Gradual channels</a:t>
            </a:r>
          </a:p>
        </p:txBody>
      </p:sp>
      <p:sp>
        <p:nvSpPr>
          <p:cNvPr id="14" name="Rectangle 13">
            <a:extLst>
              <a:ext uri="{FF2B5EF4-FFF2-40B4-BE49-F238E27FC236}">
                <a16:creationId xmlns:a16="http://schemas.microsoft.com/office/drawing/2014/main" id="{C233458C-132C-4349-AD03-16F8F331ED13}"/>
              </a:ext>
            </a:extLst>
          </p:cNvPr>
          <p:cNvSpPr/>
          <p:nvPr/>
        </p:nvSpPr>
        <p:spPr>
          <a:xfrm>
            <a:off x="139939" y="3701750"/>
            <a:ext cx="3677439" cy="954107"/>
          </a:xfrm>
          <a:prstGeom prst="rect">
            <a:avLst/>
          </a:prstGeom>
        </p:spPr>
        <p:txBody>
          <a:bodyPr wrap="square">
            <a:spAutoFit/>
          </a:bodyPr>
          <a:lstStyle/>
          <a:p>
            <a:pPr marL="571500" indent="-571500">
              <a:buFont typeface="Arial" panose="020B0604020202020204" pitchFamily="34" charset="0"/>
              <a:buChar char="•"/>
            </a:pPr>
            <a:r>
              <a:rPr lang="en-US" sz="2800" dirty="0">
                <a:solidFill>
                  <a:schemeClr val="bg1"/>
                </a:solidFill>
                <a:latin typeface="Ebrima" panose="02000000000000000000" pitchFamily="2" charset="0"/>
                <a:ea typeface="Ebrima" panose="02000000000000000000" pitchFamily="2" charset="0"/>
                <a:cs typeface="Ebrima" panose="02000000000000000000" pitchFamily="2" charset="0"/>
              </a:rPr>
              <a:t>High movement water</a:t>
            </a:r>
          </a:p>
        </p:txBody>
      </p:sp>
      <p:pic>
        <p:nvPicPr>
          <p:cNvPr id="16" name="Picture 15">
            <a:extLst>
              <a:ext uri="{FF2B5EF4-FFF2-40B4-BE49-F238E27FC236}">
                <a16:creationId xmlns:a16="http://schemas.microsoft.com/office/drawing/2014/main" id="{201CBB67-B0CE-45A2-8094-4BAAD1662D5F}"/>
              </a:ext>
            </a:extLst>
          </p:cNvPr>
          <p:cNvPicPr>
            <a:picLocks noChangeAspect="1"/>
          </p:cNvPicPr>
          <p:nvPr/>
        </p:nvPicPr>
        <p:blipFill rotWithShape="1">
          <a:blip r:embed="rId3">
            <a:extLst>
              <a:ext uri="{28A0092B-C50C-407E-A947-70E740481C1C}">
                <a14:useLocalDpi xmlns:a14="http://schemas.microsoft.com/office/drawing/2010/main" val="0"/>
              </a:ext>
            </a:extLst>
          </a:blip>
          <a:srcRect l="33717" t="2149" r="21174"/>
          <a:stretch/>
        </p:blipFill>
        <p:spPr>
          <a:xfrm>
            <a:off x="4400550" y="0"/>
            <a:ext cx="4743450" cy="6858000"/>
          </a:xfrm>
          <a:prstGeom prst="rect">
            <a:avLst/>
          </a:prstGeom>
        </p:spPr>
      </p:pic>
      <p:sp>
        <p:nvSpPr>
          <p:cNvPr id="10" name="Oval 9">
            <a:extLst>
              <a:ext uri="{FF2B5EF4-FFF2-40B4-BE49-F238E27FC236}">
                <a16:creationId xmlns:a16="http://schemas.microsoft.com/office/drawing/2014/main" id="{3C1162DA-C88E-4358-836D-DB6607ABA925}"/>
              </a:ext>
            </a:extLst>
          </p:cNvPr>
          <p:cNvSpPr/>
          <p:nvPr/>
        </p:nvSpPr>
        <p:spPr>
          <a:xfrm>
            <a:off x="5250470" y="4856635"/>
            <a:ext cx="1186843" cy="91662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3DC2AE7C-6549-413B-B660-694DF7CB6AD4}"/>
              </a:ext>
            </a:extLst>
          </p:cNvPr>
          <p:cNvCxnSpPr/>
          <p:nvPr/>
        </p:nvCxnSpPr>
        <p:spPr>
          <a:xfrm flipH="1" flipV="1">
            <a:off x="6115050" y="4629150"/>
            <a:ext cx="1714500" cy="1314450"/>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9383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342900" y="79805"/>
            <a:ext cx="3143250" cy="1807305"/>
          </a:xfrm>
        </p:spPr>
        <p:txBody>
          <a:bodyPr>
            <a:normAutofit/>
          </a:bodyPr>
          <a:lstStyle/>
          <a:p>
            <a:pPr>
              <a:lnSpc>
                <a:spcPct val="90000"/>
              </a:lnSpc>
            </a:pPr>
            <a:r>
              <a:rPr lang="en-US" sz="3900" dirty="0"/>
              <a:t>Important habitat elements</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342900" y="1966914"/>
            <a:ext cx="3490248" cy="1323645"/>
          </a:xfrm>
        </p:spPr>
        <p:txBody>
          <a:bodyPr>
            <a:normAutofit/>
          </a:bodyPr>
          <a:lstStyle/>
          <a:p>
            <a:pPr marL="571500" indent="-571500">
              <a:buFont typeface="Arial" panose="020B0604020202020204" pitchFamily="34" charset="0"/>
              <a:buChar char="•"/>
            </a:pPr>
            <a:r>
              <a:rPr lang="en-US" sz="2500" dirty="0">
                <a:solidFill>
                  <a:schemeClr val="bg1"/>
                </a:solidFill>
              </a:rPr>
              <a:t>Substrates with boulders, cobbles, and pebbles. </a:t>
            </a:r>
          </a:p>
        </p:txBody>
      </p:sp>
      <p:sp>
        <p:nvSpPr>
          <p:cNvPr id="7" name="Rectangle 6">
            <a:extLst>
              <a:ext uri="{FF2B5EF4-FFF2-40B4-BE49-F238E27FC236}">
                <a16:creationId xmlns:a16="http://schemas.microsoft.com/office/drawing/2014/main" id="{9D4BDA53-FAC4-445F-9E4E-1453892BABEA}"/>
              </a:ext>
            </a:extLst>
          </p:cNvPr>
          <p:cNvSpPr/>
          <p:nvPr/>
        </p:nvSpPr>
        <p:spPr>
          <a:xfrm>
            <a:off x="285750" y="3626257"/>
            <a:ext cx="3490248" cy="1631216"/>
          </a:xfrm>
          <a:prstGeom prst="rect">
            <a:avLst/>
          </a:prstGeom>
        </p:spPr>
        <p:txBody>
          <a:bodyPr wrap="square">
            <a:spAutoFit/>
          </a:bodyPr>
          <a:lstStyle/>
          <a:p>
            <a:pPr marL="571500" indent="-571500">
              <a:buFont typeface="Arial" panose="020B0604020202020204" pitchFamily="34" charset="0"/>
              <a:buChar char="•"/>
            </a:pPr>
            <a:r>
              <a:rPr lang="en-US" sz="2500" dirty="0">
                <a:solidFill>
                  <a:schemeClr val="bg1"/>
                </a:solidFill>
                <a:latin typeface="Ebrima" panose="02000000000000000000" pitchFamily="2" charset="0"/>
                <a:ea typeface="Ebrima" panose="02000000000000000000" pitchFamily="2" charset="0"/>
                <a:cs typeface="Ebrima" panose="02000000000000000000" pitchFamily="2" charset="0"/>
              </a:rPr>
              <a:t>Pocket water- water with lots of big rocks and tumbling currents. </a:t>
            </a:r>
          </a:p>
        </p:txBody>
      </p:sp>
      <p:pic>
        <p:nvPicPr>
          <p:cNvPr id="27" name="Picture 26">
            <a:extLst>
              <a:ext uri="{FF2B5EF4-FFF2-40B4-BE49-F238E27FC236}">
                <a16:creationId xmlns:a16="http://schemas.microsoft.com/office/drawing/2014/main" id="{48F83175-B8FE-4002-99D8-28166B626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270" y="0"/>
            <a:ext cx="4780026" cy="6858000"/>
          </a:xfrm>
          <a:prstGeom prst="rect">
            <a:avLst/>
          </a:prstGeom>
        </p:spPr>
      </p:pic>
      <p:sp>
        <p:nvSpPr>
          <p:cNvPr id="33" name="Oval 32">
            <a:extLst>
              <a:ext uri="{FF2B5EF4-FFF2-40B4-BE49-F238E27FC236}">
                <a16:creationId xmlns:a16="http://schemas.microsoft.com/office/drawing/2014/main" id="{DAE0BE94-4757-4D3C-B032-00E4078FF0DA}"/>
              </a:ext>
            </a:extLst>
          </p:cNvPr>
          <p:cNvSpPr/>
          <p:nvPr/>
        </p:nvSpPr>
        <p:spPr>
          <a:xfrm>
            <a:off x="5543550" y="5161604"/>
            <a:ext cx="2386110" cy="168545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22909B2C-86E1-49B6-BC66-B371C0AA307B}"/>
              </a:ext>
            </a:extLst>
          </p:cNvPr>
          <p:cNvSpPr/>
          <p:nvPr/>
        </p:nvSpPr>
        <p:spPr>
          <a:xfrm>
            <a:off x="5874977" y="2783531"/>
            <a:ext cx="1725973" cy="144556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255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33"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FB3E-01B0-4657-9D11-279F5829D467}"/>
              </a:ext>
            </a:extLst>
          </p:cNvPr>
          <p:cNvSpPr>
            <a:spLocks noGrp="1"/>
          </p:cNvSpPr>
          <p:nvPr>
            <p:ph type="title"/>
          </p:nvPr>
        </p:nvSpPr>
        <p:spPr>
          <a:xfrm>
            <a:off x="571500" y="646114"/>
            <a:ext cx="3384140" cy="868362"/>
          </a:xfrm>
        </p:spPr>
        <p:txBody>
          <a:bodyPr>
            <a:normAutofit fontScale="90000"/>
          </a:bodyPr>
          <a:lstStyle/>
          <a:p>
            <a:r>
              <a:rPr lang="en-US" dirty="0"/>
              <a:t>Important habitat elements</a:t>
            </a:r>
          </a:p>
        </p:txBody>
      </p:sp>
      <p:sp>
        <p:nvSpPr>
          <p:cNvPr id="3" name="Content Placeholder 2">
            <a:extLst>
              <a:ext uri="{FF2B5EF4-FFF2-40B4-BE49-F238E27FC236}">
                <a16:creationId xmlns:a16="http://schemas.microsoft.com/office/drawing/2014/main" id="{6390D685-A00C-43E1-8E45-A02C0746FFDF}"/>
              </a:ext>
            </a:extLst>
          </p:cNvPr>
          <p:cNvSpPr>
            <a:spLocks noGrp="1"/>
          </p:cNvSpPr>
          <p:nvPr>
            <p:ph idx="1"/>
          </p:nvPr>
        </p:nvSpPr>
        <p:spPr>
          <a:xfrm>
            <a:off x="446587" y="2228850"/>
            <a:ext cx="8241890" cy="742950"/>
          </a:xfrm>
        </p:spPr>
        <p:txBody>
          <a:bodyPr>
            <a:normAutofit/>
          </a:bodyPr>
          <a:lstStyle/>
          <a:p>
            <a:pPr marL="571500" indent="-571500">
              <a:buFont typeface="Arial" panose="020B0604020202020204" pitchFamily="34" charset="0"/>
              <a:buChar char="•"/>
            </a:pPr>
            <a:r>
              <a:rPr lang="en-US" dirty="0">
                <a:solidFill>
                  <a:schemeClr val="bg1"/>
                </a:solidFill>
              </a:rPr>
              <a:t>Pools </a:t>
            </a:r>
          </a:p>
        </p:txBody>
      </p:sp>
      <p:pic>
        <p:nvPicPr>
          <p:cNvPr id="28" name="Picture 27" descr="A picture containing tree, sky, water, outdoor&#10;&#10;Description automatically generated">
            <a:extLst>
              <a:ext uri="{FF2B5EF4-FFF2-40B4-BE49-F238E27FC236}">
                <a16:creationId xmlns:a16="http://schemas.microsoft.com/office/drawing/2014/main" id="{214C3E50-C185-4F4F-B427-BD9CD3D32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74" b="10583"/>
          <a:stretch/>
        </p:blipFill>
        <p:spPr>
          <a:xfrm>
            <a:off x="4567532" y="-17023"/>
            <a:ext cx="4576469" cy="6858001"/>
          </a:xfrm>
          <a:prstGeom prst="rect">
            <a:avLst/>
          </a:prstGeom>
        </p:spPr>
      </p:pic>
      <p:sp>
        <p:nvSpPr>
          <p:cNvPr id="29" name="Oval 28">
            <a:extLst>
              <a:ext uri="{FF2B5EF4-FFF2-40B4-BE49-F238E27FC236}">
                <a16:creationId xmlns:a16="http://schemas.microsoft.com/office/drawing/2014/main" id="{9CBC031C-A929-4176-916D-3EFB6D52C72A}"/>
              </a:ext>
            </a:extLst>
          </p:cNvPr>
          <p:cNvSpPr/>
          <p:nvPr/>
        </p:nvSpPr>
        <p:spPr>
          <a:xfrm>
            <a:off x="8058150" y="3040503"/>
            <a:ext cx="1028700" cy="74295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5029D9D1-5FCA-4ACF-B0B3-54460AC79CC0}"/>
              </a:ext>
            </a:extLst>
          </p:cNvPr>
          <p:cNvSpPr/>
          <p:nvPr/>
        </p:nvSpPr>
        <p:spPr>
          <a:xfrm>
            <a:off x="6400800" y="5486400"/>
            <a:ext cx="1543050" cy="124635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465456F-00AE-459D-BF25-D0FC378C0036}"/>
              </a:ext>
            </a:extLst>
          </p:cNvPr>
          <p:cNvSpPr/>
          <p:nvPr/>
        </p:nvSpPr>
        <p:spPr>
          <a:xfrm>
            <a:off x="6915150" y="1839438"/>
            <a:ext cx="514350" cy="52833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398E64B-B83F-4B33-A19E-22EBE82617FF}"/>
              </a:ext>
            </a:extLst>
          </p:cNvPr>
          <p:cNvSpPr/>
          <p:nvPr/>
        </p:nvSpPr>
        <p:spPr>
          <a:xfrm>
            <a:off x="4972050" y="4155838"/>
            <a:ext cx="1085850" cy="106183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51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3254" y="114300"/>
            <a:ext cx="8497491" cy="947736"/>
          </a:xfrm>
        </p:spPr>
        <p:txBody>
          <a:bodyPr anchor="ctr">
            <a:normAutofit/>
          </a:bodyPr>
          <a:lstStyle/>
          <a:p>
            <a:r>
              <a:rPr lang="en-US" sz="3100" b="1" dirty="0"/>
              <a:t>Life histories </a:t>
            </a:r>
            <a:r>
              <a:rPr lang="en-US" sz="3100" dirty="0"/>
              <a:t>of </a:t>
            </a:r>
            <a:r>
              <a:rPr lang="en-US" sz="3100" dirty="0" err="1"/>
              <a:t>redband</a:t>
            </a:r>
            <a:r>
              <a:rPr lang="en-US" sz="3100" dirty="0"/>
              <a:t> trout. </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418801" y="685800"/>
            <a:ext cx="8306396" cy="1097755"/>
          </a:xfrm>
        </p:spPr>
        <p:txBody>
          <a:bodyPr anchor="ctr">
            <a:normAutofit/>
          </a:bodyPr>
          <a:lstStyle/>
          <a:p>
            <a:r>
              <a:rPr lang="en-US" sz="1600" b="1" dirty="0">
                <a:solidFill>
                  <a:schemeClr val="bg1"/>
                </a:solidFill>
              </a:rPr>
              <a:t>Resident </a:t>
            </a:r>
            <a:r>
              <a:rPr lang="en-US" sz="1600" dirty="0" err="1">
                <a:solidFill>
                  <a:schemeClr val="bg1"/>
                </a:solidFill>
              </a:rPr>
              <a:t>redband</a:t>
            </a:r>
            <a:r>
              <a:rPr lang="en-US" sz="1600" dirty="0">
                <a:solidFill>
                  <a:schemeClr val="bg1"/>
                </a:solidFill>
              </a:rPr>
              <a:t> trout will spend their life small streams and river tributaries (smaller streams that stem from a larger river).  </a:t>
            </a:r>
          </a:p>
        </p:txBody>
      </p:sp>
      <p:pic>
        <p:nvPicPr>
          <p:cNvPr id="4" name="Picture 3">
            <a:extLst>
              <a:ext uri="{FF2B5EF4-FFF2-40B4-BE49-F238E27FC236}">
                <a16:creationId xmlns:a16="http://schemas.microsoft.com/office/drawing/2014/main" id="{AEEE83CE-7614-4E9E-92B5-0640CB9E8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799" y="1633536"/>
            <a:ext cx="6502400" cy="3670300"/>
          </a:xfrm>
          <a:prstGeom prst="rect">
            <a:avLst/>
          </a:prstGeom>
        </p:spPr>
      </p:pic>
      <p:sp>
        <p:nvSpPr>
          <p:cNvPr id="8" name="Text Placeholder 2">
            <a:extLst>
              <a:ext uri="{FF2B5EF4-FFF2-40B4-BE49-F238E27FC236}">
                <a16:creationId xmlns:a16="http://schemas.microsoft.com/office/drawing/2014/main" id="{54BD4251-1315-439B-A30F-52815FD89CB4}"/>
              </a:ext>
            </a:extLst>
          </p:cNvPr>
          <p:cNvSpPr txBox="1">
            <a:spLocks/>
          </p:cNvSpPr>
          <p:nvPr/>
        </p:nvSpPr>
        <p:spPr>
          <a:xfrm>
            <a:off x="5143500" y="4000500"/>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Photo courtesy of United States Fish and Wildlife Service. </a:t>
            </a:r>
          </a:p>
        </p:txBody>
      </p:sp>
    </p:spTree>
    <p:extLst>
      <p:ext uri="{BB962C8B-B14F-4D97-AF65-F5344CB8AC3E}">
        <p14:creationId xmlns:p14="http://schemas.microsoft.com/office/powerpoint/2010/main" val="105317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23254" y="114300"/>
            <a:ext cx="8497491" cy="947736"/>
          </a:xfrm>
        </p:spPr>
        <p:txBody>
          <a:bodyPr anchor="ctr">
            <a:normAutofit/>
          </a:bodyPr>
          <a:lstStyle/>
          <a:p>
            <a:r>
              <a:rPr lang="en-US" sz="3100" b="1" dirty="0"/>
              <a:t>Life histories </a:t>
            </a:r>
            <a:r>
              <a:rPr lang="en-US" sz="3100" dirty="0"/>
              <a:t>of </a:t>
            </a:r>
            <a:r>
              <a:rPr lang="en-US" sz="3100" dirty="0" err="1"/>
              <a:t>redband</a:t>
            </a:r>
            <a:r>
              <a:rPr lang="en-US" sz="3100" dirty="0"/>
              <a:t> trout. </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418801" y="685800"/>
            <a:ext cx="8306396" cy="1097755"/>
          </a:xfrm>
        </p:spPr>
        <p:txBody>
          <a:bodyPr anchor="ctr">
            <a:normAutofit/>
          </a:bodyPr>
          <a:lstStyle/>
          <a:p>
            <a:r>
              <a:rPr lang="en-US" sz="1600" b="1" dirty="0">
                <a:solidFill>
                  <a:schemeClr val="bg1"/>
                </a:solidFill>
              </a:rPr>
              <a:t>Fluvial</a:t>
            </a:r>
            <a:r>
              <a:rPr lang="en-US" sz="1600" dirty="0">
                <a:solidFill>
                  <a:schemeClr val="bg1"/>
                </a:solidFill>
              </a:rPr>
              <a:t> </a:t>
            </a:r>
            <a:r>
              <a:rPr lang="en-US" sz="1600" dirty="0" err="1">
                <a:solidFill>
                  <a:schemeClr val="bg1"/>
                </a:solidFill>
              </a:rPr>
              <a:t>redband</a:t>
            </a:r>
            <a:r>
              <a:rPr lang="en-US" sz="1600" dirty="0">
                <a:solidFill>
                  <a:schemeClr val="bg1"/>
                </a:solidFill>
              </a:rPr>
              <a:t> trout will spend their life in rivers or streams.  </a:t>
            </a:r>
          </a:p>
        </p:txBody>
      </p:sp>
      <p:pic>
        <p:nvPicPr>
          <p:cNvPr id="3" name="Picture 2">
            <a:extLst>
              <a:ext uri="{FF2B5EF4-FFF2-40B4-BE49-F238E27FC236}">
                <a16:creationId xmlns:a16="http://schemas.microsoft.com/office/drawing/2014/main" id="{B29ACF55-727B-40CA-BF3C-0BA9D0465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97855"/>
            <a:ext cx="9144000" cy="5143500"/>
          </a:xfrm>
          <a:prstGeom prst="rect">
            <a:avLst/>
          </a:prstGeom>
        </p:spPr>
      </p:pic>
    </p:spTree>
    <p:extLst>
      <p:ext uri="{BB962C8B-B14F-4D97-AF65-F5344CB8AC3E}">
        <p14:creationId xmlns:p14="http://schemas.microsoft.com/office/powerpoint/2010/main" val="1759218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23254" y="114300"/>
            <a:ext cx="8497491" cy="947736"/>
          </a:xfrm>
        </p:spPr>
        <p:txBody>
          <a:bodyPr anchor="ctr">
            <a:normAutofit/>
          </a:bodyPr>
          <a:lstStyle/>
          <a:p>
            <a:r>
              <a:rPr lang="en-US" sz="3100" b="1" dirty="0"/>
              <a:t>Life histories </a:t>
            </a:r>
            <a:r>
              <a:rPr lang="en-US" sz="3100" dirty="0"/>
              <a:t>of </a:t>
            </a:r>
            <a:r>
              <a:rPr lang="en-US" sz="3100" dirty="0" err="1"/>
              <a:t>redband</a:t>
            </a:r>
            <a:r>
              <a:rPr lang="en-US" sz="3100" dirty="0"/>
              <a:t> trout. </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418801" y="685800"/>
            <a:ext cx="8306396" cy="1097755"/>
          </a:xfrm>
        </p:spPr>
        <p:txBody>
          <a:bodyPr anchor="ctr">
            <a:normAutofit/>
          </a:bodyPr>
          <a:lstStyle/>
          <a:p>
            <a:r>
              <a:rPr lang="en-US" sz="1600" b="1" dirty="0" err="1">
                <a:solidFill>
                  <a:schemeClr val="bg1"/>
                </a:solidFill>
              </a:rPr>
              <a:t>Adfluvial</a:t>
            </a:r>
            <a:r>
              <a:rPr lang="en-US" sz="1600" dirty="0">
                <a:solidFill>
                  <a:schemeClr val="bg1"/>
                </a:solidFill>
              </a:rPr>
              <a:t> </a:t>
            </a:r>
            <a:r>
              <a:rPr lang="en-US" sz="1600" dirty="0" err="1">
                <a:solidFill>
                  <a:schemeClr val="bg1"/>
                </a:solidFill>
              </a:rPr>
              <a:t>redband</a:t>
            </a:r>
            <a:r>
              <a:rPr lang="en-US" sz="1600" dirty="0">
                <a:solidFill>
                  <a:schemeClr val="bg1"/>
                </a:solidFill>
              </a:rPr>
              <a:t> trout spawn in rivers and streams, but spend most of their life in a lake marsh. </a:t>
            </a:r>
          </a:p>
        </p:txBody>
      </p:sp>
      <p:pic>
        <p:nvPicPr>
          <p:cNvPr id="4" name="Picture 3">
            <a:extLst>
              <a:ext uri="{FF2B5EF4-FFF2-40B4-BE49-F238E27FC236}">
                <a16:creationId xmlns:a16="http://schemas.microsoft.com/office/drawing/2014/main" id="{0B1E60BD-2421-4495-8D09-427BB9EB07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33" r="16514" b="8127"/>
          <a:stretch/>
        </p:blipFill>
        <p:spPr>
          <a:xfrm>
            <a:off x="3714750" y="3287380"/>
            <a:ext cx="5200650" cy="3284870"/>
          </a:xfrm>
          <a:prstGeom prst="rect">
            <a:avLst/>
          </a:prstGeom>
        </p:spPr>
      </p:pic>
      <p:sp>
        <p:nvSpPr>
          <p:cNvPr id="9" name="Content Placeholder 10">
            <a:extLst>
              <a:ext uri="{FF2B5EF4-FFF2-40B4-BE49-F238E27FC236}">
                <a16:creationId xmlns:a16="http://schemas.microsoft.com/office/drawing/2014/main" id="{126465E6-C3CB-45D1-8D39-3800D5FEA80E}"/>
              </a:ext>
            </a:extLst>
          </p:cNvPr>
          <p:cNvSpPr txBox="1">
            <a:spLocks/>
          </p:cNvSpPr>
          <p:nvPr/>
        </p:nvSpPr>
        <p:spPr>
          <a:xfrm>
            <a:off x="426098" y="1470387"/>
            <a:ext cx="8306396" cy="1391437"/>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err="1">
                <a:solidFill>
                  <a:schemeClr val="bg1"/>
                </a:solidFill>
              </a:rPr>
              <a:t>Redband</a:t>
            </a:r>
            <a:r>
              <a:rPr lang="en-US" sz="1600" dirty="0">
                <a:solidFill>
                  <a:schemeClr val="bg1"/>
                </a:solidFill>
              </a:rPr>
              <a:t> Trout in the upper Columbia River used to migrate all the way to the ocean (an anadromous lifestyle)!</a:t>
            </a:r>
          </a:p>
          <a:p>
            <a:endParaRPr lang="en-US" sz="1600" dirty="0">
              <a:solidFill>
                <a:schemeClr val="bg1"/>
              </a:solidFill>
            </a:endParaRPr>
          </a:p>
        </p:txBody>
      </p:sp>
      <p:sp>
        <p:nvSpPr>
          <p:cNvPr id="10" name="Text Placeholder 2">
            <a:extLst>
              <a:ext uri="{FF2B5EF4-FFF2-40B4-BE49-F238E27FC236}">
                <a16:creationId xmlns:a16="http://schemas.microsoft.com/office/drawing/2014/main" id="{80EF3763-B3B6-41DB-B3FB-08DE06474744}"/>
              </a:ext>
            </a:extLst>
          </p:cNvPr>
          <p:cNvSpPr txBox="1">
            <a:spLocks/>
          </p:cNvSpPr>
          <p:nvPr/>
        </p:nvSpPr>
        <p:spPr>
          <a:xfrm>
            <a:off x="3714750" y="5029200"/>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tx1"/>
                </a:solidFill>
              </a:rPr>
              <a:t>Lake Roosevelt in the fall</a:t>
            </a:r>
          </a:p>
        </p:txBody>
      </p:sp>
      <p:pic>
        <p:nvPicPr>
          <p:cNvPr id="12" name="Picture 11" descr="A picture containing mountain, outdoor, nature, shore&#10;&#10;Description automatically generated">
            <a:extLst>
              <a:ext uri="{FF2B5EF4-FFF2-40B4-BE49-F238E27FC236}">
                <a16:creationId xmlns:a16="http://schemas.microsoft.com/office/drawing/2014/main" id="{A31C1C8F-3010-46B7-829F-29892F5129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417"/>
          <a:stretch/>
        </p:blipFill>
        <p:spPr>
          <a:xfrm>
            <a:off x="228600" y="3372068"/>
            <a:ext cx="3943350" cy="2711535"/>
          </a:xfrm>
          <a:prstGeom prst="rect">
            <a:avLst/>
          </a:prstGeom>
        </p:spPr>
      </p:pic>
      <p:sp>
        <p:nvSpPr>
          <p:cNvPr id="13" name="Rectangle 12">
            <a:extLst>
              <a:ext uri="{FF2B5EF4-FFF2-40B4-BE49-F238E27FC236}">
                <a16:creationId xmlns:a16="http://schemas.microsoft.com/office/drawing/2014/main" id="{35B317EA-721C-4061-A063-64D28B97114B}"/>
              </a:ext>
            </a:extLst>
          </p:cNvPr>
          <p:cNvSpPr/>
          <p:nvPr/>
        </p:nvSpPr>
        <p:spPr>
          <a:xfrm>
            <a:off x="426098" y="2547884"/>
            <a:ext cx="8386188" cy="584775"/>
          </a:xfrm>
          <a:prstGeom prst="rect">
            <a:avLst/>
          </a:prstGeom>
        </p:spPr>
        <p:txBody>
          <a:bodyPr wrap="square" lIns="91440" tIns="45720" rIns="91440" bIns="45720" anchor="t">
            <a:spAutoFit/>
          </a:bodyPr>
          <a:lstStyle/>
          <a:p>
            <a:r>
              <a:rPr lang="en-US" sz="1600" dirty="0">
                <a:solidFill>
                  <a:schemeClr val="bg1"/>
                </a:solidFill>
                <a:latin typeface="Ebrima"/>
                <a:ea typeface="Ebrima"/>
                <a:cs typeface="Ebrima"/>
              </a:rPr>
              <a:t>After construction of the Grand Coulee Dam in 1941, they could no longer migrate. The fish adapted their life history and now spend most of their lives in Lake Roosevelt. </a:t>
            </a:r>
            <a:endParaRPr lang="en-US" sz="16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4" name="Text Placeholder 2">
            <a:extLst>
              <a:ext uri="{FF2B5EF4-FFF2-40B4-BE49-F238E27FC236}">
                <a16:creationId xmlns:a16="http://schemas.microsoft.com/office/drawing/2014/main" id="{2FED08AF-F9EE-422C-A23B-7DF2BD6F92FD}"/>
              </a:ext>
            </a:extLst>
          </p:cNvPr>
          <p:cNvSpPr txBox="1">
            <a:spLocks/>
          </p:cNvSpPr>
          <p:nvPr/>
        </p:nvSpPr>
        <p:spPr>
          <a:xfrm>
            <a:off x="167917" y="2133162"/>
            <a:ext cx="4064715"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bg1"/>
                </a:solidFill>
              </a:rPr>
              <a:t>The Grand Coulee Dam, Photo by U.S. Bureau of Reclamation</a:t>
            </a:r>
            <a:r>
              <a:rPr lang="en-US" sz="800" i="1" dirty="0">
                <a:solidFill>
                  <a:schemeClr val="tx1"/>
                </a:solidFill>
              </a:rPr>
              <a:t>. </a:t>
            </a:r>
          </a:p>
        </p:txBody>
      </p:sp>
    </p:spTree>
    <p:extLst>
      <p:ext uri="{BB962C8B-B14F-4D97-AF65-F5344CB8AC3E}">
        <p14:creationId xmlns:p14="http://schemas.microsoft.com/office/powerpoint/2010/main" val="19159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9E2432-6F3D-4D3F-A0EC-4C3E1EEFBFD5}"/>
              </a:ext>
            </a:extLst>
          </p:cNvPr>
          <p:cNvSpPr txBox="1">
            <a:spLocks/>
          </p:cNvSpPr>
          <p:nvPr/>
        </p:nvSpPr>
        <p:spPr>
          <a:xfrm>
            <a:off x="338036" y="98898"/>
            <a:ext cx="8229599" cy="9144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Why are </a:t>
            </a:r>
            <a:r>
              <a:rPr lang="en-US" dirty="0" err="1"/>
              <a:t>redband</a:t>
            </a:r>
            <a:r>
              <a:rPr lang="en-US" dirty="0"/>
              <a:t> trout important?</a:t>
            </a:r>
          </a:p>
        </p:txBody>
      </p:sp>
      <p:sp>
        <p:nvSpPr>
          <p:cNvPr id="10" name="Content Placeholder 2">
            <a:extLst>
              <a:ext uri="{FF2B5EF4-FFF2-40B4-BE49-F238E27FC236}">
                <a16:creationId xmlns:a16="http://schemas.microsoft.com/office/drawing/2014/main" id="{DF479B41-C26F-469D-9A07-8649A2B3CE85}"/>
              </a:ext>
            </a:extLst>
          </p:cNvPr>
          <p:cNvSpPr>
            <a:spLocks noGrp="1"/>
          </p:cNvSpPr>
          <p:nvPr>
            <p:ph idx="1"/>
          </p:nvPr>
        </p:nvSpPr>
        <p:spPr>
          <a:xfrm>
            <a:off x="452335" y="1144332"/>
            <a:ext cx="8115300" cy="1771650"/>
          </a:xfrm>
        </p:spPr>
        <p:txBody>
          <a:bodyPr vert="horz" lIns="91440" tIns="45720" rIns="91440" bIns="45720" rtlCol="0" anchor="t">
            <a:normAutofit/>
          </a:bodyPr>
          <a:lstStyle/>
          <a:p>
            <a:pPr>
              <a:spcBef>
                <a:spcPts val="0"/>
              </a:spcBef>
              <a:spcAft>
                <a:spcPts val="1200"/>
              </a:spcAft>
            </a:pPr>
            <a:r>
              <a:rPr lang="en-US" sz="2000" dirty="0">
                <a:solidFill>
                  <a:schemeClr val="bg1"/>
                </a:solidFill>
                <a:latin typeface="Ebrima"/>
                <a:ea typeface="Ebrima"/>
                <a:cs typeface="Ebrima"/>
              </a:rPr>
              <a:t>Redband trout are important part of the food web in Washington and other western states. Even from eggs they help support a variety of  species from birds to humans!</a:t>
            </a:r>
          </a:p>
          <a:p>
            <a:pPr marL="0" indent="0">
              <a:spcBef>
                <a:spcPts val="0"/>
              </a:spcBef>
              <a:spcAft>
                <a:spcPts val="1200"/>
              </a:spcAft>
              <a:buNone/>
            </a:pPr>
            <a:r>
              <a:rPr lang="en-US" sz="2000" dirty="0">
                <a:solidFill>
                  <a:schemeClr val="bg1"/>
                </a:solidFill>
              </a:rPr>
              <a:t>They have been a culturally important food source for many indigenous tribes for thousands of years. </a:t>
            </a:r>
          </a:p>
        </p:txBody>
      </p:sp>
      <p:pic>
        <p:nvPicPr>
          <p:cNvPr id="11" name="Picture 10">
            <a:extLst>
              <a:ext uri="{FF2B5EF4-FFF2-40B4-BE49-F238E27FC236}">
                <a16:creationId xmlns:a16="http://schemas.microsoft.com/office/drawing/2014/main" id="{47B12008-8D1F-4C15-901A-4A302442C4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0" y="3047016"/>
            <a:ext cx="4015091" cy="2855733"/>
          </a:xfrm>
          <a:prstGeom prst="rect">
            <a:avLst/>
          </a:prstGeom>
        </p:spPr>
      </p:pic>
      <p:pic>
        <p:nvPicPr>
          <p:cNvPr id="12" name="Picture 11">
            <a:extLst>
              <a:ext uri="{FF2B5EF4-FFF2-40B4-BE49-F238E27FC236}">
                <a16:creationId xmlns:a16="http://schemas.microsoft.com/office/drawing/2014/main" id="{3373C5C2-66B2-4657-B622-94092FC636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75" t="14166" r="12500" b="32220"/>
          <a:stretch/>
        </p:blipFill>
        <p:spPr>
          <a:xfrm>
            <a:off x="464495" y="3236098"/>
            <a:ext cx="4351607" cy="24775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50" y="-171450"/>
            <a:ext cx="6400800" cy="1371600"/>
          </a:xfrm>
        </p:spPr>
        <p:txBody>
          <a:bodyPr/>
          <a:lstStyle/>
          <a:p>
            <a:r>
              <a:rPr lang="en-US" dirty="0"/>
              <a:t>What are </a:t>
            </a:r>
            <a:r>
              <a:rPr lang="en-US" dirty="0" err="1"/>
              <a:t>redband</a:t>
            </a:r>
            <a:r>
              <a:rPr lang="en-US" dirty="0"/>
              <a:t> trout? </a:t>
            </a:r>
          </a:p>
        </p:txBody>
      </p:sp>
      <p:sp>
        <p:nvSpPr>
          <p:cNvPr id="3" name="Title 1">
            <a:extLst>
              <a:ext uri="{FF2B5EF4-FFF2-40B4-BE49-F238E27FC236}">
                <a16:creationId xmlns:a16="http://schemas.microsoft.com/office/drawing/2014/main" id="{9099697A-F34E-45F6-955A-52D8759A3940}"/>
              </a:ext>
            </a:extLst>
          </p:cNvPr>
          <p:cNvSpPr txBox="1">
            <a:spLocks/>
          </p:cNvSpPr>
          <p:nvPr/>
        </p:nvSpPr>
        <p:spPr>
          <a:xfrm>
            <a:off x="628650" y="823051"/>
            <a:ext cx="7486650" cy="6858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200" b="1" kern="1200">
                <a:solidFill>
                  <a:schemeClr val="bg1"/>
                </a:solidFill>
                <a:latin typeface="Rockwell" panose="02060603020205020403" pitchFamily="18" charset="0"/>
                <a:ea typeface="Roboto Slab" pitchFamily="2" charset="0"/>
                <a:cs typeface="+mj-cs"/>
              </a:defRPr>
            </a:lvl1pPr>
          </a:lstStyle>
          <a:p>
            <a:r>
              <a:rPr lang="en-US" sz="2500" b="0" dirty="0" err="1">
                <a:latin typeface="Ebrima" panose="02000000000000000000" pitchFamily="2" charset="0"/>
                <a:ea typeface="Ebrima" panose="02000000000000000000" pitchFamily="2" charset="0"/>
                <a:cs typeface="Ebrima" panose="02000000000000000000" pitchFamily="2" charset="0"/>
              </a:rPr>
              <a:t>Redband</a:t>
            </a:r>
            <a:r>
              <a:rPr lang="en-US" sz="2500" b="0" dirty="0">
                <a:latin typeface="Ebrima" panose="02000000000000000000" pitchFamily="2" charset="0"/>
                <a:ea typeface="Ebrima" panose="02000000000000000000" pitchFamily="2" charset="0"/>
                <a:cs typeface="Ebrima" panose="02000000000000000000" pitchFamily="2" charset="0"/>
              </a:rPr>
              <a:t> trout are a unique type of rainbow trout.  </a:t>
            </a:r>
          </a:p>
          <a:p>
            <a:r>
              <a:rPr lang="en-US" sz="2500" b="0" dirty="0">
                <a:latin typeface="Ebrima" panose="02000000000000000000" pitchFamily="2" charset="0"/>
                <a:ea typeface="Ebrima" panose="02000000000000000000" pitchFamily="2" charset="0"/>
                <a:cs typeface="Ebrima" panose="02000000000000000000" pitchFamily="2" charset="0"/>
              </a:rPr>
              <a:t> </a:t>
            </a:r>
          </a:p>
        </p:txBody>
      </p:sp>
      <p:sp>
        <p:nvSpPr>
          <p:cNvPr id="4" name="Title 1">
            <a:extLst>
              <a:ext uri="{FF2B5EF4-FFF2-40B4-BE49-F238E27FC236}">
                <a16:creationId xmlns:a16="http://schemas.microsoft.com/office/drawing/2014/main" id="{0D8832F5-A62E-4472-9910-3953FF83D2CB}"/>
              </a:ext>
            </a:extLst>
          </p:cNvPr>
          <p:cNvSpPr txBox="1">
            <a:spLocks/>
          </p:cNvSpPr>
          <p:nvPr/>
        </p:nvSpPr>
        <p:spPr>
          <a:xfrm>
            <a:off x="1085850" y="5314950"/>
            <a:ext cx="7486650" cy="6858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200" b="1" kern="1200">
                <a:solidFill>
                  <a:schemeClr val="bg1"/>
                </a:solidFill>
                <a:latin typeface="Rockwell" panose="02060603020205020403" pitchFamily="18" charset="0"/>
                <a:ea typeface="Roboto Slab" pitchFamily="2" charset="0"/>
                <a:cs typeface="+mj-cs"/>
              </a:defRPr>
            </a:lvl1pPr>
          </a:lstStyle>
          <a:p>
            <a:r>
              <a:rPr lang="en-US" sz="2500" b="0" dirty="0">
                <a:latin typeface="Ebrima" panose="02000000000000000000" pitchFamily="2" charset="0"/>
                <a:ea typeface="Ebrima" panose="02000000000000000000" pitchFamily="2" charset="0"/>
                <a:cs typeface="Ebrima" panose="02000000000000000000" pitchFamily="2" charset="0"/>
              </a:rPr>
              <a:t>Both rainbow trout and </a:t>
            </a:r>
            <a:r>
              <a:rPr lang="en-US" sz="2500" b="0" dirty="0" err="1">
                <a:latin typeface="Ebrima" panose="02000000000000000000" pitchFamily="2" charset="0"/>
                <a:ea typeface="Ebrima" panose="02000000000000000000" pitchFamily="2" charset="0"/>
                <a:cs typeface="Ebrima" panose="02000000000000000000" pitchFamily="2" charset="0"/>
              </a:rPr>
              <a:t>redband</a:t>
            </a:r>
            <a:r>
              <a:rPr lang="en-US" sz="2500" b="0" dirty="0">
                <a:latin typeface="Ebrima" panose="02000000000000000000" pitchFamily="2" charset="0"/>
                <a:ea typeface="Ebrima" panose="02000000000000000000" pitchFamily="2" charset="0"/>
                <a:cs typeface="Ebrima" panose="02000000000000000000" pitchFamily="2" charset="0"/>
              </a:rPr>
              <a:t> trout are salmonids. This means they are related to salmon! </a:t>
            </a:r>
          </a:p>
        </p:txBody>
      </p:sp>
      <p:pic>
        <p:nvPicPr>
          <p:cNvPr id="6" name="Picture 5">
            <a:extLst>
              <a:ext uri="{FF2B5EF4-FFF2-40B4-BE49-F238E27FC236}">
                <a16:creationId xmlns:a16="http://schemas.microsoft.com/office/drawing/2014/main" id="{F479D4E2-A5BA-4CAE-A1C0-0074982A447F}"/>
              </a:ext>
            </a:extLst>
          </p:cNvPr>
          <p:cNvPicPr>
            <a:picLocks noChangeAspect="1"/>
          </p:cNvPicPr>
          <p:nvPr/>
        </p:nvPicPr>
        <p:blipFill rotWithShape="1">
          <a:blip r:embed="rId3">
            <a:extLst>
              <a:ext uri="{28A0092B-C50C-407E-A947-70E740481C1C}">
                <a14:useLocalDpi xmlns:a14="http://schemas.microsoft.com/office/drawing/2010/main" val="0"/>
              </a:ext>
            </a:extLst>
          </a:blip>
          <a:srcRect t="27319" b="30412"/>
          <a:stretch/>
        </p:blipFill>
        <p:spPr>
          <a:xfrm>
            <a:off x="2432" y="2257424"/>
            <a:ext cx="9144000" cy="2343151"/>
          </a:xfrm>
          <a:prstGeom prst="rect">
            <a:avLst/>
          </a:prstGeom>
        </p:spPr>
      </p:pic>
      <p:sp>
        <p:nvSpPr>
          <p:cNvPr id="7" name="Oval 6">
            <a:extLst>
              <a:ext uri="{FF2B5EF4-FFF2-40B4-BE49-F238E27FC236}">
                <a16:creationId xmlns:a16="http://schemas.microsoft.com/office/drawing/2014/main" id="{76D32FB4-41DB-45A9-BCB9-E301F689C94C}"/>
              </a:ext>
            </a:extLst>
          </p:cNvPr>
          <p:cNvSpPr/>
          <p:nvPr/>
        </p:nvSpPr>
        <p:spPr>
          <a:xfrm>
            <a:off x="1371600" y="2628900"/>
            <a:ext cx="5314950" cy="12573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09C64CC2-824A-4CC5-B3D1-30BD4A8F9082}"/>
              </a:ext>
            </a:extLst>
          </p:cNvPr>
          <p:cNvSpPr/>
          <p:nvPr/>
        </p:nvSpPr>
        <p:spPr>
          <a:xfrm>
            <a:off x="3714750" y="1728787"/>
            <a:ext cx="114300" cy="714375"/>
          </a:xfrm>
          <a:prstGeom prst="downArrow">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03300-5C25-4E8A-87AE-EF84BEC41CD2}"/>
              </a:ext>
            </a:extLst>
          </p:cNvPr>
          <p:cNvSpPr txBox="1">
            <a:spLocks/>
          </p:cNvSpPr>
          <p:nvPr/>
        </p:nvSpPr>
        <p:spPr>
          <a:xfrm>
            <a:off x="1371600" y="1206533"/>
            <a:ext cx="7486650"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latin typeface="Rockwell" panose="02060603020205020403" pitchFamily="18" charset="0"/>
                <a:ea typeface="Roboto Slab" pitchFamily="2" charset="0"/>
                <a:cs typeface="+mj-cs"/>
              </a:defRPr>
            </a:lvl1pPr>
          </a:lstStyle>
          <a:p>
            <a:r>
              <a:rPr lang="en-US" sz="2000" b="0" dirty="0">
                <a:latin typeface="Ebrima"/>
                <a:ea typeface="Ebrima"/>
                <a:cs typeface="Ebrima"/>
              </a:rPr>
              <a:t>They have a shiny rainbow down each side. </a:t>
            </a:r>
            <a:endParaRPr lang="en-US" sz="2000" b="0" dirty="0">
              <a:latin typeface="Ebrima" panose="02000000000000000000" pitchFamily="2" charset="0"/>
              <a:ea typeface="Ebrima" panose="02000000000000000000" pitchFamily="2" charset="0"/>
              <a:cs typeface="Ebrima"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9E2432-6F3D-4D3F-A0EC-4C3E1EEFBFD5}"/>
              </a:ext>
            </a:extLst>
          </p:cNvPr>
          <p:cNvSpPr txBox="1">
            <a:spLocks/>
          </p:cNvSpPr>
          <p:nvPr/>
        </p:nvSpPr>
        <p:spPr>
          <a:xfrm>
            <a:off x="338036" y="98898"/>
            <a:ext cx="8229599" cy="9144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Why are </a:t>
            </a:r>
            <a:r>
              <a:rPr lang="en-US" dirty="0" err="1"/>
              <a:t>redband</a:t>
            </a:r>
            <a:r>
              <a:rPr lang="en-US" dirty="0"/>
              <a:t> trout important?</a:t>
            </a:r>
          </a:p>
        </p:txBody>
      </p:sp>
      <p:sp>
        <p:nvSpPr>
          <p:cNvPr id="13" name="Content Placeholder 2">
            <a:extLst>
              <a:ext uri="{FF2B5EF4-FFF2-40B4-BE49-F238E27FC236}">
                <a16:creationId xmlns:a16="http://schemas.microsoft.com/office/drawing/2014/main" id="{16105424-0E29-4C4F-9222-8BB8E9BCC85C}"/>
              </a:ext>
            </a:extLst>
          </p:cNvPr>
          <p:cNvSpPr>
            <a:spLocks noGrp="1"/>
          </p:cNvSpPr>
          <p:nvPr>
            <p:ph idx="1"/>
          </p:nvPr>
        </p:nvSpPr>
        <p:spPr>
          <a:xfrm>
            <a:off x="513132" y="1269251"/>
            <a:ext cx="8115300" cy="4800600"/>
          </a:xfrm>
        </p:spPr>
        <p:txBody>
          <a:bodyPr vert="horz" lIns="91440" tIns="45720" rIns="91440" bIns="45720" rtlCol="0" anchor="t">
            <a:normAutofit/>
          </a:bodyPr>
          <a:lstStyle/>
          <a:p>
            <a:pPr>
              <a:spcBef>
                <a:spcPts val="0"/>
              </a:spcBef>
              <a:spcAft>
                <a:spcPts val="1200"/>
              </a:spcAft>
            </a:pPr>
            <a:r>
              <a:rPr lang="en-US" sz="2000">
                <a:solidFill>
                  <a:schemeClr val="bg1"/>
                </a:solidFill>
                <a:latin typeface="Ebrima"/>
                <a:ea typeface="Ebrima"/>
                <a:cs typeface="Ebrima"/>
              </a:rPr>
              <a:t>They </a:t>
            </a:r>
            <a:r>
              <a:rPr lang="en-US" sz="2000" dirty="0">
                <a:solidFill>
                  <a:schemeClr val="bg1"/>
                </a:solidFill>
                <a:latin typeface="Ebrima"/>
                <a:ea typeface="Ebrima"/>
                <a:cs typeface="Ebrima"/>
              </a:rPr>
              <a:t>are important for people’s subsistence, culture, and recreation. </a:t>
            </a:r>
            <a:endParaRPr lang="en-US" sz="2000" dirty="0">
              <a:solidFill>
                <a:schemeClr val="bg1"/>
              </a:solidFill>
            </a:endParaRPr>
          </a:p>
          <a:p>
            <a:pPr marL="0" indent="0">
              <a:spcBef>
                <a:spcPts val="0"/>
              </a:spcBef>
              <a:spcAft>
                <a:spcPts val="1200"/>
              </a:spcAft>
              <a:buNone/>
            </a:pPr>
            <a:r>
              <a:rPr lang="en-US" sz="2000" dirty="0">
                <a:solidFill>
                  <a:schemeClr val="bg1"/>
                </a:solidFill>
              </a:rPr>
              <a:t>Scientists are still learning more about their role in our ecosystems.  If we lose them, we may be losing our next scientific breakthrough! </a:t>
            </a:r>
          </a:p>
        </p:txBody>
      </p:sp>
      <p:pic>
        <p:nvPicPr>
          <p:cNvPr id="14" name="Picture 13">
            <a:extLst>
              <a:ext uri="{FF2B5EF4-FFF2-40B4-BE49-F238E27FC236}">
                <a16:creationId xmlns:a16="http://schemas.microsoft.com/office/drawing/2014/main" id="{7A79C739-980B-4D25-9F6F-886511D9E0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3695086"/>
            <a:ext cx="4572000" cy="1900238"/>
          </a:xfrm>
          <a:prstGeom prst="rect">
            <a:avLst/>
          </a:prstGeom>
        </p:spPr>
      </p:pic>
      <p:pic>
        <p:nvPicPr>
          <p:cNvPr id="15" name="Picture 14" descr="A picture containing person, outdoor, fish, soft-finned fish&#10;&#10;Description automatically generated">
            <a:extLst>
              <a:ext uri="{FF2B5EF4-FFF2-40B4-BE49-F238E27FC236}">
                <a16:creationId xmlns:a16="http://schemas.microsoft.com/office/drawing/2014/main" id="{401CEFDE-811E-4AA9-8067-30A984FC2CFC}"/>
              </a:ext>
            </a:extLst>
          </p:cNvPr>
          <p:cNvPicPr>
            <a:picLocks noChangeAspect="1"/>
          </p:cNvPicPr>
          <p:nvPr/>
        </p:nvPicPr>
        <p:blipFill rotWithShape="1">
          <a:blip r:embed="rId4">
            <a:extLst>
              <a:ext uri="{28A0092B-C50C-407E-A947-70E740481C1C}">
                <a14:useLocalDpi xmlns:a14="http://schemas.microsoft.com/office/drawing/2010/main" val="0"/>
              </a:ext>
            </a:extLst>
          </a:blip>
          <a:srcRect r="7758" b="2270"/>
          <a:stretch/>
        </p:blipFill>
        <p:spPr>
          <a:xfrm>
            <a:off x="4821271" y="2879303"/>
            <a:ext cx="4322729" cy="3978697"/>
          </a:xfrm>
          <a:prstGeom prst="rect">
            <a:avLst/>
          </a:prstGeom>
        </p:spPr>
      </p:pic>
    </p:spTree>
    <p:extLst>
      <p:ext uri="{BB962C8B-B14F-4D97-AF65-F5344CB8AC3E}">
        <p14:creationId xmlns:p14="http://schemas.microsoft.com/office/powerpoint/2010/main" val="1435534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4C60E9-FC83-4E06-8933-9B26B76D15FA}"/>
              </a:ext>
            </a:extLst>
          </p:cNvPr>
          <p:cNvSpPr>
            <a:spLocks noGrp="1"/>
          </p:cNvSpPr>
          <p:nvPr>
            <p:ph type="title"/>
          </p:nvPr>
        </p:nvSpPr>
        <p:spPr>
          <a:xfrm>
            <a:off x="457200" y="-6080"/>
            <a:ext cx="7886700" cy="1325563"/>
          </a:xfrm>
        </p:spPr>
        <p:txBody>
          <a:bodyPr/>
          <a:lstStyle/>
          <a:p>
            <a:r>
              <a:rPr lang="en-US" dirty="0"/>
              <a:t>Decline in </a:t>
            </a:r>
            <a:r>
              <a:rPr lang="en-US" dirty="0" err="1"/>
              <a:t>redband</a:t>
            </a:r>
            <a:r>
              <a:rPr lang="en-US" dirty="0"/>
              <a:t> trout</a:t>
            </a:r>
          </a:p>
        </p:txBody>
      </p:sp>
      <p:sp>
        <p:nvSpPr>
          <p:cNvPr id="10" name="Content Placeholder 2">
            <a:extLst>
              <a:ext uri="{FF2B5EF4-FFF2-40B4-BE49-F238E27FC236}">
                <a16:creationId xmlns:a16="http://schemas.microsoft.com/office/drawing/2014/main" id="{44311918-86F6-41FD-8C54-2E3373EE77A7}"/>
              </a:ext>
            </a:extLst>
          </p:cNvPr>
          <p:cNvSpPr txBox="1">
            <a:spLocks/>
          </p:cNvSpPr>
          <p:nvPr/>
        </p:nvSpPr>
        <p:spPr>
          <a:xfrm>
            <a:off x="628650" y="1253331"/>
            <a:ext cx="7886700" cy="435133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solidFill>
                  <a:schemeClr val="bg1"/>
                </a:solidFill>
              </a:rPr>
              <a:t>Today, fisheries biologists in Washington (people who study fish) estimate that </a:t>
            </a:r>
            <a:r>
              <a:rPr lang="en-US" sz="2500" dirty="0" err="1">
                <a:solidFill>
                  <a:schemeClr val="bg1"/>
                </a:solidFill>
              </a:rPr>
              <a:t>redband</a:t>
            </a:r>
            <a:r>
              <a:rPr lang="en-US" sz="2500" dirty="0">
                <a:solidFill>
                  <a:schemeClr val="bg1"/>
                </a:solidFill>
              </a:rPr>
              <a:t> trout only have 11% of their previous habitat. </a:t>
            </a:r>
          </a:p>
        </p:txBody>
      </p:sp>
      <p:sp>
        <p:nvSpPr>
          <p:cNvPr id="11" name="Footer Placeholder 3">
            <a:extLst>
              <a:ext uri="{FF2B5EF4-FFF2-40B4-BE49-F238E27FC236}">
                <a16:creationId xmlns:a16="http://schemas.microsoft.com/office/drawing/2014/main" id="{21F8F596-B83A-49CD-88A3-256615FEEFF7}"/>
              </a:ext>
            </a:extLst>
          </p:cNvPr>
          <p:cNvSpPr>
            <a:spLocks noGrp="1"/>
          </p:cNvSpPr>
          <p:nvPr>
            <p:ph type="ftr" sz="quarter" idx="11"/>
          </p:nvPr>
        </p:nvSpPr>
        <p:spPr>
          <a:xfrm>
            <a:off x="3028950" y="6356351"/>
            <a:ext cx="3086100" cy="365125"/>
          </a:xfrm>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Tree>
    <p:extLst>
      <p:ext uri="{BB962C8B-B14F-4D97-AF65-F5344CB8AC3E}">
        <p14:creationId xmlns:p14="http://schemas.microsoft.com/office/powerpoint/2010/main" val="178203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21F8F596-B83A-49CD-88A3-256615FEEFF7}"/>
              </a:ext>
            </a:extLst>
          </p:cNvPr>
          <p:cNvSpPr>
            <a:spLocks noGrp="1"/>
          </p:cNvSpPr>
          <p:nvPr>
            <p:ph type="ftr" sz="quarter" idx="11"/>
          </p:nvPr>
        </p:nvSpPr>
        <p:spPr>
          <a:xfrm>
            <a:off x="3028950" y="6356351"/>
            <a:ext cx="3086100" cy="365125"/>
          </a:xfrm>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7" name="Title 1">
            <a:extLst>
              <a:ext uri="{FF2B5EF4-FFF2-40B4-BE49-F238E27FC236}">
                <a16:creationId xmlns:a16="http://schemas.microsoft.com/office/drawing/2014/main" id="{A9456492-9C05-4560-870E-8CA75909BF46}"/>
              </a:ext>
            </a:extLst>
          </p:cNvPr>
          <p:cNvSpPr>
            <a:spLocks noGrp="1"/>
          </p:cNvSpPr>
          <p:nvPr>
            <p:ph type="title"/>
          </p:nvPr>
        </p:nvSpPr>
        <p:spPr>
          <a:xfrm>
            <a:off x="342900" y="-114300"/>
            <a:ext cx="7886700" cy="1325563"/>
          </a:xfrm>
        </p:spPr>
        <p:txBody>
          <a:bodyPr/>
          <a:lstStyle/>
          <a:p>
            <a:r>
              <a:rPr lang="en-US" dirty="0"/>
              <a:t>Decline in </a:t>
            </a:r>
            <a:r>
              <a:rPr lang="en-US" dirty="0" err="1"/>
              <a:t>redband</a:t>
            </a:r>
            <a:r>
              <a:rPr lang="en-US" dirty="0"/>
              <a:t> trout</a:t>
            </a:r>
          </a:p>
        </p:txBody>
      </p:sp>
      <p:sp>
        <p:nvSpPr>
          <p:cNvPr id="9" name="Content Placeholder 2">
            <a:extLst>
              <a:ext uri="{FF2B5EF4-FFF2-40B4-BE49-F238E27FC236}">
                <a16:creationId xmlns:a16="http://schemas.microsoft.com/office/drawing/2014/main" id="{EC91AAD2-05A3-48F3-AF56-C09CE594F0ED}"/>
              </a:ext>
            </a:extLst>
          </p:cNvPr>
          <p:cNvSpPr>
            <a:spLocks noGrp="1"/>
          </p:cNvSpPr>
          <p:nvPr>
            <p:ph idx="1"/>
          </p:nvPr>
        </p:nvSpPr>
        <p:spPr>
          <a:xfrm>
            <a:off x="342900" y="1006474"/>
            <a:ext cx="8229600" cy="4743451"/>
          </a:xfrm>
        </p:spPr>
        <p:txBody>
          <a:bodyPr vert="horz" lIns="91440" tIns="45720" rIns="91440" bIns="45720" rtlCol="0" anchor="t">
            <a:normAutofit/>
          </a:bodyPr>
          <a:lstStyle/>
          <a:p>
            <a:r>
              <a:rPr lang="en-US" sz="2500" dirty="0">
                <a:solidFill>
                  <a:schemeClr val="bg1"/>
                </a:solidFill>
                <a:latin typeface="Ebrima"/>
                <a:ea typeface="Ebrima"/>
                <a:cs typeface="Ebrima"/>
              </a:rPr>
              <a:t>Threats to </a:t>
            </a:r>
            <a:r>
              <a:rPr lang="en-US" sz="2500" dirty="0" err="1">
                <a:solidFill>
                  <a:schemeClr val="bg1"/>
                </a:solidFill>
                <a:latin typeface="Ebrima"/>
                <a:ea typeface="Ebrima"/>
                <a:cs typeface="Ebrima"/>
              </a:rPr>
              <a:t>redband</a:t>
            </a:r>
            <a:r>
              <a:rPr lang="en-US" sz="2500" dirty="0">
                <a:solidFill>
                  <a:schemeClr val="bg1"/>
                </a:solidFill>
                <a:latin typeface="Ebrima"/>
                <a:ea typeface="Ebrima"/>
                <a:cs typeface="Ebrima"/>
              </a:rPr>
              <a:t> trout include:</a:t>
            </a:r>
          </a:p>
          <a:p>
            <a:pPr marL="708660" lvl="1" indent="-342900">
              <a:buChar char="•"/>
            </a:pPr>
            <a:r>
              <a:rPr lang="en-US" sz="2100" dirty="0">
                <a:solidFill>
                  <a:schemeClr val="bg1"/>
                </a:solidFill>
                <a:latin typeface="Ebrima"/>
                <a:ea typeface="Ebrima"/>
                <a:cs typeface="Ebrima"/>
              </a:rPr>
              <a:t>Loss or degradation of habitat</a:t>
            </a:r>
          </a:p>
          <a:p>
            <a:pPr marL="708660" lvl="1" indent="-342900">
              <a:buFont typeface="Arial" panose="020B0604020202020204" pitchFamily="34" charset="0"/>
              <a:buChar char="•"/>
            </a:pPr>
            <a:r>
              <a:rPr lang="en-US" sz="2100" dirty="0">
                <a:solidFill>
                  <a:schemeClr val="bg1"/>
                </a:solidFill>
                <a:latin typeface="Ebrima"/>
                <a:ea typeface="Ebrima"/>
                <a:cs typeface="Ebrima"/>
              </a:rPr>
              <a:t>Habitat loss due to development. </a:t>
            </a:r>
          </a:p>
          <a:p>
            <a:pPr marL="708660" lvl="1" indent="-342900">
              <a:buFont typeface="Arial" panose="020B0604020202020204" pitchFamily="34" charset="0"/>
              <a:buChar char="•"/>
            </a:pPr>
            <a:r>
              <a:rPr lang="en-US" sz="2100" dirty="0">
                <a:solidFill>
                  <a:schemeClr val="bg1"/>
                </a:solidFill>
                <a:latin typeface="Ebrima"/>
                <a:ea typeface="Ebrima"/>
                <a:cs typeface="Ebrima"/>
              </a:rPr>
              <a:t>Pollution like garbage in recreation areas. </a:t>
            </a:r>
            <a:endParaRPr lang="en-US" sz="2100" dirty="0">
              <a:solidFill>
                <a:schemeClr val="bg1"/>
              </a:solidFill>
            </a:endParaRPr>
          </a:p>
          <a:p>
            <a:pPr marL="708660" lvl="1" indent="-342900">
              <a:buFont typeface="Arial" panose="020B0604020202020204" pitchFamily="34" charset="0"/>
              <a:buChar char="•"/>
            </a:pPr>
            <a:r>
              <a:rPr lang="en-US" sz="2100" dirty="0">
                <a:solidFill>
                  <a:schemeClr val="bg1"/>
                </a:solidFill>
                <a:latin typeface="Ebrima"/>
                <a:ea typeface="Ebrima"/>
                <a:cs typeface="Ebrima"/>
              </a:rPr>
              <a:t>Pesticide and fertilizer run off in water.</a:t>
            </a:r>
          </a:p>
          <a:p>
            <a:pPr marL="708660" lvl="1" indent="-342900">
              <a:buFont typeface="Arial" panose="020B0604020202020204" pitchFamily="34" charset="0"/>
              <a:buChar char="•"/>
            </a:pPr>
            <a:r>
              <a:rPr lang="en-US" sz="2100" dirty="0">
                <a:solidFill>
                  <a:schemeClr val="bg1"/>
                </a:solidFill>
                <a:latin typeface="Ebrima"/>
                <a:ea typeface="Ebrima"/>
                <a:cs typeface="Ebrima"/>
              </a:rPr>
              <a:t>Stream bank erosion due to poor livestock grazing practices. </a:t>
            </a:r>
            <a:endParaRPr lang="en-US" sz="2100" dirty="0">
              <a:solidFill>
                <a:schemeClr val="bg1"/>
              </a:solidFill>
            </a:endParaRPr>
          </a:p>
          <a:p>
            <a:endParaRPr lang="en-US" sz="2500" dirty="0">
              <a:solidFill>
                <a:schemeClr val="bg1"/>
              </a:solidFill>
            </a:endParaRPr>
          </a:p>
          <a:p>
            <a:endParaRPr lang="en-US" sz="2500" dirty="0">
              <a:solidFill>
                <a:schemeClr val="bg1"/>
              </a:solidFill>
            </a:endParaRPr>
          </a:p>
        </p:txBody>
      </p:sp>
      <p:pic>
        <p:nvPicPr>
          <p:cNvPr id="12" name="Picture 11" descr="A picture containing grass, water, outdoor, sky&#10;&#10;Description automatically generated">
            <a:extLst>
              <a:ext uri="{FF2B5EF4-FFF2-40B4-BE49-F238E27FC236}">
                <a16:creationId xmlns:a16="http://schemas.microsoft.com/office/drawing/2014/main" id="{8D0A4E56-2889-4F7B-A5E4-AA9AA53B9C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0" b="37767"/>
          <a:stretch/>
        </p:blipFill>
        <p:spPr>
          <a:xfrm>
            <a:off x="924322" y="3657599"/>
            <a:ext cx="8235485" cy="3200401"/>
          </a:xfrm>
          <a:prstGeom prst="rect">
            <a:avLst/>
          </a:prstGeom>
        </p:spPr>
      </p:pic>
    </p:spTree>
    <p:extLst>
      <p:ext uri="{BB962C8B-B14F-4D97-AF65-F5344CB8AC3E}">
        <p14:creationId xmlns:p14="http://schemas.microsoft.com/office/powerpoint/2010/main" val="134837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500"/>
                                        <p:tgtEl>
                                          <p:spTgt spid="9">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down)">
                                      <p:cBhvr>
                                        <p:cTn id="13" dur="500"/>
                                        <p:tgtEl>
                                          <p:spTgt spid="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wipe(down)">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wipe(down)">
                                      <p:cBhvr>
                                        <p:cTn id="2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1A42984-77FF-4ACF-B6F2-E21861F53192}"/>
              </a:ext>
            </a:extLst>
          </p:cNvPr>
          <p:cNvSpPr>
            <a:spLocks noGrp="1"/>
          </p:cNvSpPr>
          <p:nvPr>
            <p:ph type="title"/>
          </p:nvPr>
        </p:nvSpPr>
        <p:spPr>
          <a:xfrm>
            <a:off x="370867" y="-72162"/>
            <a:ext cx="7886700" cy="1325563"/>
          </a:xfrm>
        </p:spPr>
        <p:txBody>
          <a:bodyPr/>
          <a:lstStyle/>
          <a:p>
            <a:r>
              <a:rPr lang="en-US" dirty="0"/>
              <a:t>Decline in </a:t>
            </a:r>
            <a:r>
              <a:rPr lang="en-US" dirty="0" err="1"/>
              <a:t>redband</a:t>
            </a:r>
            <a:r>
              <a:rPr lang="en-US" dirty="0"/>
              <a:t> trout</a:t>
            </a:r>
          </a:p>
        </p:txBody>
      </p:sp>
      <p:sp>
        <p:nvSpPr>
          <p:cNvPr id="13" name="Content Placeholder 2">
            <a:extLst>
              <a:ext uri="{FF2B5EF4-FFF2-40B4-BE49-F238E27FC236}">
                <a16:creationId xmlns:a16="http://schemas.microsoft.com/office/drawing/2014/main" id="{95DF046D-A740-4B74-AAFB-882859EB3556}"/>
              </a:ext>
            </a:extLst>
          </p:cNvPr>
          <p:cNvSpPr>
            <a:spLocks noGrp="1"/>
          </p:cNvSpPr>
          <p:nvPr>
            <p:ph idx="1"/>
          </p:nvPr>
        </p:nvSpPr>
        <p:spPr>
          <a:xfrm>
            <a:off x="342900" y="1252185"/>
            <a:ext cx="4229100" cy="4743451"/>
          </a:xfrm>
        </p:spPr>
        <p:txBody>
          <a:bodyPr vert="horz" lIns="91440" tIns="45720" rIns="91440" bIns="45720" rtlCol="0" anchor="t">
            <a:normAutofit/>
          </a:bodyPr>
          <a:lstStyle/>
          <a:p>
            <a:r>
              <a:rPr lang="en-US" sz="2500" dirty="0">
                <a:solidFill>
                  <a:schemeClr val="bg1"/>
                </a:solidFill>
                <a:latin typeface="Ebrima"/>
                <a:ea typeface="Ebrima"/>
                <a:cs typeface="Ebrima"/>
              </a:rPr>
              <a:t>Threats to </a:t>
            </a:r>
            <a:r>
              <a:rPr lang="en-US" sz="2500" dirty="0" err="1">
                <a:solidFill>
                  <a:schemeClr val="bg1"/>
                </a:solidFill>
                <a:latin typeface="Ebrima"/>
                <a:ea typeface="Ebrima"/>
                <a:cs typeface="Ebrima"/>
              </a:rPr>
              <a:t>redband</a:t>
            </a:r>
            <a:r>
              <a:rPr lang="en-US" sz="2500" dirty="0">
                <a:solidFill>
                  <a:schemeClr val="bg1"/>
                </a:solidFill>
                <a:latin typeface="Ebrima"/>
                <a:ea typeface="Ebrima"/>
                <a:cs typeface="Ebrima"/>
              </a:rPr>
              <a:t> trout include:</a:t>
            </a:r>
          </a:p>
          <a:p>
            <a:pPr marL="342900" indent="-342900">
              <a:buFont typeface="Arial" panose="020B0604020202020204" pitchFamily="34" charset="0"/>
              <a:buChar char="•"/>
            </a:pPr>
            <a:r>
              <a:rPr lang="en-US" sz="2500" dirty="0">
                <a:solidFill>
                  <a:schemeClr val="bg1"/>
                </a:solidFill>
              </a:rPr>
              <a:t>Fish passage barriers</a:t>
            </a:r>
          </a:p>
          <a:p>
            <a:pPr lvl="1"/>
            <a:r>
              <a:rPr lang="en-US" sz="2100" dirty="0">
                <a:solidFill>
                  <a:schemeClr val="bg1"/>
                </a:solidFill>
                <a:latin typeface="Ebrima"/>
                <a:ea typeface="Ebrima"/>
                <a:cs typeface="Ebrima"/>
              </a:rPr>
              <a:t>Small barriers like undersized culverts </a:t>
            </a:r>
            <a:endParaRPr lang="en-US" sz="2100" dirty="0">
              <a:solidFill>
                <a:schemeClr val="bg1"/>
              </a:solidFill>
            </a:endParaRPr>
          </a:p>
          <a:p>
            <a:pPr lvl="1"/>
            <a:r>
              <a:rPr lang="en-US" sz="2100" dirty="0">
                <a:solidFill>
                  <a:schemeClr val="bg1"/>
                </a:solidFill>
              </a:rPr>
              <a:t>Dam construction (like Grand Coulee and Chief Joseph)</a:t>
            </a:r>
          </a:p>
          <a:p>
            <a:pPr lvl="1"/>
            <a:endParaRPr lang="en-US" sz="2100" dirty="0">
              <a:solidFill>
                <a:schemeClr val="bg1"/>
              </a:solidFill>
            </a:endParaRPr>
          </a:p>
          <a:p>
            <a:pPr marL="342900" indent="-342900">
              <a:buFont typeface="Arial" panose="020B0604020202020204" pitchFamily="34" charset="0"/>
              <a:buChar char="•"/>
            </a:pPr>
            <a:r>
              <a:rPr lang="en-US" sz="2500" dirty="0">
                <a:solidFill>
                  <a:schemeClr val="bg1"/>
                </a:solidFill>
                <a:latin typeface="Ebrima"/>
                <a:ea typeface="Ebrima"/>
                <a:cs typeface="Ebrima"/>
              </a:rPr>
              <a:t>Hybridization (breeding with another species) with hatchery rainbow trout</a:t>
            </a:r>
          </a:p>
          <a:p>
            <a:pPr lvl="1"/>
            <a:endParaRPr lang="en-US" sz="2100" dirty="0">
              <a:solidFill>
                <a:schemeClr val="bg1"/>
              </a:solidFill>
            </a:endParaRPr>
          </a:p>
          <a:p>
            <a:endParaRPr lang="en-US" sz="2500" dirty="0">
              <a:solidFill>
                <a:schemeClr val="bg1"/>
              </a:solidFill>
            </a:endParaRPr>
          </a:p>
          <a:p>
            <a:endParaRPr lang="en-US" sz="2500" dirty="0">
              <a:solidFill>
                <a:schemeClr val="bg1"/>
              </a:solidFill>
            </a:endParaRPr>
          </a:p>
        </p:txBody>
      </p:sp>
      <p:pic>
        <p:nvPicPr>
          <p:cNvPr id="14" name="Picture 13" descr="A picture containing outdoor, ground, tree, plant&#10;&#10;Description automatically generated">
            <a:extLst>
              <a:ext uri="{FF2B5EF4-FFF2-40B4-BE49-F238E27FC236}">
                <a16:creationId xmlns:a16="http://schemas.microsoft.com/office/drawing/2014/main" id="{2C746A8A-0C10-40AA-A30D-ED2F769B0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0" t="20000" r="5833"/>
          <a:stretch/>
        </p:blipFill>
        <p:spPr>
          <a:xfrm>
            <a:off x="4547681" y="1371600"/>
            <a:ext cx="4457700" cy="4504623"/>
          </a:xfrm>
          <a:prstGeom prst="rect">
            <a:avLst/>
          </a:prstGeom>
        </p:spPr>
      </p:pic>
      <p:sp>
        <p:nvSpPr>
          <p:cNvPr id="15" name="Text Placeholder 2">
            <a:extLst>
              <a:ext uri="{FF2B5EF4-FFF2-40B4-BE49-F238E27FC236}">
                <a16:creationId xmlns:a16="http://schemas.microsoft.com/office/drawing/2014/main" id="{5E322A28-3DA4-40B1-97ED-78D743C0EDFF}"/>
              </a:ext>
            </a:extLst>
          </p:cNvPr>
          <p:cNvSpPr txBox="1">
            <a:spLocks/>
          </p:cNvSpPr>
          <p:nvPr/>
        </p:nvSpPr>
        <p:spPr>
          <a:xfrm>
            <a:off x="5600700" y="4604636"/>
            <a:ext cx="42291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A WDFW employee measures the culvert to see if fish can pass through. </a:t>
            </a:r>
          </a:p>
        </p:txBody>
      </p:sp>
    </p:spTree>
    <p:extLst>
      <p:ext uri="{BB962C8B-B14F-4D97-AF65-F5344CB8AC3E}">
        <p14:creationId xmlns:p14="http://schemas.microsoft.com/office/powerpoint/2010/main" val="41905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down)">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wipe(down)">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wipe(down)">
                                      <p:cBhvr>
                                        <p:cTn id="2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374B18-FE72-48B4-B02E-A934B80EEA46}"/>
              </a:ext>
            </a:extLst>
          </p:cNvPr>
          <p:cNvSpPr txBox="1">
            <a:spLocks/>
          </p:cNvSpPr>
          <p:nvPr/>
        </p:nvSpPr>
        <p:spPr>
          <a:xfrm>
            <a:off x="607979" y="0"/>
            <a:ext cx="788670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What can we do? </a:t>
            </a:r>
          </a:p>
        </p:txBody>
      </p:sp>
      <p:sp>
        <p:nvSpPr>
          <p:cNvPr id="9" name="Content Placeholder 2">
            <a:extLst>
              <a:ext uri="{FF2B5EF4-FFF2-40B4-BE49-F238E27FC236}">
                <a16:creationId xmlns:a16="http://schemas.microsoft.com/office/drawing/2014/main" id="{2A53FACD-581F-432A-81F3-37E2328BEB9C}"/>
              </a:ext>
            </a:extLst>
          </p:cNvPr>
          <p:cNvSpPr>
            <a:spLocks noGrp="1"/>
          </p:cNvSpPr>
          <p:nvPr>
            <p:ph idx="1"/>
          </p:nvPr>
        </p:nvSpPr>
        <p:spPr>
          <a:xfrm>
            <a:off x="285750" y="1257300"/>
            <a:ext cx="8229600" cy="4743451"/>
          </a:xfrm>
        </p:spPr>
        <p:txBody>
          <a:bodyPr vert="horz" lIns="91440" tIns="45720" rIns="91440" bIns="45720" rtlCol="0" anchor="t">
            <a:normAutofit/>
          </a:bodyPr>
          <a:lstStyle/>
          <a:p>
            <a:pPr marL="571500" indent="-571500">
              <a:buFont typeface="Arial" panose="020B0604020202020204" pitchFamily="34" charset="0"/>
              <a:buChar char="•"/>
            </a:pPr>
            <a:r>
              <a:rPr lang="en-US" sz="2800" dirty="0">
                <a:solidFill>
                  <a:schemeClr val="bg1"/>
                </a:solidFill>
                <a:latin typeface="Ebrima"/>
                <a:ea typeface="Ebrima"/>
                <a:cs typeface="Ebrima"/>
              </a:rPr>
              <a:t>Clean up garbage and practice </a:t>
            </a:r>
            <a:r>
              <a:rPr lang="en-US" sz="2800" dirty="0">
                <a:solidFill>
                  <a:srgbClr val="2FC1DA"/>
                </a:solidFill>
                <a:latin typeface="Ebrima"/>
                <a:ea typeface="Ebrima"/>
                <a:cs typeface="Ebrima"/>
                <a:hlinkClick r:id="rId3">
                  <a:extLst>
                    <a:ext uri="{A12FA001-AC4F-418D-AE19-62706E023703}">
                      <ahyp:hlinkClr xmlns:ahyp="http://schemas.microsoft.com/office/drawing/2018/hyperlinkcolor" val="tx"/>
                    </a:ext>
                  </a:extLst>
                </a:hlinkClick>
              </a:rPr>
              <a:t>Leave No Trace Principles</a:t>
            </a:r>
            <a:r>
              <a:rPr lang="en-US" sz="2800" dirty="0">
                <a:solidFill>
                  <a:schemeClr val="bg1"/>
                </a:solidFill>
                <a:latin typeface="Ebrima"/>
                <a:ea typeface="Ebrima"/>
                <a:cs typeface="Ebrima"/>
              </a:rPr>
              <a:t> when enjoying the outdoors. </a:t>
            </a:r>
            <a:endParaRPr lang="en-US" sz="2800" dirty="0">
              <a:solidFill>
                <a:schemeClr val="bg1"/>
              </a:solidFill>
            </a:endParaRPr>
          </a:p>
        </p:txBody>
      </p:sp>
      <p:pic>
        <p:nvPicPr>
          <p:cNvPr id="11" name="Picture 10">
            <a:extLst>
              <a:ext uri="{FF2B5EF4-FFF2-40B4-BE49-F238E27FC236}">
                <a16:creationId xmlns:a16="http://schemas.microsoft.com/office/drawing/2014/main" id="{66F5F22D-1363-4BCA-9EBD-75941399437D}"/>
              </a:ext>
            </a:extLst>
          </p:cNvPr>
          <p:cNvPicPr>
            <a:picLocks noChangeAspect="1"/>
          </p:cNvPicPr>
          <p:nvPr/>
        </p:nvPicPr>
        <p:blipFill rotWithShape="1">
          <a:blip r:embed="rId4">
            <a:extLst>
              <a:ext uri="{28A0092B-C50C-407E-A947-70E740481C1C}">
                <a14:useLocalDpi xmlns:a14="http://schemas.microsoft.com/office/drawing/2010/main" val="0"/>
              </a:ext>
            </a:extLst>
          </a:blip>
          <a:srcRect t="10625" b="7812"/>
          <a:stretch/>
        </p:blipFill>
        <p:spPr>
          <a:xfrm>
            <a:off x="1282700" y="2286000"/>
            <a:ext cx="6578600" cy="4024254"/>
          </a:xfrm>
          <a:prstGeom prst="rect">
            <a:avLst/>
          </a:prstGeom>
        </p:spPr>
      </p:pic>
    </p:spTree>
    <p:extLst>
      <p:ext uri="{BB962C8B-B14F-4D97-AF65-F5344CB8AC3E}">
        <p14:creationId xmlns:p14="http://schemas.microsoft.com/office/powerpoint/2010/main" val="3681070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374B18-FE72-48B4-B02E-A934B80EEA46}"/>
              </a:ext>
            </a:extLst>
          </p:cNvPr>
          <p:cNvSpPr txBox="1">
            <a:spLocks/>
          </p:cNvSpPr>
          <p:nvPr/>
        </p:nvSpPr>
        <p:spPr>
          <a:xfrm>
            <a:off x="607979" y="0"/>
            <a:ext cx="788670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What can we do? </a:t>
            </a:r>
          </a:p>
        </p:txBody>
      </p:sp>
      <p:sp>
        <p:nvSpPr>
          <p:cNvPr id="10" name="Content Placeholder 2">
            <a:extLst>
              <a:ext uri="{FF2B5EF4-FFF2-40B4-BE49-F238E27FC236}">
                <a16:creationId xmlns:a16="http://schemas.microsoft.com/office/drawing/2014/main" id="{BC0E5FCC-9D5B-488F-B328-18BBFF3E397A}"/>
              </a:ext>
            </a:extLst>
          </p:cNvPr>
          <p:cNvSpPr>
            <a:spLocks noGrp="1"/>
          </p:cNvSpPr>
          <p:nvPr>
            <p:ph idx="1"/>
          </p:nvPr>
        </p:nvSpPr>
        <p:spPr>
          <a:xfrm>
            <a:off x="285750" y="1257300"/>
            <a:ext cx="3028950" cy="4743451"/>
          </a:xfrm>
        </p:spPr>
        <p:txBody>
          <a:bodyPr vert="horz" lIns="91440" tIns="45720" rIns="91440" bIns="45720" rtlCol="0" anchor="t">
            <a:normAutofit/>
          </a:bodyPr>
          <a:lstStyle/>
          <a:p>
            <a:pPr marL="571500" indent="-571500">
              <a:buFont typeface="Arial" panose="020B0604020202020204" pitchFamily="34" charset="0"/>
              <a:buChar char="•"/>
            </a:pPr>
            <a:r>
              <a:rPr lang="en-US" sz="2700" dirty="0">
                <a:solidFill>
                  <a:schemeClr val="bg1"/>
                </a:solidFill>
              </a:rPr>
              <a:t>Don’t pollute water!</a:t>
            </a:r>
          </a:p>
          <a:p>
            <a:pPr marL="937260" lvl="1" indent="-571500">
              <a:buFont typeface="Arial" panose="020B0604020202020204" pitchFamily="34" charset="0"/>
              <a:buChar char="•"/>
            </a:pPr>
            <a:r>
              <a:rPr lang="en-US" sz="2500" dirty="0">
                <a:solidFill>
                  <a:schemeClr val="bg1"/>
                </a:solidFill>
                <a:latin typeface="Ebrima"/>
                <a:ea typeface="Ebrima"/>
                <a:cs typeface="Ebrima"/>
              </a:rPr>
              <a:t>Never put anything in storm drains, rivers, lakes, streams, etc. </a:t>
            </a:r>
            <a:endParaRPr lang="en-US" sz="2500" dirty="0">
              <a:solidFill>
                <a:schemeClr val="bg1"/>
              </a:solidFill>
            </a:endParaRPr>
          </a:p>
        </p:txBody>
      </p:sp>
      <p:pic>
        <p:nvPicPr>
          <p:cNvPr id="12" name="Picture 11" descr="A picture containing ground, rock, outdoor, nature&#10;&#10;Description automatically generated">
            <a:extLst>
              <a:ext uri="{FF2B5EF4-FFF2-40B4-BE49-F238E27FC236}">
                <a16:creationId xmlns:a16="http://schemas.microsoft.com/office/drawing/2014/main" id="{EB7F0BD5-D1CB-47DC-9953-D4DF3B986CA2}"/>
              </a:ext>
            </a:extLst>
          </p:cNvPr>
          <p:cNvPicPr>
            <a:picLocks noChangeAspect="1"/>
          </p:cNvPicPr>
          <p:nvPr/>
        </p:nvPicPr>
        <p:blipFill rotWithShape="1">
          <a:blip r:embed="rId3">
            <a:extLst>
              <a:ext uri="{28A0092B-C50C-407E-A947-70E740481C1C}">
                <a14:useLocalDpi xmlns:a14="http://schemas.microsoft.com/office/drawing/2010/main" val="0"/>
              </a:ext>
            </a:extLst>
          </a:blip>
          <a:srcRect l="2380" r="8731"/>
          <a:stretch/>
        </p:blipFill>
        <p:spPr>
          <a:xfrm>
            <a:off x="3600450" y="1400175"/>
            <a:ext cx="5404570" cy="4057650"/>
          </a:xfrm>
          <a:prstGeom prst="rect">
            <a:avLst/>
          </a:prstGeom>
        </p:spPr>
      </p:pic>
      <p:sp>
        <p:nvSpPr>
          <p:cNvPr id="13" name="Text Placeholder 2">
            <a:extLst>
              <a:ext uri="{FF2B5EF4-FFF2-40B4-BE49-F238E27FC236}">
                <a16:creationId xmlns:a16="http://schemas.microsoft.com/office/drawing/2014/main" id="{DE86570B-560A-4E93-AF1F-20EE4979EEAF}"/>
              </a:ext>
            </a:extLst>
          </p:cNvPr>
          <p:cNvSpPr txBox="1">
            <a:spLocks/>
          </p:cNvSpPr>
          <p:nvPr/>
        </p:nvSpPr>
        <p:spPr>
          <a:xfrm>
            <a:off x="6446646" y="4214813"/>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Photo courtesy of Washington Department of Ecology </a:t>
            </a:r>
          </a:p>
        </p:txBody>
      </p:sp>
    </p:spTree>
    <p:extLst>
      <p:ext uri="{BB962C8B-B14F-4D97-AF65-F5344CB8AC3E}">
        <p14:creationId xmlns:p14="http://schemas.microsoft.com/office/powerpoint/2010/main" val="3834504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7F9A5C-FB05-423D-AF32-62D5EA6E5F24}"/>
              </a:ext>
            </a:extLst>
          </p:cNvPr>
          <p:cNvSpPr>
            <a:spLocks noGrp="1"/>
          </p:cNvSpPr>
          <p:nvPr>
            <p:ph type="title"/>
          </p:nvPr>
        </p:nvSpPr>
        <p:spPr>
          <a:xfrm>
            <a:off x="623786" y="-68263"/>
            <a:ext cx="7886700" cy="1325563"/>
          </a:xfrm>
        </p:spPr>
        <p:txBody>
          <a:bodyPr/>
          <a:lstStyle/>
          <a:p>
            <a:r>
              <a:rPr lang="en-US" dirty="0"/>
              <a:t>What can we do? </a:t>
            </a:r>
          </a:p>
        </p:txBody>
      </p:sp>
      <p:sp>
        <p:nvSpPr>
          <p:cNvPr id="11" name="Content Placeholder 2">
            <a:extLst>
              <a:ext uri="{FF2B5EF4-FFF2-40B4-BE49-F238E27FC236}">
                <a16:creationId xmlns:a16="http://schemas.microsoft.com/office/drawing/2014/main" id="{7616C88F-849A-42B3-A9C1-60B57221266F}"/>
              </a:ext>
            </a:extLst>
          </p:cNvPr>
          <p:cNvSpPr>
            <a:spLocks noGrp="1"/>
          </p:cNvSpPr>
          <p:nvPr>
            <p:ph idx="1"/>
          </p:nvPr>
        </p:nvSpPr>
        <p:spPr>
          <a:xfrm>
            <a:off x="285750" y="1257300"/>
            <a:ext cx="8229600" cy="4743451"/>
          </a:xfrm>
        </p:spPr>
        <p:txBody>
          <a:bodyPr>
            <a:normAutofit/>
          </a:bodyPr>
          <a:lstStyle/>
          <a:p>
            <a:pPr marL="571500" indent="-571500">
              <a:buFont typeface="Arial" panose="020B0604020202020204" pitchFamily="34" charset="0"/>
              <a:buChar char="•"/>
            </a:pPr>
            <a:r>
              <a:rPr lang="en-US" sz="3200" dirty="0">
                <a:solidFill>
                  <a:schemeClr val="accent5"/>
                </a:solidFill>
                <a:hlinkClick r:id="rId3">
                  <a:extLst>
                    <a:ext uri="{A12FA001-AC4F-418D-AE19-62706E023703}">
                      <ahyp:hlinkClr xmlns:ahyp="http://schemas.microsoft.com/office/drawing/2018/hyperlinkcolor" val="tx"/>
                    </a:ext>
                  </a:extLst>
                </a:hlinkClick>
              </a:rPr>
              <a:t>Find</a:t>
            </a:r>
            <a:r>
              <a:rPr lang="en-US" sz="3200" dirty="0">
                <a:solidFill>
                  <a:schemeClr val="bg1"/>
                </a:solidFill>
              </a:rPr>
              <a:t> and enjoy</a:t>
            </a:r>
            <a:r>
              <a:rPr lang="en-US" sz="3200" dirty="0">
                <a:solidFill>
                  <a:schemeClr val="accent5"/>
                </a:solidFill>
              </a:rPr>
              <a:t> </a:t>
            </a:r>
            <a:r>
              <a:rPr lang="en-US" sz="3200" dirty="0" err="1">
                <a:solidFill>
                  <a:schemeClr val="accent5"/>
                </a:solidFill>
                <a:hlinkClick r:id="rId4">
                  <a:extLst>
                    <a:ext uri="{A12FA001-AC4F-418D-AE19-62706E023703}">
                      <ahyp:hlinkClr xmlns:ahyp="http://schemas.microsoft.com/office/drawing/2018/hyperlinkcolor" val="tx"/>
                    </a:ext>
                  </a:extLst>
                </a:hlinkClick>
              </a:rPr>
              <a:t>redband</a:t>
            </a:r>
            <a:r>
              <a:rPr lang="en-US" sz="3200" dirty="0">
                <a:solidFill>
                  <a:schemeClr val="accent5"/>
                </a:solidFill>
                <a:hlinkClick r:id="rId4">
                  <a:extLst>
                    <a:ext uri="{A12FA001-AC4F-418D-AE19-62706E023703}">
                      <ahyp:hlinkClr xmlns:ahyp="http://schemas.microsoft.com/office/drawing/2018/hyperlinkcolor" val="tx"/>
                    </a:ext>
                  </a:extLst>
                </a:hlinkClick>
              </a:rPr>
              <a:t> trout</a:t>
            </a:r>
            <a:r>
              <a:rPr lang="en-US" sz="3200" dirty="0">
                <a:solidFill>
                  <a:schemeClr val="bg1"/>
                </a:solidFill>
              </a:rPr>
              <a:t>! </a:t>
            </a:r>
          </a:p>
        </p:txBody>
      </p:sp>
      <p:pic>
        <p:nvPicPr>
          <p:cNvPr id="14" name="Picture 13" descr="A person holding a fish&#10;&#10;Description automatically generated">
            <a:extLst>
              <a:ext uri="{FF2B5EF4-FFF2-40B4-BE49-F238E27FC236}">
                <a16:creationId xmlns:a16="http://schemas.microsoft.com/office/drawing/2014/main" id="{5022617B-55EA-4E17-9591-D2BA4F38E0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1" b="3332"/>
          <a:stretch/>
        </p:blipFill>
        <p:spPr>
          <a:xfrm>
            <a:off x="2228850" y="1954531"/>
            <a:ext cx="4800600" cy="4160520"/>
          </a:xfrm>
          <a:prstGeom prst="rect">
            <a:avLst/>
          </a:prstGeom>
        </p:spPr>
      </p:pic>
    </p:spTree>
    <p:extLst>
      <p:ext uri="{BB962C8B-B14F-4D97-AF65-F5344CB8AC3E}">
        <p14:creationId xmlns:p14="http://schemas.microsoft.com/office/powerpoint/2010/main" val="5417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1500" y="-491115"/>
            <a:ext cx="8572500" cy="1500187"/>
          </a:xfrm>
        </p:spPr>
        <p:txBody>
          <a:bodyPr/>
          <a:lstStyle/>
          <a:p>
            <a:r>
              <a:rPr lang="en-US" dirty="0"/>
              <a:t>On the West Coast, there are six different types of rainbow trout! (Not all of them are found in Washington)</a:t>
            </a:r>
          </a:p>
        </p:txBody>
      </p:sp>
      <p:pic>
        <p:nvPicPr>
          <p:cNvPr id="7" name="Picture 6" descr="A picture containing indoor, fish, different, items&#10;&#10;Description automatically generated">
            <a:extLst>
              <a:ext uri="{FF2B5EF4-FFF2-40B4-BE49-F238E27FC236}">
                <a16:creationId xmlns:a16="http://schemas.microsoft.com/office/drawing/2014/main" id="{B8872B87-6109-43FB-982E-CB69A0B64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361786"/>
            <a:ext cx="5877745" cy="4134427"/>
          </a:xfrm>
          <a:prstGeom prst="rect">
            <a:avLst/>
          </a:prstGeom>
        </p:spPr>
      </p:pic>
      <p:sp>
        <p:nvSpPr>
          <p:cNvPr id="8" name="Oval 7">
            <a:extLst>
              <a:ext uri="{FF2B5EF4-FFF2-40B4-BE49-F238E27FC236}">
                <a16:creationId xmlns:a16="http://schemas.microsoft.com/office/drawing/2014/main" id="{58C851B2-FD57-4DA9-B78D-F6A32FC25F0D}"/>
              </a:ext>
            </a:extLst>
          </p:cNvPr>
          <p:cNvSpPr/>
          <p:nvPr/>
        </p:nvSpPr>
        <p:spPr>
          <a:xfrm>
            <a:off x="3714750" y="2686050"/>
            <a:ext cx="3486150" cy="1600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AB602341-5B63-4DF2-8FCA-03D5C3CC2764}"/>
              </a:ext>
            </a:extLst>
          </p:cNvPr>
          <p:cNvSpPr txBox="1">
            <a:spLocks/>
          </p:cNvSpPr>
          <p:nvPr/>
        </p:nvSpPr>
        <p:spPr>
          <a:xfrm>
            <a:off x="685800" y="5098833"/>
            <a:ext cx="77724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dirty="0"/>
              <a:t>This is the type of </a:t>
            </a:r>
            <a:r>
              <a:rPr lang="en-US" dirty="0" err="1"/>
              <a:t>redband</a:t>
            </a:r>
            <a:r>
              <a:rPr lang="en-US" dirty="0"/>
              <a:t>/rainbow trout we have in Washington. </a:t>
            </a:r>
          </a:p>
        </p:txBody>
      </p:sp>
      <p:sp>
        <p:nvSpPr>
          <p:cNvPr id="10" name="Text Placeholder 2">
            <a:extLst>
              <a:ext uri="{FF2B5EF4-FFF2-40B4-BE49-F238E27FC236}">
                <a16:creationId xmlns:a16="http://schemas.microsoft.com/office/drawing/2014/main" id="{1CB6FE84-B7DC-4325-B9D3-9912A2076782}"/>
              </a:ext>
            </a:extLst>
          </p:cNvPr>
          <p:cNvSpPr txBox="1">
            <a:spLocks/>
          </p:cNvSpPr>
          <p:nvPr/>
        </p:nvSpPr>
        <p:spPr>
          <a:xfrm>
            <a:off x="4343400" y="4173717"/>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Graphic courtesy of United States Fish and Wildlife Service.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724072" y="629266"/>
            <a:ext cx="4939868" cy="1676603"/>
          </a:xfrm>
        </p:spPr>
        <p:txBody>
          <a:bodyPr>
            <a:normAutofit/>
          </a:bodyPr>
          <a:lstStyle/>
          <a:p>
            <a:pPr>
              <a:lnSpc>
                <a:spcPct val="90000"/>
              </a:lnSpc>
            </a:pPr>
            <a:r>
              <a:rPr lang="en-US" sz="4000" dirty="0"/>
              <a:t>Where are </a:t>
            </a:r>
            <a:r>
              <a:rPr lang="en-US" sz="4000" dirty="0" err="1"/>
              <a:t>redband</a:t>
            </a:r>
            <a:r>
              <a:rPr lang="en-US" sz="4000" dirty="0"/>
              <a:t> trout found?</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3749608" y="2438401"/>
            <a:ext cx="4939867" cy="1219200"/>
          </a:xfrm>
          <a:noFill/>
        </p:spPr>
        <p:txBody>
          <a:bodyPr vert="horz" lIns="91440" tIns="45720" rIns="91440" bIns="45720" rtlCol="0" anchor="t">
            <a:normAutofit/>
          </a:bodyPr>
          <a:lstStyle/>
          <a:p>
            <a:r>
              <a:rPr lang="en-US" sz="2100" dirty="0">
                <a:solidFill>
                  <a:schemeClr val="bg1"/>
                </a:solidFill>
                <a:latin typeface="Ebrima"/>
                <a:ea typeface="Ebrima"/>
                <a:cs typeface="Ebrima"/>
              </a:rPr>
              <a:t>They are found throughout the western states (Washington, Idaho, Montana, Oregon, and Northern California). </a:t>
            </a:r>
            <a:endParaRPr lang="en-US" sz="2100" dirty="0">
              <a:solidFill>
                <a:schemeClr val="bg1"/>
              </a:solidFill>
            </a:endParaRPr>
          </a:p>
        </p:txBody>
      </p:sp>
      <p:pic>
        <p:nvPicPr>
          <p:cNvPr id="5" name="Content Placeholder 4" descr="Map&#10;&#10;Description automatically generated">
            <a:extLst>
              <a:ext uri="{FF2B5EF4-FFF2-40B4-BE49-F238E27FC236}">
                <a16:creationId xmlns:a16="http://schemas.microsoft.com/office/drawing/2014/main" id="{FC31BDA6-CF83-4068-9863-2DA3CCE07C12}"/>
              </a:ext>
            </a:extLst>
          </p:cNvPr>
          <p:cNvPicPr>
            <a:picLocks noChangeAspect="1"/>
          </p:cNvPicPr>
          <p:nvPr/>
        </p:nvPicPr>
        <p:blipFill rotWithShape="1">
          <a:blip r:embed="rId2">
            <a:extLst>
              <a:ext uri="{28A0092B-C50C-407E-A947-70E740481C1C}">
                <a14:useLocalDpi xmlns:a14="http://schemas.microsoft.com/office/drawing/2010/main" val="0"/>
              </a:ext>
            </a:extLst>
          </a:blip>
          <a:srcRect t="5864" r="1" b="5865"/>
          <a:stretch/>
        </p:blipFill>
        <p:spPr>
          <a:xfrm>
            <a:off x="20" y="10"/>
            <a:ext cx="3476673" cy="6857990"/>
          </a:xfrm>
          <a:prstGeom prst="rect">
            <a:avLst/>
          </a:prstGeom>
          <a:effectLst/>
        </p:spPr>
      </p:pic>
      <p:sp>
        <p:nvSpPr>
          <p:cNvPr id="12" name="Oval 11">
            <a:extLst>
              <a:ext uri="{FF2B5EF4-FFF2-40B4-BE49-F238E27FC236}">
                <a16:creationId xmlns:a16="http://schemas.microsoft.com/office/drawing/2014/main" id="{5F447AEB-3C33-4393-8EA7-77FCC415B055}"/>
              </a:ext>
            </a:extLst>
          </p:cNvPr>
          <p:cNvSpPr/>
          <p:nvPr/>
        </p:nvSpPr>
        <p:spPr>
          <a:xfrm>
            <a:off x="311285" y="3200400"/>
            <a:ext cx="2286000" cy="169382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7EDDA9-3487-4E2B-8919-2B8C871FAE00}"/>
              </a:ext>
            </a:extLst>
          </p:cNvPr>
          <p:cNvSpPr/>
          <p:nvPr/>
        </p:nvSpPr>
        <p:spPr>
          <a:xfrm>
            <a:off x="3807413" y="3886200"/>
            <a:ext cx="4572000" cy="1323439"/>
          </a:xfrm>
          <a:prstGeom prst="rect">
            <a:avLst/>
          </a:prstGeom>
        </p:spPr>
        <p:txBody>
          <a:bodyPr lIns="91440" tIns="45720" rIns="91440" bIns="45720" anchor="t">
            <a:spAutoFit/>
          </a:bodyPr>
          <a:lstStyle/>
          <a:p>
            <a:endParaRPr lang="en-US" sz="2000" dirty="0">
              <a:solidFill>
                <a:schemeClr val="bg1"/>
              </a:solidFill>
            </a:endParaRPr>
          </a:p>
          <a:p>
            <a:r>
              <a:rPr lang="en-US" sz="2000" dirty="0">
                <a:solidFill>
                  <a:schemeClr val="bg1"/>
                </a:solidFill>
                <a:latin typeface="Ebrima"/>
                <a:ea typeface="Ebrima"/>
                <a:cs typeface="Ebrima"/>
              </a:rPr>
              <a:t>In Washington, they are found in more arid (dry) climates east of the Cascade Mountains. </a:t>
            </a: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6" name="Text Placeholder 2">
            <a:extLst>
              <a:ext uri="{FF2B5EF4-FFF2-40B4-BE49-F238E27FC236}">
                <a16:creationId xmlns:a16="http://schemas.microsoft.com/office/drawing/2014/main" id="{C3EEA0FF-0CB8-452C-9456-42B47F9FDD33}"/>
              </a:ext>
            </a:extLst>
          </p:cNvPr>
          <p:cNvSpPr txBox="1">
            <a:spLocks/>
          </p:cNvSpPr>
          <p:nvPr/>
        </p:nvSpPr>
        <p:spPr>
          <a:xfrm>
            <a:off x="1371600" y="6515100"/>
            <a:ext cx="2857500" cy="329514"/>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tx1"/>
                </a:solidFill>
              </a:rPr>
              <a:t>Graphic courtesy of Montana Field Guide.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1EA85D3-8FD2-4EAB-AEEB-C6C85EE2D91A}"/>
              </a:ext>
            </a:extLst>
          </p:cNvPr>
          <p:cNvSpPr>
            <a:spLocks noGrp="1"/>
          </p:cNvSpPr>
          <p:nvPr>
            <p:ph sz="half" idx="1"/>
          </p:nvPr>
        </p:nvSpPr>
        <p:spPr>
          <a:xfrm>
            <a:off x="514350" y="1001291"/>
            <a:ext cx="8115300" cy="4855417"/>
          </a:xfrm>
        </p:spPr>
        <p:txBody>
          <a:bodyPr vert="horz" lIns="91440" tIns="45720" rIns="91440" bIns="45720" rtlCol="0" anchor="t">
            <a:normAutofit/>
          </a:bodyPr>
          <a:lstStyle/>
          <a:p>
            <a:r>
              <a:rPr lang="en-US" dirty="0">
                <a:solidFill>
                  <a:schemeClr val="bg1"/>
                </a:solidFill>
                <a:latin typeface="Ebrima"/>
                <a:ea typeface="Ebrima"/>
                <a:cs typeface="Ebrima"/>
              </a:rPr>
              <a:t>Redband trout are </a:t>
            </a:r>
            <a:r>
              <a:rPr lang="en-US" b="1" dirty="0">
                <a:solidFill>
                  <a:schemeClr val="bg1"/>
                </a:solidFill>
                <a:latin typeface="Ebrima"/>
                <a:ea typeface="Ebrima"/>
                <a:cs typeface="Ebrima"/>
              </a:rPr>
              <a:t>opportunistic</a:t>
            </a:r>
            <a:r>
              <a:rPr lang="en-US" dirty="0">
                <a:solidFill>
                  <a:schemeClr val="bg1"/>
                </a:solidFill>
                <a:latin typeface="Ebrima"/>
                <a:ea typeface="Ebrima"/>
                <a:cs typeface="Ebrima"/>
              </a:rPr>
              <a:t> feeders. </a:t>
            </a:r>
            <a:endParaRPr lang="en-US" dirty="0">
              <a:solidFill>
                <a:schemeClr val="bg1"/>
              </a:solidFill>
            </a:endParaRPr>
          </a:p>
          <a:p>
            <a:pPr marL="0" indent="0">
              <a:buNone/>
            </a:pPr>
            <a:endParaRPr lang="en-US" dirty="0">
              <a:solidFill>
                <a:schemeClr val="bg1"/>
              </a:solidFill>
            </a:endParaRPr>
          </a:p>
          <a:p>
            <a:r>
              <a:rPr lang="en-US" dirty="0">
                <a:solidFill>
                  <a:schemeClr val="bg1"/>
                </a:solidFill>
                <a:latin typeface="Ebrima"/>
                <a:ea typeface="Ebrima"/>
                <a:cs typeface="Ebrima"/>
              </a:rPr>
              <a:t>They will eat </a:t>
            </a:r>
            <a:r>
              <a:rPr lang="en-US" b="1" dirty="0">
                <a:solidFill>
                  <a:schemeClr val="bg1"/>
                </a:solidFill>
                <a:latin typeface="Ebrima"/>
                <a:ea typeface="Ebrima"/>
                <a:cs typeface="Ebrima"/>
              </a:rPr>
              <a:t>macroinvertebrates</a:t>
            </a:r>
            <a:r>
              <a:rPr lang="en-US" dirty="0">
                <a:solidFill>
                  <a:schemeClr val="bg1"/>
                </a:solidFill>
                <a:latin typeface="Ebrima"/>
                <a:ea typeface="Ebrima"/>
                <a:cs typeface="Ebrima"/>
              </a:rPr>
              <a:t> like: stoneflies, dragonfly nymphs, mayflies, beetles, snails, and worms and small fish, crayfish, small aquatic mammals, and more. </a:t>
            </a:r>
            <a:endParaRPr lang="en-US" dirty="0">
              <a:solidFill>
                <a:schemeClr val="bg1"/>
              </a:solidFill>
            </a:endParaRPr>
          </a:p>
        </p:txBody>
      </p:sp>
      <p:pic>
        <p:nvPicPr>
          <p:cNvPr id="12" name="Picture 11">
            <a:extLst>
              <a:ext uri="{FF2B5EF4-FFF2-40B4-BE49-F238E27FC236}">
                <a16:creationId xmlns:a16="http://schemas.microsoft.com/office/drawing/2014/main" id="{CBC941F7-8192-437B-96E1-9AA50AAD38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81" r="28125" b="8809"/>
          <a:stretch/>
        </p:blipFill>
        <p:spPr>
          <a:xfrm>
            <a:off x="0" y="4229100"/>
            <a:ext cx="2317575" cy="1712167"/>
          </a:xfrm>
          <a:prstGeom prst="rect">
            <a:avLst/>
          </a:prstGeom>
        </p:spPr>
      </p:pic>
      <p:sp>
        <p:nvSpPr>
          <p:cNvPr id="13" name="Text Placeholder 2">
            <a:extLst>
              <a:ext uri="{FF2B5EF4-FFF2-40B4-BE49-F238E27FC236}">
                <a16:creationId xmlns:a16="http://schemas.microsoft.com/office/drawing/2014/main" id="{9E72F6EF-1FD5-4217-8C29-424970DC690C}"/>
              </a:ext>
            </a:extLst>
          </p:cNvPr>
          <p:cNvSpPr txBox="1">
            <a:spLocks/>
          </p:cNvSpPr>
          <p:nvPr/>
        </p:nvSpPr>
        <p:spPr>
          <a:xfrm>
            <a:off x="228600" y="4441080"/>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Stonefly courtesy of National Park Service  </a:t>
            </a:r>
          </a:p>
        </p:txBody>
      </p:sp>
      <p:pic>
        <p:nvPicPr>
          <p:cNvPr id="14" name="Picture 13">
            <a:extLst>
              <a:ext uri="{FF2B5EF4-FFF2-40B4-BE49-F238E27FC236}">
                <a16:creationId xmlns:a16="http://schemas.microsoft.com/office/drawing/2014/main" id="{257B0A69-A5D3-40E0-AE23-0D3AC5D73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292" r="30375" b="23833"/>
          <a:stretch/>
        </p:blipFill>
        <p:spPr>
          <a:xfrm>
            <a:off x="2304199" y="4229099"/>
            <a:ext cx="3064035" cy="1712168"/>
          </a:xfrm>
          <a:prstGeom prst="rect">
            <a:avLst/>
          </a:prstGeom>
        </p:spPr>
      </p:pic>
      <p:sp>
        <p:nvSpPr>
          <p:cNvPr id="15" name="Text Placeholder 2">
            <a:extLst>
              <a:ext uri="{FF2B5EF4-FFF2-40B4-BE49-F238E27FC236}">
                <a16:creationId xmlns:a16="http://schemas.microsoft.com/office/drawing/2014/main" id="{FBCD4D53-A924-4E5C-8397-4D2246DF39E6}"/>
              </a:ext>
            </a:extLst>
          </p:cNvPr>
          <p:cNvSpPr txBox="1">
            <a:spLocks/>
          </p:cNvSpPr>
          <p:nvPr/>
        </p:nvSpPr>
        <p:spPr>
          <a:xfrm>
            <a:off x="4323945" y="4441080"/>
            <a:ext cx="1044289"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tx1"/>
                </a:solidFill>
              </a:rPr>
              <a:t>Northern Crayfish </a:t>
            </a:r>
          </a:p>
        </p:txBody>
      </p:sp>
      <p:pic>
        <p:nvPicPr>
          <p:cNvPr id="16" name="Picture 15" descr="A picture containing several, ocean floor&#10;&#10;Description automatically generated">
            <a:extLst>
              <a:ext uri="{FF2B5EF4-FFF2-40B4-BE49-F238E27FC236}">
                <a16:creationId xmlns:a16="http://schemas.microsoft.com/office/drawing/2014/main" id="{4FADA2A9-B6DB-4412-ADA4-F2A240DB0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258" r="18363"/>
          <a:stretch/>
        </p:blipFill>
        <p:spPr>
          <a:xfrm>
            <a:off x="5368234" y="4229098"/>
            <a:ext cx="2461316" cy="1712169"/>
          </a:xfrm>
          <a:prstGeom prst="rect">
            <a:avLst/>
          </a:prstGeom>
        </p:spPr>
      </p:pic>
      <p:sp>
        <p:nvSpPr>
          <p:cNvPr id="17" name="Text Placeholder 2">
            <a:extLst>
              <a:ext uri="{FF2B5EF4-FFF2-40B4-BE49-F238E27FC236}">
                <a16:creationId xmlns:a16="http://schemas.microsoft.com/office/drawing/2014/main" id="{DB0FFBFF-C589-404D-9388-0F782B7B4BED}"/>
              </a:ext>
            </a:extLst>
          </p:cNvPr>
          <p:cNvSpPr txBox="1">
            <a:spLocks/>
          </p:cNvSpPr>
          <p:nvPr/>
        </p:nvSpPr>
        <p:spPr>
          <a:xfrm>
            <a:off x="5429250" y="4446043"/>
            <a:ext cx="28575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Aquatic snails </a:t>
            </a:r>
          </a:p>
        </p:txBody>
      </p:sp>
      <p:pic>
        <p:nvPicPr>
          <p:cNvPr id="18" name="Picture 17">
            <a:extLst>
              <a:ext uri="{FF2B5EF4-FFF2-40B4-BE49-F238E27FC236}">
                <a16:creationId xmlns:a16="http://schemas.microsoft.com/office/drawing/2014/main" id="{62E931A7-C581-49B3-8E9F-CC43D30C65CD}"/>
              </a:ext>
            </a:extLst>
          </p:cNvPr>
          <p:cNvPicPr>
            <a:picLocks noChangeAspect="1"/>
          </p:cNvPicPr>
          <p:nvPr/>
        </p:nvPicPr>
        <p:blipFill rotWithShape="1">
          <a:blip r:embed="rId6">
            <a:extLst>
              <a:ext uri="{28A0092B-C50C-407E-A947-70E740481C1C}">
                <a14:useLocalDpi xmlns:a14="http://schemas.microsoft.com/office/drawing/2010/main" val="0"/>
              </a:ext>
            </a:extLst>
          </a:blip>
          <a:srcRect t="18863" r="30500"/>
          <a:stretch/>
        </p:blipFill>
        <p:spPr>
          <a:xfrm>
            <a:off x="7356543" y="3657600"/>
            <a:ext cx="1787457" cy="2613673"/>
          </a:xfrm>
          <a:prstGeom prst="rect">
            <a:avLst/>
          </a:prstGeom>
        </p:spPr>
      </p:pic>
      <p:sp>
        <p:nvSpPr>
          <p:cNvPr id="19" name="Text Placeholder 2">
            <a:extLst>
              <a:ext uri="{FF2B5EF4-FFF2-40B4-BE49-F238E27FC236}">
                <a16:creationId xmlns:a16="http://schemas.microsoft.com/office/drawing/2014/main" id="{83CA409F-D4F1-4F56-A3CC-D2BB0B703531}"/>
              </a:ext>
            </a:extLst>
          </p:cNvPr>
          <p:cNvSpPr txBox="1">
            <a:spLocks/>
          </p:cNvSpPr>
          <p:nvPr/>
        </p:nvSpPr>
        <p:spPr>
          <a:xfrm>
            <a:off x="7334785" y="4797179"/>
            <a:ext cx="2643233"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solidFill>
                  <a:schemeClr val="tx1"/>
                </a:solidFill>
              </a:rPr>
              <a:t>Water shrew by Robert A. MacArthur</a:t>
            </a:r>
          </a:p>
        </p:txBody>
      </p:sp>
      <p:sp>
        <p:nvSpPr>
          <p:cNvPr id="20" name="Title 1">
            <a:extLst>
              <a:ext uri="{FF2B5EF4-FFF2-40B4-BE49-F238E27FC236}">
                <a16:creationId xmlns:a16="http://schemas.microsoft.com/office/drawing/2014/main" id="{89CAB8BA-9052-4B0A-B231-572215500582}"/>
              </a:ext>
            </a:extLst>
          </p:cNvPr>
          <p:cNvSpPr>
            <a:spLocks noGrp="1"/>
          </p:cNvSpPr>
          <p:nvPr>
            <p:ph type="title"/>
          </p:nvPr>
        </p:nvSpPr>
        <p:spPr>
          <a:xfrm>
            <a:off x="457200" y="103434"/>
            <a:ext cx="8229600" cy="914400"/>
          </a:xfrm>
        </p:spPr>
        <p:txBody>
          <a:bodyPr/>
          <a:lstStyle/>
          <a:p>
            <a:pPr algn="l"/>
            <a:r>
              <a:rPr lang="en-US" dirty="0"/>
              <a:t>What do they eat?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5BB1D09F-CCB0-4E3F-AC1D-1E59712F84DC}"/>
              </a:ext>
            </a:extLst>
          </p:cNvPr>
          <p:cNvSpPr>
            <a:spLocks noGrp="1"/>
          </p:cNvSpPr>
          <p:nvPr>
            <p:ph type="title"/>
          </p:nvPr>
        </p:nvSpPr>
        <p:spPr>
          <a:xfrm>
            <a:off x="457200" y="228600"/>
            <a:ext cx="8229600" cy="914400"/>
          </a:xfrm>
        </p:spPr>
        <p:txBody>
          <a:bodyPr/>
          <a:lstStyle/>
          <a:p>
            <a:pPr algn="l"/>
            <a:r>
              <a:rPr lang="en-US" dirty="0"/>
              <a:t>What eats them?</a:t>
            </a:r>
            <a:endParaRPr lang="en-US" dirty="0">
              <a:solidFill>
                <a:srgbClr val="0070C0"/>
              </a:solidFill>
              <a:latin typeface="Rockwell" pitchFamily="18" charset="0"/>
            </a:endParaRPr>
          </a:p>
        </p:txBody>
      </p:sp>
      <p:sp>
        <p:nvSpPr>
          <p:cNvPr id="9" name="Content Placeholder 14">
            <a:extLst>
              <a:ext uri="{FF2B5EF4-FFF2-40B4-BE49-F238E27FC236}">
                <a16:creationId xmlns:a16="http://schemas.microsoft.com/office/drawing/2014/main" id="{82233C4E-468A-4482-A9F0-3E78E6234B2C}"/>
              </a:ext>
            </a:extLst>
          </p:cNvPr>
          <p:cNvSpPr>
            <a:spLocks noGrp="1"/>
          </p:cNvSpPr>
          <p:nvPr>
            <p:ph idx="1"/>
          </p:nvPr>
        </p:nvSpPr>
        <p:spPr>
          <a:xfrm>
            <a:off x="457200" y="1143000"/>
            <a:ext cx="8229600" cy="4876800"/>
          </a:xfrm>
        </p:spPr>
        <p:txBody>
          <a:bodyPr vert="horz" lIns="91440" tIns="45720" rIns="91440" bIns="45720" rtlCol="0" anchor="t">
            <a:normAutofit/>
          </a:bodyPr>
          <a:lstStyle/>
          <a:p>
            <a:r>
              <a:rPr lang="en-US" sz="2800" dirty="0">
                <a:solidFill>
                  <a:schemeClr val="bg1"/>
                </a:solidFill>
                <a:latin typeface="Ebrima"/>
                <a:ea typeface="Ebrima"/>
                <a:cs typeface="Ebrima"/>
              </a:rPr>
              <a:t>Bears, many species of birds (like kingfisher and herons), raccoons, bobcats, river otters, and humans!</a:t>
            </a:r>
          </a:p>
        </p:txBody>
      </p:sp>
      <p:pic>
        <p:nvPicPr>
          <p:cNvPr id="10" name="Picture 9">
            <a:extLst>
              <a:ext uri="{FF2B5EF4-FFF2-40B4-BE49-F238E27FC236}">
                <a16:creationId xmlns:a16="http://schemas.microsoft.com/office/drawing/2014/main" id="{3BE8EEA3-4A56-4B30-8E72-05F959C82790}"/>
              </a:ext>
            </a:extLst>
          </p:cNvPr>
          <p:cNvPicPr>
            <a:picLocks noChangeAspect="1"/>
          </p:cNvPicPr>
          <p:nvPr/>
        </p:nvPicPr>
        <p:blipFill rotWithShape="1">
          <a:blip r:embed="rId2">
            <a:extLst>
              <a:ext uri="{28A0092B-C50C-407E-A947-70E740481C1C}">
                <a14:useLocalDpi xmlns:a14="http://schemas.microsoft.com/office/drawing/2010/main" val="0"/>
              </a:ext>
            </a:extLst>
          </a:blip>
          <a:srcRect l="11047" t="8662" r="15832" b="11701"/>
          <a:stretch/>
        </p:blipFill>
        <p:spPr>
          <a:xfrm>
            <a:off x="6000750" y="2857500"/>
            <a:ext cx="3143250" cy="2565519"/>
          </a:xfrm>
          <a:prstGeom prst="rect">
            <a:avLst/>
          </a:prstGeom>
        </p:spPr>
      </p:pic>
      <p:pic>
        <p:nvPicPr>
          <p:cNvPr id="11" name="Picture 10">
            <a:extLst>
              <a:ext uri="{FF2B5EF4-FFF2-40B4-BE49-F238E27FC236}">
                <a16:creationId xmlns:a16="http://schemas.microsoft.com/office/drawing/2014/main" id="{0F102CBC-0199-4D38-B5C4-9B464DAA9E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26" t="13023" r="8750" b="10788"/>
          <a:stretch/>
        </p:blipFill>
        <p:spPr>
          <a:xfrm>
            <a:off x="-1" y="3266421"/>
            <a:ext cx="3155411" cy="1747675"/>
          </a:xfrm>
          <a:prstGeom prst="rect">
            <a:avLst/>
          </a:prstGeom>
        </p:spPr>
      </p:pic>
      <p:pic>
        <p:nvPicPr>
          <p:cNvPr id="12" name="Picture 11" descr="A picture containing water, outdoor, mammal, wet&#10;&#10;Description automatically generated">
            <a:extLst>
              <a:ext uri="{FF2B5EF4-FFF2-40B4-BE49-F238E27FC236}">
                <a16:creationId xmlns:a16="http://schemas.microsoft.com/office/drawing/2014/main" id="{69537405-DF2D-47BE-99A3-D60F95711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2247" y="3074983"/>
            <a:ext cx="3028503" cy="21305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9FCA-5151-44A6-900B-C03EE5FDF6B8}"/>
              </a:ext>
            </a:extLst>
          </p:cNvPr>
          <p:cNvSpPr>
            <a:spLocks noGrp="1"/>
          </p:cNvSpPr>
          <p:nvPr>
            <p:ph type="title"/>
          </p:nvPr>
        </p:nvSpPr>
        <p:spPr/>
        <p:txBody>
          <a:bodyPr/>
          <a:lstStyle/>
          <a:p>
            <a:r>
              <a:rPr lang="en-US"/>
              <a:t>Food webs</a:t>
            </a:r>
            <a:endParaRPr lang="en-US" dirty="0"/>
          </a:p>
        </p:txBody>
      </p:sp>
      <p:sp>
        <p:nvSpPr>
          <p:cNvPr id="3" name="Content Placeholder 2">
            <a:extLst>
              <a:ext uri="{FF2B5EF4-FFF2-40B4-BE49-F238E27FC236}">
                <a16:creationId xmlns:a16="http://schemas.microsoft.com/office/drawing/2014/main" id="{E19A301F-4962-4DB7-B180-0033075EB346}"/>
              </a:ext>
            </a:extLst>
          </p:cNvPr>
          <p:cNvSpPr>
            <a:spLocks noGrp="1"/>
          </p:cNvSpPr>
          <p:nvPr>
            <p:ph idx="1"/>
          </p:nvPr>
        </p:nvSpPr>
        <p:spPr>
          <a:xfrm>
            <a:off x="342900" y="1152728"/>
            <a:ext cx="3429000" cy="4647093"/>
          </a:xfrm>
        </p:spPr>
        <p:txBody>
          <a:bodyPr>
            <a:normAutofit/>
          </a:bodyPr>
          <a:lstStyle/>
          <a:p>
            <a:r>
              <a:rPr lang="en-US" sz="2000" dirty="0" err="1">
                <a:solidFill>
                  <a:schemeClr val="bg1"/>
                </a:solidFill>
              </a:rPr>
              <a:t>Redband</a:t>
            </a:r>
            <a:r>
              <a:rPr lang="en-US" sz="2000" dirty="0">
                <a:solidFill>
                  <a:schemeClr val="bg1"/>
                </a:solidFill>
              </a:rPr>
              <a:t> trout are an important part of the </a:t>
            </a:r>
            <a:r>
              <a:rPr lang="en-US" sz="2000" b="1" dirty="0">
                <a:solidFill>
                  <a:schemeClr val="bg1"/>
                </a:solidFill>
              </a:rPr>
              <a:t>food web</a:t>
            </a:r>
            <a:r>
              <a:rPr lang="en-US" sz="2000" dirty="0">
                <a:solidFill>
                  <a:schemeClr val="bg1"/>
                </a:solidFill>
              </a:rPr>
              <a:t>. </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Consider:</a:t>
            </a:r>
          </a:p>
          <a:p>
            <a:r>
              <a:rPr lang="en-US" sz="2000" dirty="0">
                <a:solidFill>
                  <a:schemeClr val="bg1"/>
                </a:solidFill>
              </a:rPr>
              <a:t>What eats krill? </a:t>
            </a:r>
          </a:p>
          <a:p>
            <a:r>
              <a:rPr lang="en-US" sz="2000" dirty="0">
                <a:solidFill>
                  <a:schemeClr val="bg1"/>
                </a:solidFill>
              </a:rPr>
              <a:t>What does krill eat? </a:t>
            </a:r>
          </a:p>
          <a:p>
            <a:r>
              <a:rPr lang="en-US" sz="2000" dirty="0">
                <a:solidFill>
                  <a:schemeClr val="bg1"/>
                </a:solidFill>
              </a:rPr>
              <a:t>How would removing krill from this ecosystem impact other animals?</a:t>
            </a:r>
          </a:p>
        </p:txBody>
      </p:sp>
      <p:pic>
        <p:nvPicPr>
          <p:cNvPr id="10" name="Picture 9" descr="Diagram&#10;&#10;Description automatically generated">
            <a:extLst>
              <a:ext uri="{FF2B5EF4-FFF2-40B4-BE49-F238E27FC236}">
                <a16:creationId xmlns:a16="http://schemas.microsoft.com/office/drawing/2014/main" id="{8FE7704B-CF2F-4210-9348-5EC3DA753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152" y="0"/>
            <a:ext cx="5062712" cy="6858000"/>
          </a:xfrm>
          <a:prstGeom prst="rect">
            <a:avLst/>
          </a:prstGeom>
        </p:spPr>
      </p:pic>
      <p:sp>
        <p:nvSpPr>
          <p:cNvPr id="11" name="Text Placeholder 2">
            <a:extLst>
              <a:ext uri="{FF2B5EF4-FFF2-40B4-BE49-F238E27FC236}">
                <a16:creationId xmlns:a16="http://schemas.microsoft.com/office/drawing/2014/main" id="{2B826970-B0CE-436E-9931-FEFFF3430513}"/>
              </a:ext>
            </a:extLst>
          </p:cNvPr>
          <p:cNvSpPr txBox="1">
            <a:spLocks/>
          </p:cNvSpPr>
          <p:nvPr/>
        </p:nvSpPr>
        <p:spPr>
          <a:xfrm>
            <a:off x="7315200" y="6583362"/>
            <a:ext cx="2857500" cy="25058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kern="12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Ebrima" panose="02000000000000000000" pitchFamily="2" charset="0"/>
                <a:ea typeface="Ebrima" panose="02000000000000000000" pitchFamily="2" charset="0"/>
                <a:cs typeface="Ebrima" panose="02000000000000000000" pitchFamily="2"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800" i="1" dirty="0"/>
              <a:t>Food web graphic courtesy of  NOAA</a:t>
            </a:r>
          </a:p>
        </p:txBody>
      </p:sp>
      <p:sp>
        <p:nvSpPr>
          <p:cNvPr id="12" name="Rectangle 11">
            <a:extLst>
              <a:ext uri="{FF2B5EF4-FFF2-40B4-BE49-F238E27FC236}">
                <a16:creationId xmlns:a16="http://schemas.microsoft.com/office/drawing/2014/main" id="{3967C5C4-2B88-4BCD-8CAF-68415D0FF1B2}"/>
              </a:ext>
            </a:extLst>
          </p:cNvPr>
          <p:cNvSpPr/>
          <p:nvPr/>
        </p:nvSpPr>
        <p:spPr>
          <a:xfrm>
            <a:off x="342900" y="2228850"/>
            <a:ext cx="3314700" cy="1323439"/>
          </a:xfrm>
          <a:prstGeom prst="rect">
            <a:avLst/>
          </a:prstGeom>
        </p:spPr>
        <p:txBody>
          <a:bodyPr wrap="square">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With a partner, describe some of the relationships of marine animals in this food web. </a:t>
            </a:r>
          </a:p>
        </p:txBody>
      </p:sp>
    </p:spTree>
    <p:extLst>
      <p:ext uri="{BB962C8B-B14F-4D97-AF65-F5344CB8AC3E}">
        <p14:creationId xmlns:p14="http://schemas.microsoft.com/office/powerpoint/2010/main" val="42002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5730" y="-204121"/>
            <a:ext cx="8892540" cy="1676603"/>
          </a:xfrm>
        </p:spPr>
        <p:txBody>
          <a:bodyPr>
            <a:normAutofit/>
          </a:bodyPr>
          <a:lstStyle/>
          <a:p>
            <a:pPr>
              <a:lnSpc>
                <a:spcPct val="90000"/>
              </a:lnSpc>
            </a:pPr>
            <a:r>
              <a:rPr lang="en-US" sz="4000" dirty="0"/>
              <a:t>What’s their habitat like? </a:t>
            </a:r>
          </a:p>
        </p:txBody>
      </p:sp>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400050" y="1028700"/>
            <a:ext cx="7943850" cy="3785419"/>
          </a:xfrm>
          <a:noFill/>
        </p:spPr>
        <p:txBody>
          <a:bodyPr>
            <a:normAutofit/>
          </a:bodyPr>
          <a:lstStyle/>
          <a:p>
            <a:r>
              <a:rPr lang="en-US" sz="2100" dirty="0" err="1">
                <a:solidFill>
                  <a:schemeClr val="bg1"/>
                </a:solidFill>
              </a:rPr>
              <a:t>Redband</a:t>
            </a:r>
            <a:r>
              <a:rPr lang="en-US" sz="2100" dirty="0">
                <a:solidFill>
                  <a:schemeClr val="bg1"/>
                </a:solidFill>
              </a:rPr>
              <a:t> trout are </a:t>
            </a:r>
            <a:r>
              <a:rPr lang="en-US" sz="2100" b="1" dirty="0">
                <a:solidFill>
                  <a:schemeClr val="bg1"/>
                </a:solidFill>
              </a:rPr>
              <a:t>adaptable</a:t>
            </a:r>
            <a:r>
              <a:rPr lang="en-US" sz="2100" dirty="0">
                <a:solidFill>
                  <a:schemeClr val="bg1"/>
                </a:solidFill>
              </a:rPr>
              <a:t>. </a:t>
            </a:r>
          </a:p>
          <a:p>
            <a:endParaRPr lang="en-US" sz="2100" dirty="0">
              <a:solidFill>
                <a:schemeClr val="bg1"/>
              </a:solidFill>
            </a:endParaRPr>
          </a:p>
          <a:p>
            <a:r>
              <a:rPr lang="en-US" sz="2100" dirty="0">
                <a:solidFill>
                  <a:schemeClr val="bg1"/>
                </a:solidFill>
              </a:rPr>
              <a:t>They have evolved to live in everything from mountain forest to high desert streams.  </a:t>
            </a:r>
          </a:p>
        </p:txBody>
      </p:sp>
      <p:pic>
        <p:nvPicPr>
          <p:cNvPr id="6" name="Picture 5">
            <a:extLst>
              <a:ext uri="{FF2B5EF4-FFF2-40B4-BE49-F238E27FC236}">
                <a16:creationId xmlns:a16="http://schemas.microsoft.com/office/drawing/2014/main" id="{4A829B64-C0EB-46CB-A8D6-B09773323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00" b="8333"/>
          <a:stretch/>
        </p:blipFill>
        <p:spPr>
          <a:xfrm>
            <a:off x="1314450" y="2685848"/>
            <a:ext cx="3146108" cy="3495676"/>
          </a:xfrm>
          <a:prstGeom prst="rect">
            <a:avLst/>
          </a:prstGeom>
        </p:spPr>
      </p:pic>
      <p:pic>
        <p:nvPicPr>
          <p:cNvPr id="9" name="Picture 8">
            <a:extLst>
              <a:ext uri="{FF2B5EF4-FFF2-40B4-BE49-F238E27FC236}">
                <a16:creationId xmlns:a16="http://schemas.microsoft.com/office/drawing/2014/main" id="{06E1230E-2D2D-493C-AEF9-596B8EB7E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98" r="15510"/>
          <a:stretch/>
        </p:blipFill>
        <p:spPr>
          <a:xfrm>
            <a:off x="5046287" y="2604886"/>
            <a:ext cx="3320716" cy="3657600"/>
          </a:xfrm>
          <a:prstGeom prst="rect">
            <a:avLst/>
          </a:prstGeom>
        </p:spPr>
      </p:pic>
    </p:spTree>
    <p:extLst>
      <p:ext uri="{BB962C8B-B14F-4D97-AF65-F5344CB8AC3E}">
        <p14:creationId xmlns:p14="http://schemas.microsoft.com/office/powerpoint/2010/main" val="990904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60759" y="3752849"/>
            <a:ext cx="2468166" cy="2452687"/>
          </a:xfrm>
        </p:spPr>
        <p:txBody>
          <a:bodyPr anchor="ctr">
            <a:normAutofit/>
          </a:bodyPr>
          <a:lstStyle/>
          <a:p>
            <a:r>
              <a:rPr lang="en-US" sz="3100" dirty="0"/>
              <a:t>What’s their habitat like? </a:t>
            </a:r>
          </a:p>
        </p:txBody>
      </p:sp>
      <p:pic>
        <p:nvPicPr>
          <p:cNvPr id="4" name="Picture 3" descr="A picture containing plant&#10;&#10;Description automatically generated">
            <a:extLst>
              <a:ext uri="{FF2B5EF4-FFF2-40B4-BE49-F238E27FC236}">
                <a16:creationId xmlns:a16="http://schemas.microsoft.com/office/drawing/2014/main" id="{DFBA18D2-A6FB-42D5-B8B4-155B6AF1E36F}"/>
              </a:ext>
            </a:extLst>
          </p:cNvPr>
          <p:cNvPicPr>
            <a:picLocks noChangeAspect="1"/>
          </p:cNvPicPr>
          <p:nvPr/>
        </p:nvPicPr>
        <p:blipFill rotWithShape="1">
          <a:blip r:embed="rId3">
            <a:extLst>
              <a:ext uri="{28A0092B-C50C-407E-A947-70E740481C1C}">
                <a14:useLocalDpi xmlns:a14="http://schemas.microsoft.com/office/drawing/2010/main" val="0"/>
              </a:ext>
            </a:extLst>
          </a:blip>
          <a:srcRect t="11771" b="1608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1" name="Content Placeholder 10">
            <a:extLst>
              <a:ext uri="{FF2B5EF4-FFF2-40B4-BE49-F238E27FC236}">
                <a16:creationId xmlns:a16="http://schemas.microsoft.com/office/drawing/2014/main" id="{ECE4CB7B-8072-42FB-910F-C9AD76D29D6E}"/>
              </a:ext>
            </a:extLst>
          </p:cNvPr>
          <p:cNvSpPr>
            <a:spLocks noGrp="1"/>
          </p:cNvSpPr>
          <p:nvPr>
            <p:ph idx="1"/>
          </p:nvPr>
        </p:nvSpPr>
        <p:spPr>
          <a:xfrm>
            <a:off x="3167986" y="3752850"/>
            <a:ext cx="5614060" cy="2452687"/>
          </a:xfrm>
        </p:spPr>
        <p:txBody>
          <a:bodyPr anchor="ctr">
            <a:normAutofit/>
          </a:bodyPr>
          <a:lstStyle/>
          <a:p>
            <a:r>
              <a:rPr lang="en-US" sz="1600" dirty="0" err="1">
                <a:solidFill>
                  <a:schemeClr val="bg1"/>
                </a:solidFill>
              </a:rPr>
              <a:t>Redband</a:t>
            </a:r>
            <a:r>
              <a:rPr lang="en-US" sz="1600" dirty="0">
                <a:solidFill>
                  <a:schemeClr val="bg1"/>
                </a:solidFill>
              </a:rPr>
              <a:t> trout are </a:t>
            </a:r>
            <a:r>
              <a:rPr lang="en-US" sz="1600" b="1" dirty="0">
                <a:solidFill>
                  <a:schemeClr val="bg1"/>
                </a:solidFill>
              </a:rPr>
              <a:t>adaptable</a:t>
            </a:r>
            <a:r>
              <a:rPr lang="en-US" sz="1600" dirty="0">
                <a:solidFill>
                  <a:schemeClr val="bg1"/>
                </a:solidFill>
              </a:rPr>
              <a:t>. </a:t>
            </a:r>
          </a:p>
          <a:p>
            <a:endParaRPr lang="en-US" sz="1600" dirty="0">
              <a:solidFill>
                <a:schemeClr val="bg1"/>
              </a:solidFill>
            </a:endParaRPr>
          </a:p>
          <a:p>
            <a:r>
              <a:rPr lang="en-US" sz="1600" dirty="0">
                <a:solidFill>
                  <a:schemeClr val="bg1"/>
                </a:solidFill>
              </a:rPr>
              <a:t>Areas where they live may experience drought (low water), high water temperature (rainbow trout typically like cold water), fires, and more. </a:t>
            </a:r>
          </a:p>
        </p:txBody>
      </p:sp>
    </p:spTree>
    <p:extLst>
      <p:ext uri="{BB962C8B-B14F-4D97-AF65-F5344CB8AC3E}">
        <p14:creationId xmlns:p14="http://schemas.microsoft.com/office/powerpoint/2010/main" val="338888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572BC1C9-95E5-40D0-82E4-9EDCDEFC3684}" vid="{7ABF6A30-3D8B-4F1E-8318-9051E980C2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02CE9-C842-4364-B4B7-D0E6570675C7}">
  <ds:schemaRefs>
    <ds:schemaRef ds:uri="http://purl.org/dc/terms/"/>
    <ds:schemaRef ds:uri="http://schemas.openxmlformats.org/package/2006/metadata/core-properties"/>
    <ds:schemaRef ds:uri="http://purl.org/dc/dcmitype/"/>
    <ds:schemaRef ds:uri="13ca7600-3bff-434a-a5d1-dfd04fb39ad7"/>
    <ds:schemaRef ds:uri="http://schemas.microsoft.com/office/2006/documentManagement/types"/>
    <ds:schemaRef ds:uri="http://purl.org/dc/elements/1.1/"/>
    <ds:schemaRef ds:uri="http://schemas.microsoft.com/office/2006/metadata/properties"/>
    <ds:schemaRef ds:uri="http://www.w3.org/XML/1998/namespace"/>
    <ds:schemaRef ds:uri="6697dfbd-1ba5-4f97-98d5-8152b8deaee0"/>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FD91BCC9-5257-4608-89A2-7FB03C2D05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dfbd-1ba5-4f97-98d5-8152b8dea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2511</TotalTime>
  <Words>1622</Words>
  <Application>Microsoft Office PowerPoint</Application>
  <PresentationFormat>On-screen Show (4:3)</PresentationFormat>
  <Paragraphs>164</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 Next LT Pro</vt:lpstr>
      <vt:lpstr>Calibri</vt:lpstr>
      <vt:lpstr>Ebrima</vt:lpstr>
      <vt:lpstr>Roboto Slab</vt:lpstr>
      <vt:lpstr>Rockwell</vt:lpstr>
      <vt:lpstr>Office Theme</vt:lpstr>
      <vt:lpstr>Redband Trout </vt:lpstr>
      <vt:lpstr>What are redband trout? </vt:lpstr>
      <vt:lpstr>PowerPoint Presentation</vt:lpstr>
      <vt:lpstr>Where are redband trout found?</vt:lpstr>
      <vt:lpstr>What do they eat?</vt:lpstr>
      <vt:lpstr>What eats them?</vt:lpstr>
      <vt:lpstr>Food webs</vt:lpstr>
      <vt:lpstr>What’s their habitat like? </vt:lpstr>
      <vt:lpstr>What’s their habitat like? </vt:lpstr>
      <vt:lpstr>Important habitat elements</vt:lpstr>
      <vt:lpstr>Important habitat elements</vt:lpstr>
      <vt:lpstr>Important habitat elements</vt:lpstr>
      <vt:lpstr>Important habitat elements</vt:lpstr>
      <vt:lpstr>Important habitat elements</vt:lpstr>
      <vt:lpstr>Important habitat elements</vt:lpstr>
      <vt:lpstr>Life histories of redband trout. </vt:lpstr>
      <vt:lpstr>Life histories of redband trout. </vt:lpstr>
      <vt:lpstr>Life histories of redband trout. </vt:lpstr>
      <vt:lpstr>PowerPoint Presentation</vt:lpstr>
      <vt:lpstr>PowerPoint Presentation</vt:lpstr>
      <vt:lpstr>Decline in redband trout</vt:lpstr>
      <vt:lpstr>Decline in redband trout</vt:lpstr>
      <vt:lpstr>Decline in redband trout</vt:lpstr>
      <vt:lpstr>PowerPoint Presentation</vt:lpstr>
      <vt:lpstr>PowerPoint Presentation</vt:lpstr>
      <vt:lpstr>What can we do? </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Althauser, Leia J (DFW)</cp:lastModifiedBy>
  <cp:revision>158</cp:revision>
  <cp:lastPrinted>2019-02-14T22:06:05Z</cp:lastPrinted>
  <dcterms:created xsi:type="dcterms:W3CDTF">2014-07-25T19:35:40Z</dcterms:created>
  <dcterms:modified xsi:type="dcterms:W3CDTF">2021-07-15T00:28:33Z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y fmtid="{D5CDD505-2E9C-101B-9397-08002B2CF9AE}" pid="6" name="MSIP_Label_1520fa42-cf58-4c22-8b93-58cf1d3bd1cb_Enabled">
    <vt:lpwstr>True</vt:lpwstr>
  </property>
  <property fmtid="{D5CDD505-2E9C-101B-9397-08002B2CF9AE}" pid="7" name="MSIP_Label_1520fa42-cf58-4c22-8b93-58cf1d3bd1cb_SiteId">
    <vt:lpwstr>11d0e217-264e-400a-8ba0-57dcc127d72d</vt:lpwstr>
  </property>
  <property fmtid="{D5CDD505-2E9C-101B-9397-08002B2CF9AE}" pid="8" name="MSIP_Label_1520fa42-cf58-4c22-8b93-58cf1d3bd1cb_ActionId">
    <vt:lpwstr>babbef2d-1783-4780-939c-754a61b36a0e</vt:lpwstr>
  </property>
  <property fmtid="{D5CDD505-2E9C-101B-9397-08002B2CF9AE}" pid="9" name="MSIP_Label_1520fa42-cf58-4c22-8b93-58cf1d3bd1cb_Method">
    <vt:lpwstr>Standard</vt:lpwstr>
  </property>
  <property fmtid="{D5CDD505-2E9C-101B-9397-08002B2CF9AE}" pid="10" name="MSIP_Label_1520fa42-cf58-4c22-8b93-58cf1d3bd1cb_SetDate">
    <vt:lpwstr>2021-05-28T18:39:25Z</vt:lpwstr>
  </property>
  <property fmtid="{D5CDD505-2E9C-101B-9397-08002B2CF9AE}" pid="11" name="MSIP_Label_1520fa42-cf58-4c22-8b93-58cf1d3bd1cb_Name">
    <vt:lpwstr>Public Information</vt:lpwstr>
  </property>
  <property fmtid="{D5CDD505-2E9C-101B-9397-08002B2CF9AE}" pid="12" name="MSIP_Label_1520fa42-cf58-4c22-8b93-58cf1d3bd1cb_ContentBits">
    <vt:lpwstr>0</vt:lpwstr>
  </property>
</Properties>
</file>