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296" r:id="rId5"/>
    <p:sldId id="263" r:id="rId6"/>
    <p:sldId id="292" r:id="rId7"/>
    <p:sldId id="293" r:id="rId8"/>
    <p:sldId id="326" r:id="rId9"/>
    <p:sldId id="331" r:id="rId10"/>
    <p:sldId id="333" r:id="rId11"/>
    <p:sldId id="339" r:id="rId12"/>
    <p:sldId id="340" r:id="rId13"/>
    <p:sldId id="341" r:id="rId14"/>
    <p:sldId id="342" r:id="rId15"/>
    <p:sldId id="344" r:id="rId16"/>
    <p:sldId id="295" r:id="rId17"/>
    <p:sldId id="347" r:id="rId18"/>
    <p:sldId id="348" r:id="rId19"/>
    <p:sldId id="349" r:id="rId20"/>
    <p:sldId id="350" r:id="rId21"/>
    <p:sldId id="352" r:id="rId22"/>
    <p:sldId id="365" r:id="rId23"/>
    <p:sldId id="355" r:id="rId24"/>
    <p:sldId id="356" r:id="rId25"/>
    <p:sldId id="358" r:id="rId26"/>
    <p:sldId id="359" r:id="rId27"/>
    <p:sldId id="345" r:id="rId28"/>
    <p:sldId id="334" r:id="rId29"/>
    <p:sldId id="364" r:id="rId30"/>
    <p:sldId id="335" r:id="rId31"/>
    <p:sldId id="336" r:id="rId32"/>
    <p:sldId id="366" r:id="rId33"/>
    <p:sldId id="362" r:id="rId34"/>
    <p:sldId id="361" r:id="rId35"/>
    <p:sldId id="367" r:id="rId36"/>
    <p:sldId id="363"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D046"/>
    <a:srgbClr val="169B7E"/>
    <a:srgbClr val="067B54"/>
    <a:srgbClr val="579FD1"/>
    <a:srgbClr val="2FC1DA"/>
    <a:srgbClr val="0F7BAA"/>
    <a:srgbClr val="4FBEB7"/>
    <a:srgbClr val="3AB54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837" autoAdjust="0"/>
  </p:normalViewPr>
  <p:slideViewPr>
    <p:cSldViewPr>
      <p:cViewPr varScale="1">
        <p:scale>
          <a:sx n="103" d="100"/>
          <a:sy n="103" d="100"/>
        </p:scale>
        <p:origin x="444"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83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498022D-315E-4DCD-83AA-FDE09CA1E5F4}" type="datetimeFigureOut">
              <a:rPr lang="en-US" smtClean="0"/>
              <a:pPr/>
              <a:t>7/28/2022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18A62F8-8ED1-4F04-A5B0-86B704968269}"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91021A-CA97-4BFD-87B6-2FBD359036F0}" type="datetimeFigureOut">
              <a:rPr lang="en-US" smtClean="0"/>
              <a:pPr/>
              <a:t>7/28/2022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A628E4F-335F-45F5-A2FC-FE9487D090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A53"/>
              </a:solidFill>
            </a:endParaRPr>
          </a:p>
        </p:txBody>
      </p:sp>
      <p:sp>
        <p:nvSpPr>
          <p:cNvPr id="2" name="Title 1"/>
          <p:cNvSpPr>
            <a:spLocks noGrp="1"/>
          </p:cNvSpPr>
          <p:nvPr>
            <p:ph type="title"/>
          </p:nvPr>
        </p:nvSpPr>
        <p:spPr>
          <a:xfrm>
            <a:off x="381000" y="1143000"/>
            <a:ext cx="8382000" cy="1143000"/>
          </a:xfrm>
        </p:spPr>
        <p:txBody>
          <a:bodyPr>
            <a:normAutofit/>
          </a:bodyPr>
          <a:lstStyle>
            <a:lvl1pPr>
              <a:defRPr sz="4200" b="1" baseline="0">
                <a:solidFill>
                  <a:schemeClr val="bg1"/>
                </a:solidFill>
                <a:latin typeface="Rockwell" panose="02060603020205020403" pitchFamily="18"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28557A"/>
                </a:solidFill>
              </a:defRPr>
            </a:lvl1pPr>
          </a:lstStyle>
          <a:p>
            <a:fld id="{82765077-33CD-41D0-80AC-47D3807B673C}" type="datetime1">
              <a:rPr lang="en-US" smtClean="0"/>
              <a:t>7/28/2022</a:t>
            </a:fld>
            <a:endParaRPr lang="en-US" dirty="0"/>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1811" y="5485865"/>
            <a:ext cx="1620377" cy="1090170"/>
          </a:xfrm>
          <a:prstGeom prst="rect">
            <a:avLst/>
          </a:prstGeom>
        </p:spPr>
      </p:pic>
      <p:sp>
        <p:nvSpPr>
          <p:cNvPr id="10" name="Rectangle 9"/>
          <p:cNvSpPr/>
          <p:nvPr userDrawn="1"/>
        </p:nvSpPr>
        <p:spPr>
          <a:xfrm>
            <a:off x="0" y="3429000"/>
            <a:ext cx="9144000" cy="76200"/>
          </a:xfrm>
          <a:prstGeom prst="rect">
            <a:avLst/>
          </a:prstGeom>
          <a:solidFill>
            <a:srgbClr val="92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9144000" cy="2743200"/>
          </a:xfrm>
          <a:prstGeom prst="rect">
            <a:avLst/>
          </a:prstGeom>
          <a:solidFill>
            <a:srgbClr val="067B54">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2133600" y="2667000"/>
            <a:ext cx="6400800" cy="1371600"/>
          </a:xfrm>
        </p:spPr>
        <p:txBody>
          <a:bodyPr>
            <a:normAutofit/>
          </a:bodyPr>
          <a:lstStyle>
            <a:lvl1pPr algn="l">
              <a:defRPr sz="3200" b="1">
                <a:solidFill>
                  <a:schemeClr val="bg1"/>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13FF6A5E-8619-44AD-8680-5D858FB0EE30}" type="datetime1">
              <a:rPr lang="en-US" smtClean="0">
                <a:solidFill>
                  <a:prstClr val="black">
                    <a:tint val="75000"/>
                  </a:prstClr>
                </a:solidFill>
              </a:rPr>
              <a:t>7/28/2022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2543175"/>
            <a:ext cx="1303111" cy="16192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67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Title 1"/>
          <p:cNvSpPr>
            <a:spLocks noGrp="1"/>
          </p:cNvSpPr>
          <p:nvPr>
            <p:ph type="title"/>
          </p:nvPr>
        </p:nvSpPr>
        <p:spPr>
          <a:xfrm>
            <a:off x="465438" y="4406900"/>
            <a:ext cx="8221362" cy="1362075"/>
          </a:xfrm>
        </p:spPr>
        <p:txBody>
          <a:bodyPr anchor="t">
            <a:normAutofit/>
          </a:bodyPr>
          <a:lstStyle>
            <a:lvl1pPr algn="l">
              <a:defRPr sz="3200" b="1" cap="all">
                <a:solidFill>
                  <a:schemeClr val="bg1"/>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Text Placeholder 2"/>
          <p:cNvSpPr>
            <a:spLocks noGrp="1"/>
          </p:cNvSpPr>
          <p:nvPr>
            <p:ph type="body" idx="1"/>
          </p:nvPr>
        </p:nvSpPr>
        <p:spPr>
          <a:xfrm>
            <a:off x="465438" y="2906713"/>
            <a:ext cx="8221362" cy="1500187"/>
          </a:xfrm>
        </p:spPr>
        <p:txBody>
          <a:bodyPr anchor="b">
            <a:normAutofit/>
          </a:bodyPr>
          <a:lstStyle>
            <a:lvl1pPr marL="0" indent="0">
              <a:buNone/>
              <a:defRPr sz="24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ED922B-BF29-4915-98DA-916F1ADF4C66}" type="datetime1">
              <a:rPr lang="en-US" smtClean="0"/>
              <a:t>7/28/2022</a:t>
            </a:fld>
            <a:endParaRPr lang="en-US"/>
          </a:p>
        </p:txBody>
      </p:sp>
      <p:sp>
        <p:nvSpPr>
          <p:cNvPr id="5" name="Footer Placeholder 4"/>
          <p:cNvSpPr>
            <a:spLocks noGrp="1"/>
          </p:cNvSpPr>
          <p:nvPr>
            <p:ph type="ftr" sz="quarter" idx="11"/>
          </p:nvPr>
        </p:nvSpPr>
        <p:spPr/>
        <p:txBody>
          <a:bodyPr/>
          <a:lstStyle/>
          <a:p>
            <a:r>
              <a:rPr lang="en-US"/>
              <a:t>Department of Fish and Wildlife</a:t>
            </a:r>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44910" y="274638"/>
            <a:ext cx="8241890" cy="868362"/>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Content Placeholder 2"/>
          <p:cNvSpPr>
            <a:spLocks noGrp="1"/>
          </p:cNvSpPr>
          <p:nvPr userDrawn="1">
            <p:ph idx="1"/>
          </p:nvPr>
        </p:nvSpPr>
        <p:spPr>
          <a:xfrm>
            <a:off x="444910" y="1582257"/>
            <a:ext cx="8241890" cy="4647093"/>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3"/>
          <p:cNvSpPr>
            <a:spLocks noGrp="1"/>
          </p:cNvSpPr>
          <p:nvPr userDrawn="1">
            <p:ph type="ftr" sz="quarter" idx="4294967295"/>
          </p:nvPr>
        </p:nvSpPr>
        <p:spPr>
          <a:xfrm>
            <a:off x="898712" y="6508791"/>
            <a:ext cx="2895600" cy="271054"/>
          </a:xfrm>
        </p:spPr>
        <p:txBody>
          <a:bodyPr/>
          <a:lstStyle>
            <a:lvl1pPr algn="l">
              <a:defRPr sz="1000">
                <a:solidFill>
                  <a:schemeClr val="bg1"/>
                </a:solidFill>
                <a:latin typeface="Roboto Slab" pitchFamily="2" charset="0"/>
                <a:ea typeface="Roboto Slab" pitchFamily="2" charset="0"/>
              </a:defRPr>
            </a:lvl1pPr>
          </a:lstStyle>
          <a:p>
            <a:r>
              <a:rPr lang="en-US" dirty="0"/>
              <a:t>Department of Fish and Wildlife</a:t>
            </a:r>
          </a:p>
        </p:txBody>
      </p:sp>
      <p:grpSp>
        <p:nvGrpSpPr>
          <p:cNvPr id="21" name="Group 20"/>
          <p:cNvGrpSpPr/>
          <p:nvPr userDrawn="1"/>
        </p:nvGrpSpPr>
        <p:grpSpPr>
          <a:xfrm>
            <a:off x="0" y="6126163"/>
            <a:ext cx="9144000" cy="731837"/>
            <a:chOff x="0" y="6126163"/>
            <a:chExt cx="9144000" cy="731837"/>
          </a:xfrm>
        </p:grpSpPr>
        <p:sp>
          <p:nvSpPr>
            <p:cNvPr id="22" name="Rectangle 21"/>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25"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553200" y="6538476"/>
            <a:ext cx="2133600" cy="243324"/>
          </a:xfrm>
        </p:spPr>
        <p:txBody>
          <a:bodyPr/>
          <a:lstStyle>
            <a:lvl1pPr algn="r">
              <a:defRPr>
                <a:solidFill>
                  <a:schemeClr val="bg1"/>
                </a:solidFill>
              </a:defRPr>
            </a:lvl1pPr>
          </a:lstStyle>
          <a:p>
            <a:fld id="{6FD19E62-BC16-499C-BCF6-4003BBF36118}" type="datetime1">
              <a:rPr lang="en-US" smtClean="0"/>
              <a:t>7/28/2022</a:t>
            </a:fld>
            <a:endParaRPr lang="en-US" dirty="0"/>
          </a:p>
        </p:txBody>
      </p:sp>
      <p:sp>
        <p:nvSpPr>
          <p:cNvPr id="6" name="Footer Placeholder 5"/>
          <p:cNvSpPr>
            <a:spLocks noGrp="1"/>
          </p:cNvSpPr>
          <p:nvPr>
            <p:ph type="ftr" sz="quarter" idx="11"/>
          </p:nvPr>
        </p:nvSpPr>
        <p:spPr>
          <a:xfrm>
            <a:off x="1028700" y="6510746"/>
            <a:ext cx="2895600" cy="271054"/>
          </a:xfrm>
        </p:spPr>
        <p:txBody>
          <a:bodyPr/>
          <a:lstStyle>
            <a:lvl1pPr algn="l">
              <a:defRPr>
                <a:solidFill>
                  <a:schemeClr val="bg1"/>
                </a:solidFill>
                <a:latin typeface="Roboto Slab" pitchFamily="2" charset="0"/>
                <a:ea typeface="Roboto Slab" pitchFamily="2" charset="0"/>
              </a:defRPr>
            </a:lvl1pPr>
          </a:lstStyle>
          <a:p>
            <a:r>
              <a:rPr lang="en-US" dirty="0"/>
              <a:t>Department of Fish and Wildlife</a:t>
            </a:r>
          </a:p>
        </p:txBody>
      </p:sp>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6"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457200" y="1371600"/>
            <a:ext cx="8229600" cy="4743451"/>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C5151A-E2C5-4ED2-9BAB-00060720DCFA}" type="datetime1">
              <a:rPr lang="en-US" smtClean="0">
                <a:solidFill>
                  <a:prstClr val="black">
                    <a:tint val="75000"/>
                  </a:prstClr>
                </a:solidFill>
              </a:rPr>
              <a:t>7/28/2022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6"/>
          <p:cNvGrpSpPr/>
          <p:nvPr userDrawn="1"/>
        </p:nvGrpSpPr>
        <p:grpSpPr>
          <a:xfrm>
            <a:off x="0" y="6126163"/>
            <a:ext cx="9144000" cy="731837"/>
            <a:chOff x="0" y="6126163"/>
            <a:chExt cx="9144000" cy="731837"/>
          </a:xfrm>
        </p:grpSpPr>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4"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52BBE2-5F6F-4D5C-8A50-5303070F8DA4}" type="datetime1">
              <a:rPr lang="en-US" smtClean="0"/>
              <a:t>7/28/2022</a:t>
            </a:fld>
            <a:endParaRPr lang="en-US"/>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sp>
        <p:nvSpPr>
          <p:cNvPr id="6" name="Rectangle 5"/>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9"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Date Placeholder 2"/>
          <p:cNvSpPr>
            <a:spLocks noGrp="1"/>
          </p:cNvSpPr>
          <p:nvPr>
            <p:ph type="dt" sz="half" idx="10"/>
          </p:nvPr>
        </p:nvSpPr>
        <p:spPr>
          <a:xfrm>
            <a:off x="6858000" y="6452574"/>
            <a:ext cx="2133600" cy="365125"/>
          </a:xfrm>
        </p:spPr>
        <p:txBody>
          <a:bodyPr/>
          <a:lstStyle>
            <a:lvl1pPr algn="r">
              <a:defRPr>
                <a:solidFill>
                  <a:schemeClr val="bg1"/>
                </a:solidFill>
              </a:defRPr>
            </a:lvl1pPr>
          </a:lstStyle>
          <a:p>
            <a:fld id="{89B539B5-AD2A-4CAB-A137-2BA90BE6C7D9}" type="datetime1">
              <a:rPr lang="en-US" smtClean="0"/>
              <a:t>7/28/2022</a:t>
            </a:fld>
            <a:endParaRPr lang="en-US" dirty="0"/>
          </a:p>
        </p:txBody>
      </p:sp>
      <p:sp>
        <p:nvSpPr>
          <p:cNvPr id="4" name="Footer Placeholder 3"/>
          <p:cNvSpPr>
            <a:spLocks noGrp="1"/>
          </p:cNvSpPr>
          <p:nvPr>
            <p:ph type="ftr" sz="quarter" idx="11"/>
          </p:nvPr>
        </p:nvSpPr>
        <p:spPr>
          <a:xfrm>
            <a:off x="1066800" y="6507501"/>
            <a:ext cx="2895600" cy="274299"/>
          </a:xfrm>
        </p:spPr>
        <p:txBody>
          <a:bodyPr/>
          <a:lstStyle>
            <a:lvl1pPr>
              <a:defRPr>
                <a:solidFill>
                  <a:schemeClr val="bg1"/>
                </a:solidFill>
                <a:latin typeface="Roboto Slab" pitchFamily="2" charset="0"/>
                <a:ea typeface="Roboto Slab" pitchFamily="2" charset="0"/>
                <a:cs typeface="Roboto" panose="02000000000000000000" pitchFamily="2" charset="0"/>
              </a:defRPr>
            </a:lvl1pPr>
          </a:lstStyle>
          <a:p>
            <a:pPr algn="l"/>
            <a:r>
              <a:rPr lang="en-US" dirty="0"/>
              <a:t>Department of Fish and Wildlife</a:t>
            </a:r>
          </a:p>
        </p:txBody>
      </p:sp>
      <p:sp>
        <p:nvSpPr>
          <p:cNvPr id="9" name="Rectangle 8"/>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2"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E3422-9406-4CD4-B40A-16DCF7B2BFBB}" type="datetime1">
              <a:rPr lang="en-US" smtClean="0"/>
              <a:t>7/28/2022</a:t>
            </a:fld>
            <a:endParaRPr lang="en-US"/>
          </a:p>
        </p:txBody>
      </p:sp>
      <p:sp>
        <p:nvSpPr>
          <p:cNvPr id="3" name="Footer Placeholder 2"/>
          <p:cNvSpPr>
            <a:spLocks noGrp="1"/>
          </p:cNvSpPr>
          <p:nvPr>
            <p:ph type="ftr" sz="quarter" idx="11"/>
          </p:nvPr>
        </p:nvSpPr>
        <p:spPr/>
        <p:txBody>
          <a:bodyPr/>
          <a:lstStyle/>
          <a:p>
            <a:r>
              <a:rPr lang="en-US"/>
              <a:t>Department of Fish and Wildlife</a:t>
            </a:r>
          </a:p>
        </p:txBody>
      </p:sp>
      <p:sp>
        <p:nvSpPr>
          <p:cNvPr id="4" name="Slide Number Placeholder 3"/>
          <p:cNvSpPr>
            <a:spLocks noGrp="1"/>
          </p:cNvSpPr>
          <p:nvPr>
            <p:ph type="sldNum" sz="quarter" idx="12"/>
          </p:nvPr>
        </p:nvSpPr>
        <p:spPr/>
        <p:txBody>
          <a:bodyPr/>
          <a:lstStyle/>
          <a:p>
            <a:fld id="{5A73201E-BAD4-4887-93F2-D695096208A5}" type="slidenum">
              <a:rPr lang="en-US" smtClean="0"/>
              <a:pPr/>
              <a:t>‹#›</a:t>
            </a:fld>
            <a:endParaRPr lang="en-US"/>
          </a:p>
        </p:txBody>
      </p:sp>
      <p:grpSp>
        <p:nvGrpSpPr>
          <p:cNvPr id="9" name="Group 8"/>
          <p:cNvGrpSpPr/>
          <p:nvPr userDrawn="1"/>
        </p:nvGrpSpPr>
        <p:grpSpPr>
          <a:xfrm>
            <a:off x="0" y="6126163"/>
            <a:ext cx="9144000" cy="731837"/>
            <a:chOff x="0" y="6126163"/>
            <a:chExt cx="9144000" cy="731837"/>
          </a:xfrm>
        </p:grpSpPr>
        <p:sp>
          <p:nvSpPr>
            <p:cNvPr id="5" name="Rectangle 4"/>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8"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11890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17638"/>
            <a:ext cx="8229600" cy="47085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1666E-D208-4C7F-B43B-32840E55BEDD}" type="datetime1">
              <a:rPr lang="en-US" smtClean="0"/>
              <a:t>7/28/2022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Department of Fish and Wildlife</a:t>
            </a:r>
          </a:p>
        </p:txBody>
      </p:sp>
      <p:sp>
        <p:nvSpPr>
          <p:cNvPr id="6" name="Slide Number Placeholder 5"/>
          <p:cNvSpPr>
            <a:spLocks noGrp="1"/>
          </p:cNvSpPr>
          <p:nvPr>
            <p:ph type="sldNum" sz="quarter" idx="4"/>
          </p:nvPr>
        </p:nvSpPr>
        <p:spPr>
          <a:xfrm>
            <a:off x="6553200" y="635634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3201E-BAD4-4887-93F2-D695096208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5" r:id="rId2"/>
    <p:sldLayoutId id="2147483651" r:id="rId3"/>
    <p:sldLayoutId id="2147483666" r:id="rId4"/>
    <p:sldLayoutId id="2147483667" r:id="rId5"/>
    <p:sldLayoutId id="2147483668" r:id="rId6"/>
    <p:sldLayoutId id="2147483661" r:id="rId7"/>
    <p:sldLayoutId id="2147483654" r:id="rId8"/>
    <p:sldLayoutId id="2147483655" r:id="rId9"/>
  </p:sldLayoutIdLst>
  <p:hf sldNum="0" hdr="0" dt="0"/>
  <p:txStyles>
    <p:titleStyle>
      <a:lvl1pPr algn="l" defTabSz="914400" rtl="0" eaLnBrk="1" latinLnBrk="0" hangingPunct="1">
        <a:spcBef>
          <a:spcPct val="0"/>
        </a:spcBef>
        <a:buNone/>
        <a:defRPr sz="4200" b="0" kern="1200">
          <a:solidFill>
            <a:srgbClr val="0070C0"/>
          </a:solidFill>
          <a:latin typeface="Rockwell" panose="02060603020205020403" pitchFamily="18" charset="0"/>
          <a:ea typeface="Roboto Slab" pitchFamily="2" charset="0"/>
          <a:cs typeface="+mj-cs"/>
        </a:defRPr>
      </a:lvl1pPr>
    </p:titleStyle>
    <p:bodyStyle>
      <a:lvl1pPr marL="0" indent="0" algn="l" defTabSz="914400" rtl="0" eaLnBrk="1" latinLnBrk="0" hangingPunct="1">
        <a:spcBef>
          <a:spcPct val="20000"/>
        </a:spcBef>
        <a:buFont typeface="Arial" pitchFamily="34" charset="0"/>
        <a:buNone/>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548640" indent="-228600" algn="l" defTabSz="914400" rtl="0" eaLnBrk="1" latinLnBrk="0" hangingPunct="1">
        <a:spcBef>
          <a:spcPct val="20000"/>
        </a:spcBef>
        <a:buFont typeface="Arial"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73152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91440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0.m4a"/><Relationship Id="rId1" Type="http://schemas.openxmlformats.org/officeDocument/2006/relationships/audio" Target="NULL" TargetMode="Externa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2.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3.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4.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5.m4a"/><Relationship Id="rId1" Type="http://schemas.openxmlformats.org/officeDocument/2006/relationships/audio" Target="NULL"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6.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7.m4a"/><Relationship Id="rId1" Type="http://schemas.openxmlformats.org/officeDocument/2006/relationships/audio" Target="NULL" TargetMode="Externa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8.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9.m4a"/><Relationship Id="rId1" Type="http://schemas.openxmlformats.org/officeDocument/2006/relationships/audio" Target="NULL"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4a"/><Relationship Id="rId1" Type="http://schemas.openxmlformats.org/officeDocument/2006/relationships/audio" Target="NULL"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0.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1.m4a"/><Relationship Id="rId1" Type="http://schemas.openxmlformats.org/officeDocument/2006/relationships/audio" Target="NULL"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3.m4a"/><Relationship Id="rId1" Type="http://schemas.openxmlformats.org/officeDocument/2006/relationships/audio" Target="NULL" TargetMode="Externa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4.m4a"/><Relationship Id="rId1" Type="http://schemas.openxmlformats.org/officeDocument/2006/relationships/audio" Target="NULL" TargetMode="Externa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5.m4a"/><Relationship Id="rId1" Type="http://schemas.openxmlformats.org/officeDocument/2006/relationships/audio" Target="NULL" TargetMode="Externa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6.m4a"/><Relationship Id="rId1" Type="http://schemas.openxmlformats.org/officeDocument/2006/relationships/audio" Target="NULL" TargetMode="Externa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7.m4a"/><Relationship Id="rId1" Type="http://schemas.openxmlformats.org/officeDocument/2006/relationships/audio" Target="NULL" TargetMode="Externa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8.m4a"/><Relationship Id="rId1" Type="http://schemas.openxmlformats.org/officeDocument/2006/relationships/audio" Target="NULL" TargetMode="Externa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9.m4a"/><Relationship Id="rId1" Type="http://schemas.openxmlformats.org/officeDocument/2006/relationships/audio" Target="NULL"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30.m4a"/><Relationship Id="rId1" Type="http://schemas.openxmlformats.org/officeDocument/2006/relationships/audio" Target="NULL" TargetMode="Externa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31.m4a"/><Relationship Id="rId1" Type="http://schemas.openxmlformats.org/officeDocument/2006/relationships/audio" Target="NULL" TargetMode="Externa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32.m4a"/><Relationship Id="rId1" Type="http://schemas.openxmlformats.org/officeDocument/2006/relationships/audio" Target="NULL" TargetMode="Externa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33.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4.m4a"/><Relationship Id="rId1" Type="http://schemas.openxmlformats.org/officeDocument/2006/relationships/audi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5.m4a"/><Relationship Id="rId1" Type="http://schemas.openxmlformats.org/officeDocument/2006/relationships/audio" Target="NULL"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7.m4a"/><Relationship Id="rId1" Type="http://schemas.openxmlformats.org/officeDocument/2006/relationships/audio" Target="NULL"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9.m4a"/><Relationship Id="rId1" Type="http://schemas.openxmlformats.org/officeDocument/2006/relationships/audio" Target="NULL"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Rockwell" panose="02060603020205020403" pitchFamily="18" charset="0"/>
              </a:rPr>
              <a:t>Fish Friendly Workshop and Certification</a:t>
            </a:r>
          </a:p>
        </p:txBody>
      </p:sp>
      <p:sp>
        <p:nvSpPr>
          <p:cNvPr id="3" name="TextBox 2"/>
          <p:cNvSpPr txBox="1"/>
          <p:nvPr/>
        </p:nvSpPr>
        <p:spPr>
          <a:xfrm>
            <a:off x="533400" y="3710226"/>
            <a:ext cx="7620000" cy="1969770"/>
          </a:xfrm>
          <a:prstGeom prst="rect">
            <a:avLst/>
          </a:prstGeom>
          <a:noFill/>
        </p:spPr>
        <p:txBody>
          <a:bodyPr wrap="square" rtlCol="0">
            <a:spAutoFit/>
          </a:bodyPr>
          <a:lstStyle/>
          <a:p>
            <a:pPr algn="ctr"/>
            <a:endParaRPr lang="en-US" sz="3200"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gn="ctr"/>
            <a:r>
              <a:rPr lang="en-US" sz="2400"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Puget Sound Edition: </a:t>
            </a:r>
          </a:p>
          <a:p>
            <a:pPr algn="ctr"/>
            <a:r>
              <a:rPr lang="en-US" sz="2400"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Marine Areas 7 and 7A, and Limited Participation Fisheries</a:t>
            </a:r>
          </a:p>
          <a:p>
            <a:endParaRPr lang="en-US" dirty="0"/>
          </a:p>
        </p:txBody>
      </p:sp>
      <p:pic>
        <p:nvPicPr>
          <p:cNvPr id="5" name="Slide 1">
            <a:hlinkClick r:id="" action="ppaction://media"/>
            <a:extLst>
              <a:ext uri="{FF2B5EF4-FFF2-40B4-BE49-F238E27FC236}">
                <a16:creationId xmlns:a16="http://schemas.microsoft.com/office/drawing/2014/main" id="{21B79C97-126F-4A99-8227-C980700A3A07}"/>
              </a:ext>
            </a:extLst>
          </p:cNvPr>
          <p:cNvPicPr>
            <a:picLocks noChangeAspect="1"/>
          </p:cNvPicPr>
          <p:nvPr>
            <a:audioFile r:link="rId1"/>
            <p:extLst>
              <p:ext uri="{DAA4B4D4-6D71-4841-9C94-3DE7FCFB9230}">
                <p14:media xmlns:p14="http://schemas.microsoft.com/office/powerpoint/2010/main" r:embed="rId2">
                  <p14:trim st="780" end="725.3492"/>
                </p14:media>
              </p:ext>
            </p:extLst>
          </p:nvPr>
        </p:nvPicPr>
        <p:blipFill>
          <a:blip r:embed="rId4"/>
          <a:stretch>
            <a:fillRect/>
          </a:stretch>
        </p:blipFill>
        <p:spPr>
          <a:xfrm>
            <a:off x="381000" y="59436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940"/>
            <a:ext cx="8229600" cy="914400"/>
          </a:xfrm>
        </p:spPr>
        <p:txBody>
          <a:bodyPr>
            <a:noAutofit/>
          </a:bodyPr>
          <a:lstStyle/>
          <a:p>
            <a:pPr algn="l"/>
            <a:r>
              <a:rPr lang="en-US" sz="3600" dirty="0"/>
              <a:t>Keep fish wet and release as quickly as possible. May use knotless dip nets</a:t>
            </a:r>
          </a:p>
        </p:txBody>
      </p:sp>
      <p:sp>
        <p:nvSpPr>
          <p:cNvPr id="3" name="Content Placeholder 2"/>
          <p:cNvSpPr>
            <a:spLocks noGrp="1"/>
          </p:cNvSpPr>
          <p:nvPr>
            <p:ph sz="half" idx="1"/>
          </p:nvPr>
        </p:nvSpPr>
        <p:spPr>
          <a:xfrm>
            <a:off x="457200" y="1524000"/>
            <a:ext cx="3962400" cy="4474417"/>
          </a:xfrm>
        </p:spPr>
        <p:txBody>
          <a:bodyPr>
            <a:normAutofit fontScale="92500"/>
          </a:bodyPr>
          <a:lstStyle/>
          <a:p>
            <a:pPr marL="0" indent="0">
              <a:buNone/>
            </a:pPr>
            <a:r>
              <a:rPr lang="en-US" dirty="0"/>
              <a:t>Keeping the fish wet minimizes slime and scale removal and improves the health and respiration of the fish.</a:t>
            </a:r>
          </a:p>
          <a:p>
            <a:pPr marL="0" indent="0">
              <a:buNone/>
            </a:pPr>
            <a:endParaRPr lang="en-US" dirty="0"/>
          </a:p>
          <a:p>
            <a:r>
              <a:rPr lang="en-US" dirty="0"/>
              <a:t>Minimize time the fish is out of water, while also keeping hands and surfaces wet.</a:t>
            </a:r>
          </a:p>
          <a:p>
            <a:pPr marL="0" indent="0">
              <a:buNone/>
            </a:pPr>
            <a:endParaRPr lang="en-US" dirty="0"/>
          </a:p>
        </p:txBody>
      </p:sp>
      <p:sp>
        <p:nvSpPr>
          <p:cNvPr id="7" name="Content Placeholder 2">
            <a:extLst>
              <a:ext uri="{FF2B5EF4-FFF2-40B4-BE49-F238E27FC236}">
                <a16:creationId xmlns:a16="http://schemas.microsoft.com/office/drawing/2014/main" id="{55EB1464-9879-40C5-884F-5FCA09365532}"/>
              </a:ext>
            </a:extLst>
          </p:cNvPr>
          <p:cNvSpPr txBox="1">
            <a:spLocks/>
          </p:cNvSpPr>
          <p:nvPr/>
        </p:nvSpPr>
        <p:spPr>
          <a:xfrm>
            <a:off x="4419600" y="1561321"/>
            <a:ext cx="3962400" cy="4153679"/>
          </a:xfrm>
          <a:prstGeom prst="rect">
            <a:avLst/>
          </a:prstGeom>
        </p:spPr>
        <p:txBody>
          <a:bodyPr vert="horz" lIns="91440" tIns="45720" rIns="91440" bIns="45720" rtlCol="0">
            <a:normAutofit fontScale="92500" lnSpcReduction="20000"/>
          </a:bodyPr>
          <a:lstStyle>
            <a:lvl1pPr marL="0" indent="0" algn="l" defTabSz="914400" rtl="0" eaLnBrk="1" latinLnBrk="0" hangingPunct="1">
              <a:spcBef>
                <a:spcPct val="20000"/>
              </a:spcBef>
              <a:buFont typeface="Arial" pitchFamily="34" charset="0"/>
              <a:buNone/>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228600" algn="l" defTabSz="914400" rtl="0" eaLnBrk="1" latinLnBrk="0" hangingPunct="1">
              <a:spcBef>
                <a:spcPct val="20000"/>
              </a:spcBef>
              <a:buFont typeface="Arial" pitchFamily="34" charset="0"/>
              <a:buChar char="•"/>
              <a:defRPr sz="20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731520" indent="-228600" algn="l" defTabSz="914400" rtl="0" eaLnBrk="1" latinLnBrk="0" hangingPunct="1">
              <a:spcBef>
                <a:spcPct val="20000"/>
              </a:spcBef>
              <a:buFont typeface="Arial" pitchFamily="34" charset="0"/>
              <a:buChar char="–"/>
              <a:defRPr sz="18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914400" indent="-228600" algn="l" defTabSz="914400" rtl="0" eaLnBrk="1" latinLnBrk="0" hangingPunct="1">
              <a:spcBef>
                <a:spcPct val="20000"/>
              </a:spcBef>
              <a:buFont typeface="Arial" pitchFamily="34" charset="0"/>
              <a:buChar char="»"/>
              <a:defRPr sz="18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1" indent="0">
              <a:buFont typeface="Arial" pitchFamily="34" charset="0"/>
              <a:buNone/>
            </a:pPr>
            <a:r>
              <a:rPr lang="en-US" sz="3000" dirty="0"/>
              <a:t>Physical abrasion removes scales and slime making fish more susceptible to infection. </a:t>
            </a:r>
          </a:p>
          <a:p>
            <a:pPr marL="0" lvl="1" indent="0">
              <a:buFont typeface="Arial" pitchFamily="34" charset="0"/>
              <a:buNone/>
            </a:pPr>
            <a:endParaRPr lang="en-US" sz="3000" dirty="0"/>
          </a:p>
          <a:p>
            <a:pPr marL="0" lvl="1" indent="0">
              <a:buFont typeface="Arial" pitchFamily="34" charset="0"/>
              <a:buNone/>
            </a:pPr>
            <a:endParaRPr lang="en-US" sz="3000" dirty="0"/>
          </a:p>
          <a:p>
            <a:pPr marL="0" lvl="1" indent="0">
              <a:buFont typeface="Arial" pitchFamily="34" charset="0"/>
              <a:buNone/>
            </a:pPr>
            <a:r>
              <a:rPr lang="en-US" sz="3000" dirty="0"/>
              <a:t>Use knotless dip nets when available and keep net wet to minimize abrasion.</a:t>
            </a:r>
          </a:p>
          <a:p>
            <a:pPr marL="0" lvl="1" indent="0">
              <a:buFont typeface="Arial" pitchFamily="34" charset="0"/>
              <a:buNone/>
            </a:pPr>
            <a:endParaRPr lang="en-US" sz="2800" dirty="0"/>
          </a:p>
        </p:txBody>
      </p:sp>
      <p:sp>
        <p:nvSpPr>
          <p:cNvPr id="9" name="Title 6">
            <a:extLst>
              <a:ext uri="{FF2B5EF4-FFF2-40B4-BE49-F238E27FC236}">
                <a16:creationId xmlns:a16="http://schemas.microsoft.com/office/drawing/2014/main" id="{12D36F74-B25F-4231-818F-026302F37F95}"/>
              </a:ext>
            </a:extLst>
          </p:cNvPr>
          <p:cNvSpPr txBox="1">
            <a:spLocks/>
          </p:cNvSpPr>
          <p:nvPr/>
        </p:nvSpPr>
        <p:spPr>
          <a:xfrm>
            <a:off x="0" y="-76200"/>
            <a:ext cx="6016984"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2400" dirty="0"/>
              <a:t>Best Fishing Practices</a:t>
            </a:r>
          </a:p>
        </p:txBody>
      </p:sp>
      <p:pic>
        <p:nvPicPr>
          <p:cNvPr id="4" name="10">
            <a:hlinkClick r:id="" action="ppaction://media"/>
            <a:extLst>
              <a:ext uri="{FF2B5EF4-FFF2-40B4-BE49-F238E27FC236}">
                <a16:creationId xmlns:a16="http://schemas.microsoft.com/office/drawing/2014/main" id="{747A4566-3C3D-43F2-8D2B-3FA1DD132D27}"/>
              </a:ext>
            </a:extLst>
          </p:cNvPr>
          <p:cNvPicPr>
            <a:picLocks noChangeAspect="1"/>
          </p:cNvPicPr>
          <p:nvPr>
            <a:audioFile r:link="rId1"/>
            <p:extLst>
              <p:ext uri="{DAA4B4D4-6D71-4841-9C94-3DE7FCFB9230}">
                <p14:media xmlns:p14="http://schemas.microsoft.com/office/powerpoint/2010/main" r:embed="rId2">
                  <p14:trim st="684"/>
                </p14:media>
              </p:ext>
            </p:extLst>
          </p:nvPr>
        </p:nvPicPr>
        <p:blipFill>
          <a:blip r:embed="rId4"/>
          <a:stretch>
            <a:fillRect/>
          </a:stretch>
        </p:blipFill>
        <p:spPr>
          <a:xfrm>
            <a:off x="398106" y="5562600"/>
            <a:ext cx="609600" cy="609600"/>
          </a:xfrm>
          <a:prstGeom prst="rect">
            <a:avLst/>
          </a:prstGeom>
        </p:spPr>
      </p:pic>
    </p:spTree>
    <p:extLst>
      <p:ext uri="{BB962C8B-B14F-4D97-AF65-F5344CB8AC3E}">
        <p14:creationId xmlns:p14="http://schemas.microsoft.com/office/powerpoint/2010/main" val="144541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8229600" cy="914400"/>
          </a:xfrm>
        </p:spPr>
        <p:txBody>
          <a:bodyPr>
            <a:normAutofit/>
          </a:bodyPr>
          <a:lstStyle/>
          <a:p>
            <a:pPr algn="l"/>
            <a:r>
              <a:rPr lang="en-US" sz="4000" dirty="0"/>
              <a:t>Protect gills and lift properly</a:t>
            </a:r>
            <a:endParaRPr lang="en-US" dirty="0"/>
          </a:p>
        </p:txBody>
      </p:sp>
      <p:sp>
        <p:nvSpPr>
          <p:cNvPr id="3" name="Content Placeholder 2"/>
          <p:cNvSpPr>
            <a:spLocks noGrp="1"/>
          </p:cNvSpPr>
          <p:nvPr>
            <p:ph sz="half" idx="1"/>
          </p:nvPr>
        </p:nvSpPr>
        <p:spPr>
          <a:xfrm>
            <a:off x="457200" y="1524000"/>
            <a:ext cx="3962400" cy="4474417"/>
          </a:xfrm>
        </p:spPr>
        <p:txBody>
          <a:bodyPr>
            <a:normAutofit fontScale="92500" lnSpcReduction="10000"/>
          </a:bodyPr>
          <a:lstStyle/>
          <a:p>
            <a:pPr marL="0" indent="0">
              <a:buNone/>
            </a:pPr>
            <a:r>
              <a:rPr lang="en-US" dirty="0"/>
              <a:t>Damaging the gills will result in high mortality. </a:t>
            </a:r>
            <a:r>
              <a:rPr lang="en-US" u="sng" dirty="0"/>
              <a:t>Holding by tail alone will damage vertebrae and internal organs</a:t>
            </a:r>
            <a:r>
              <a:rPr lang="en-US" dirty="0"/>
              <a:t>.</a:t>
            </a:r>
          </a:p>
        </p:txBody>
      </p:sp>
      <p:sp>
        <p:nvSpPr>
          <p:cNvPr id="4" name="Content Placeholder 3"/>
          <p:cNvSpPr>
            <a:spLocks noGrp="1"/>
          </p:cNvSpPr>
          <p:nvPr>
            <p:ph sz="half" idx="2"/>
          </p:nvPr>
        </p:nvSpPr>
        <p:spPr>
          <a:xfrm>
            <a:off x="4572000" y="1523999"/>
            <a:ext cx="4114800" cy="1524001"/>
          </a:xfrm>
        </p:spPr>
        <p:txBody>
          <a:bodyPr>
            <a:normAutofit fontScale="92500" lnSpcReduction="10000"/>
          </a:bodyPr>
          <a:lstStyle/>
          <a:p>
            <a:pPr marL="0" lvl="1" indent="0">
              <a:buNone/>
            </a:pPr>
            <a:r>
              <a:rPr lang="en-US" sz="2800" dirty="0"/>
              <a:t>When moving, holding or carrying a fish: </a:t>
            </a:r>
            <a:r>
              <a:rPr lang="en-US" sz="2800" u="sng" dirty="0"/>
              <a:t>Support both head and tail when lifting fish.</a:t>
            </a:r>
          </a:p>
          <a:p>
            <a:endParaRPr lang="en-US" sz="3200" dirty="0"/>
          </a:p>
        </p:txBody>
      </p:sp>
      <p:pic>
        <p:nvPicPr>
          <p:cNvPr id="5" name="Picture 4">
            <a:extLst>
              <a:ext uri="{FF2B5EF4-FFF2-40B4-BE49-F238E27FC236}">
                <a16:creationId xmlns:a16="http://schemas.microsoft.com/office/drawing/2014/main" id="{824CC1DA-C812-4BEF-A550-541D864CA1D4}"/>
              </a:ext>
            </a:extLst>
          </p:cNvPr>
          <p:cNvPicPr>
            <a:picLocks noChangeAspect="1"/>
          </p:cNvPicPr>
          <p:nvPr/>
        </p:nvPicPr>
        <p:blipFill rotWithShape="1">
          <a:blip r:embed="rId4"/>
          <a:srcRect b="6652"/>
          <a:stretch/>
        </p:blipFill>
        <p:spPr>
          <a:xfrm>
            <a:off x="4266995" y="3352800"/>
            <a:ext cx="4724809" cy="2908109"/>
          </a:xfrm>
          <a:prstGeom prst="rect">
            <a:avLst/>
          </a:prstGeom>
        </p:spPr>
      </p:pic>
      <p:sp>
        <p:nvSpPr>
          <p:cNvPr id="6" name="Title 6">
            <a:extLst>
              <a:ext uri="{FF2B5EF4-FFF2-40B4-BE49-F238E27FC236}">
                <a16:creationId xmlns:a16="http://schemas.microsoft.com/office/drawing/2014/main" id="{26F559FD-8AD5-4225-8881-322600F8E14C}"/>
              </a:ext>
            </a:extLst>
          </p:cNvPr>
          <p:cNvSpPr txBox="1">
            <a:spLocks/>
          </p:cNvSpPr>
          <p:nvPr/>
        </p:nvSpPr>
        <p:spPr>
          <a:xfrm>
            <a:off x="0" y="-76200"/>
            <a:ext cx="6016984"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2400" dirty="0"/>
              <a:t>Best Fishing Practices</a:t>
            </a:r>
          </a:p>
        </p:txBody>
      </p:sp>
      <p:pic>
        <p:nvPicPr>
          <p:cNvPr id="7" name="11">
            <a:hlinkClick r:id="" action="ppaction://media"/>
            <a:extLst>
              <a:ext uri="{FF2B5EF4-FFF2-40B4-BE49-F238E27FC236}">
                <a16:creationId xmlns:a16="http://schemas.microsoft.com/office/drawing/2014/main" id="{DB505AC8-8A94-4CDC-A64D-67B0B670F71A}"/>
              </a:ext>
            </a:extLst>
          </p:cNvPr>
          <p:cNvPicPr>
            <a:picLocks noChangeAspect="1"/>
          </p:cNvPicPr>
          <p:nvPr>
            <a:audioFile r:link="rId1"/>
            <p:extLst>
              <p:ext uri="{DAA4B4D4-6D71-4841-9C94-3DE7FCFB9230}">
                <p14:media xmlns:p14="http://schemas.microsoft.com/office/powerpoint/2010/main" r:embed="rId2">
                  <p14:trim st="441" end="1585.5011"/>
                </p14:media>
              </p:ext>
            </p:extLst>
          </p:nvPr>
        </p:nvPicPr>
        <p:blipFill>
          <a:blip r:embed="rId5"/>
          <a:stretch>
            <a:fillRect/>
          </a:stretch>
        </p:blipFill>
        <p:spPr>
          <a:xfrm>
            <a:off x="416767" y="5520063"/>
            <a:ext cx="609600" cy="609600"/>
          </a:xfrm>
          <a:prstGeom prst="rect">
            <a:avLst/>
          </a:prstGeom>
        </p:spPr>
      </p:pic>
    </p:spTree>
    <p:extLst>
      <p:ext uri="{BB962C8B-B14F-4D97-AF65-F5344CB8AC3E}">
        <p14:creationId xmlns:p14="http://schemas.microsoft.com/office/powerpoint/2010/main" val="114940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pPr algn="l"/>
            <a:r>
              <a:rPr lang="en-US" sz="4000" dirty="0"/>
              <a:t>Avoid drops to hard surfaces</a:t>
            </a:r>
            <a:endParaRPr lang="en-US" dirty="0"/>
          </a:p>
        </p:txBody>
      </p:sp>
      <p:sp>
        <p:nvSpPr>
          <p:cNvPr id="3" name="Content Placeholder 2"/>
          <p:cNvSpPr>
            <a:spLocks noGrp="1"/>
          </p:cNvSpPr>
          <p:nvPr>
            <p:ph sz="half" idx="1"/>
          </p:nvPr>
        </p:nvSpPr>
        <p:spPr>
          <a:xfrm>
            <a:off x="533400" y="1524000"/>
            <a:ext cx="2819400" cy="4474417"/>
          </a:xfrm>
        </p:spPr>
        <p:txBody>
          <a:bodyPr>
            <a:normAutofit fontScale="92500"/>
          </a:bodyPr>
          <a:lstStyle/>
          <a:p>
            <a:pPr marL="0" lvl="1" indent="0">
              <a:buNone/>
            </a:pPr>
            <a:r>
              <a:rPr lang="en-US" sz="2800" dirty="0"/>
              <a:t>Hard knocks can cause external and internal damage that may result in death.</a:t>
            </a:r>
          </a:p>
          <a:p>
            <a:pPr marL="0" lvl="1" indent="0">
              <a:buNone/>
            </a:pPr>
            <a:endParaRPr lang="en-US" sz="2800" dirty="0"/>
          </a:p>
          <a:p>
            <a:pPr marL="0" lvl="1" indent="0">
              <a:buNone/>
            </a:pPr>
            <a:r>
              <a:rPr lang="en-US" sz="2800" dirty="0"/>
              <a:t>Lower the brail to the deck or very near deck before spilling fish.</a:t>
            </a:r>
          </a:p>
          <a:p>
            <a:pPr marL="0" lvl="1" indent="0">
              <a:buNone/>
            </a:pPr>
            <a:endParaRPr lang="en-US" sz="2800" dirty="0"/>
          </a:p>
        </p:txBody>
      </p:sp>
      <p:pic>
        <p:nvPicPr>
          <p:cNvPr id="5" name="Picture 4">
            <a:extLst>
              <a:ext uri="{FF2B5EF4-FFF2-40B4-BE49-F238E27FC236}">
                <a16:creationId xmlns:a16="http://schemas.microsoft.com/office/drawing/2014/main" id="{F12D3E2B-F1D2-4397-B838-81155A56CA43}"/>
              </a:ext>
            </a:extLst>
          </p:cNvPr>
          <p:cNvPicPr>
            <a:picLocks noChangeAspect="1"/>
          </p:cNvPicPr>
          <p:nvPr/>
        </p:nvPicPr>
        <p:blipFill>
          <a:blip r:embed="rId4"/>
          <a:stretch>
            <a:fillRect/>
          </a:stretch>
        </p:blipFill>
        <p:spPr>
          <a:xfrm>
            <a:off x="4800600" y="1633055"/>
            <a:ext cx="3426183" cy="4352921"/>
          </a:xfrm>
          <a:prstGeom prst="rect">
            <a:avLst/>
          </a:prstGeom>
        </p:spPr>
      </p:pic>
      <p:sp>
        <p:nvSpPr>
          <p:cNvPr id="8" name="Title 6">
            <a:extLst>
              <a:ext uri="{FF2B5EF4-FFF2-40B4-BE49-F238E27FC236}">
                <a16:creationId xmlns:a16="http://schemas.microsoft.com/office/drawing/2014/main" id="{29EFAD82-34C5-4D97-A6CD-0D598768091E}"/>
              </a:ext>
            </a:extLst>
          </p:cNvPr>
          <p:cNvSpPr txBox="1">
            <a:spLocks/>
          </p:cNvSpPr>
          <p:nvPr/>
        </p:nvSpPr>
        <p:spPr>
          <a:xfrm>
            <a:off x="0" y="-76200"/>
            <a:ext cx="6016984"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2400" dirty="0"/>
              <a:t>Best Fishing Practices</a:t>
            </a:r>
          </a:p>
        </p:txBody>
      </p:sp>
      <p:pic>
        <p:nvPicPr>
          <p:cNvPr id="4" name="12">
            <a:hlinkClick r:id="" action="ppaction://media"/>
            <a:extLst>
              <a:ext uri="{FF2B5EF4-FFF2-40B4-BE49-F238E27FC236}">
                <a16:creationId xmlns:a16="http://schemas.microsoft.com/office/drawing/2014/main" id="{89A8A796-2FA8-455E-A95C-E488C1DA9C5A}"/>
              </a:ext>
            </a:extLst>
          </p:cNvPr>
          <p:cNvPicPr>
            <a:picLocks noChangeAspect="1"/>
          </p:cNvPicPr>
          <p:nvPr>
            <a:audioFile r:link="rId1"/>
            <p:extLst>
              <p:ext uri="{DAA4B4D4-6D71-4841-9C94-3DE7FCFB9230}">
                <p14:media xmlns:p14="http://schemas.microsoft.com/office/powerpoint/2010/main" r:embed="rId2">
                  <p14:trim st="1093" end="664.7369"/>
                </p14:media>
              </p:ext>
            </p:extLst>
          </p:nvPr>
        </p:nvPicPr>
        <p:blipFill>
          <a:blip r:embed="rId5"/>
          <a:stretch>
            <a:fillRect/>
          </a:stretch>
        </p:blipFill>
        <p:spPr>
          <a:xfrm>
            <a:off x="306062" y="5562600"/>
            <a:ext cx="609600" cy="609600"/>
          </a:xfrm>
          <a:prstGeom prst="rect">
            <a:avLst/>
          </a:prstGeom>
        </p:spPr>
      </p:pic>
    </p:spTree>
    <p:extLst>
      <p:ext uri="{BB962C8B-B14F-4D97-AF65-F5344CB8AC3E}">
        <p14:creationId xmlns:p14="http://schemas.microsoft.com/office/powerpoint/2010/main" val="232715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9224"/>
            <a:ext cx="8229600" cy="914400"/>
          </a:xfrm>
        </p:spPr>
        <p:txBody>
          <a:bodyPr>
            <a:normAutofit fontScale="90000"/>
          </a:bodyPr>
          <a:lstStyle/>
          <a:p>
            <a:pPr algn="l"/>
            <a:r>
              <a:rPr lang="en-US" sz="4000" dirty="0"/>
              <a:t>Proper Fish Identification</a:t>
            </a:r>
            <a:br>
              <a:rPr lang="en-US" dirty="0"/>
            </a:br>
            <a:r>
              <a:rPr lang="en-US" sz="3100" dirty="0"/>
              <a:t>(through crew training)</a:t>
            </a:r>
            <a:endParaRPr lang="en-US" dirty="0"/>
          </a:p>
        </p:txBody>
      </p:sp>
      <p:sp>
        <p:nvSpPr>
          <p:cNvPr id="3" name="Content Placeholder 2"/>
          <p:cNvSpPr>
            <a:spLocks noGrp="1"/>
          </p:cNvSpPr>
          <p:nvPr>
            <p:ph sz="half" idx="1"/>
          </p:nvPr>
        </p:nvSpPr>
        <p:spPr>
          <a:xfrm>
            <a:off x="457200" y="1524000"/>
            <a:ext cx="3962400" cy="4474417"/>
          </a:xfrm>
        </p:spPr>
        <p:txBody>
          <a:bodyPr>
            <a:normAutofit fontScale="92500"/>
          </a:bodyPr>
          <a:lstStyle/>
          <a:p>
            <a:pPr marL="0" indent="0" algn="ctr">
              <a:buNone/>
            </a:pPr>
            <a:r>
              <a:rPr lang="en-US" dirty="0"/>
              <a:t>Crew must be able to identify fish required to be released quickly for successful live release.</a:t>
            </a:r>
          </a:p>
        </p:txBody>
      </p:sp>
      <p:sp>
        <p:nvSpPr>
          <p:cNvPr id="4" name="Content Placeholder 3"/>
          <p:cNvSpPr>
            <a:spLocks noGrp="1"/>
          </p:cNvSpPr>
          <p:nvPr>
            <p:ph sz="half" idx="2"/>
          </p:nvPr>
        </p:nvSpPr>
        <p:spPr>
          <a:xfrm>
            <a:off x="4572000" y="1600200"/>
            <a:ext cx="4114800" cy="3429001"/>
          </a:xfrm>
        </p:spPr>
        <p:txBody>
          <a:bodyPr>
            <a:normAutofit fontScale="92500"/>
          </a:bodyPr>
          <a:lstStyle/>
          <a:p>
            <a:pPr marL="0" lvl="1" indent="0">
              <a:buNone/>
            </a:pPr>
            <a:r>
              <a:rPr lang="en-US" sz="2800" dirty="0"/>
              <a:t>WDFW provides salmon identification guides for you to use with your crew online at WDFW.WA.GOV</a:t>
            </a:r>
          </a:p>
          <a:p>
            <a:pPr marL="0" lvl="1" indent="0">
              <a:buNone/>
            </a:pPr>
            <a:endParaRPr lang="en-US" sz="2800" dirty="0"/>
          </a:p>
          <a:p>
            <a:pPr marL="0" lvl="1" indent="0" algn="ctr">
              <a:buNone/>
            </a:pPr>
            <a:r>
              <a:rPr lang="en-US" sz="2800" dirty="0">
                <a:solidFill>
                  <a:srgbClr val="FF0000"/>
                </a:solidFill>
              </a:rPr>
              <a:t>Take time to train new crew members how to identify salmon!</a:t>
            </a:r>
          </a:p>
          <a:p>
            <a:endParaRPr lang="en-US" dirty="0"/>
          </a:p>
        </p:txBody>
      </p:sp>
      <p:pic>
        <p:nvPicPr>
          <p:cNvPr id="5" name="Picture 4">
            <a:extLst>
              <a:ext uri="{FF2B5EF4-FFF2-40B4-BE49-F238E27FC236}">
                <a16:creationId xmlns:a16="http://schemas.microsoft.com/office/drawing/2014/main" id="{B9A5D64C-60F8-42CD-BF7E-200DAC7AC516}"/>
              </a:ext>
            </a:extLst>
          </p:cNvPr>
          <p:cNvPicPr>
            <a:picLocks noChangeAspect="1"/>
          </p:cNvPicPr>
          <p:nvPr/>
        </p:nvPicPr>
        <p:blipFill>
          <a:blip r:embed="rId4"/>
          <a:stretch>
            <a:fillRect/>
          </a:stretch>
        </p:blipFill>
        <p:spPr>
          <a:xfrm>
            <a:off x="1524000" y="3585174"/>
            <a:ext cx="1814407" cy="2767837"/>
          </a:xfrm>
          <a:prstGeom prst="rect">
            <a:avLst/>
          </a:prstGeom>
        </p:spPr>
      </p:pic>
      <p:sp>
        <p:nvSpPr>
          <p:cNvPr id="6" name="Title 6">
            <a:extLst>
              <a:ext uri="{FF2B5EF4-FFF2-40B4-BE49-F238E27FC236}">
                <a16:creationId xmlns:a16="http://schemas.microsoft.com/office/drawing/2014/main" id="{5698F0DF-90E4-43BB-BAC4-23BE86379607}"/>
              </a:ext>
            </a:extLst>
          </p:cNvPr>
          <p:cNvSpPr txBox="1">
            <a:spLocks/>
          </p:cNvSpPr>
          <p:nvPr/>
        </p:nvSpPr>
        <p:spPr>
          <a:xfrm>
            <a:off x="0" y="-76200"/>
            <a:ext cx="6016984"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2400" dirty="0"/>
              <a:t>Best Fishing Practices</a:t>
            </a:r>
          </a:p>
        </p:txBody>
      </p:sp>
      <p:pic>
        <p:nvPicPr>
          <p:cNvPr id="7" name="13">
            <a:hlinkClick r:id="" action="ppaction://media"/>
            <a:extLst>
              <a:ext uri="{FF2B5EF4-FFF2-40B4-BE49-F238E27FC236}">
                <a16:creationId xmlns:a16="http://schemas.microsoft.com/office/drawing/2014/main" id="{ADEE68BA-D7D3-40AD-B8D5-EF59D6C374DD}"/>
              </a:ext>
            </a:extLst>
          </p:cNvPr>
          <p:cNvPicPr>
            <a:picLocks noChangeAspect="1"/>
          </p:cNvPicPr>
          <p:nvPr>
            <a:audioFile r:link="rId1"/>
            <p:extLst>
              <p:ext uri="{DAA4B4D4-6D71-4841-9C94-3DE7FCFB9230}">
                <p14:media xmlns:p14="http://schemas.microsoft.com/office/powerpoint/2010/main" r:embed="rId2">
                  <p14:trim st="1188"/>
                </p14:media>
              </p:ext>
            </p:extLst>
          </p:nvPr>
        </p:nvPicPr>
        <p:blipFill>
          <a:blip r:embed="rId5"/>
          <a:stretch>
            <a:fillRect/>
          </a:stretch>
        </p:blipFill>
        <p:spPr>
          <a:xfrm>
            <a:off x="457200" y="5486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data\My Pictures\Pics\Boats\Gill nets\gn-possession.jpg">
            <a:extLst>
              <a:ext uri="{FF2B5EF4-FFF2-40B4-BE49-F238E27FC236}">
                <a16:creationId xmlns:a16="http://schemas.microsoft.com/office/drawing/2014/main" id="{8140532E-3872-467B-B92E-62A089A53246}"/>
              </a:ext>
            </a:extLst>
          </p:cNvPr>
          <p:cNvPicPr>
            <a:picLocks noChangeAspect="1" noChangeArrowheads="1"/>
          </p:cNvPicPr>
          <p:nvPr/>
        </p:nvPicPr>
        <p:blipFill rotWithShape="1">
          <a:blip r:embed="rId4" cstate="print">
            <a:alphaModFix amt="50000"/>
          </a:blip>
          <a:srcRect l="13333"/>
          <a:stretch/>
        </p:blipFill>
        <p:spPr bwMode="auto">
          <a:xfrm>
            <a:off x="20" y="1"/>
            <a:ext cx="9143980" cy="6857999"/>
          </a:xfrm>
          <a:prstGeom prst="rect">
            <a:avLst/>
          </a:prstGeom>
          <a:noFill/>
        </p:spPr>
      </p:pic>
      <p:sp>
        <p:nvSpPr>
          <p:cNvPr id="7" name="Title 6"/>
          <p:cNvSpPr>
            <a:spLocks noGrp="1"/>
          </p:cNvSpPr>
          <p:nvPr>
            <p:ph type="title"/>
          </p:nvPr>
        </p:nvSpPr>
        <p:spPr>
          <a:xfrm>
            <a:off x="1143000" y="304800"/>
            <a:ext cx="7162800" cy="2041680"/>
          </a:xfrm>
          <a:noFill/>
        </p:spPr>
        <p:txBody>
          <a:bodyPr vert="horz" lIns="91440" tIns="45720" rIns="91440" bIns="45720" rtlCol="0" anchor="b">
            <a:normAutofit/>
          </a:bodyPr>
          <a:lstStyle/>
          <a:p>
            <a:pPr algn="ctr">
              <a:lnSpc>
                <a:spcPct val="90000"/>
              </a:lnSpc>
            </a:pPr>
            <a:r>
              <a:rPr lang="en-US" sz="6000" dirty="0">
                <a:solidFill>
                  <a:srgbClr val="FFFFFF"/>
                </a:solidFill>
                <a:latin typeface="+mj-lt"/>
                <a:ea typeface="+mj-ea"/>
              </a:rPr>
              <a:t>Best Fishing Practices: Gill Nets</a:t>
            </a:r>
          </a:p>
        </p:txBody>
      </p:sp>
      <p:pic>
        <p:nvPicPr>
          <p:cNvPr id="4" name="Recorded Sound">
            <a:hlinkClick r:id="" action="ppaction://media"/>
            <a:extLst>
              <a:ext uri="{FF2B5EF4-FFF2-40B4-BE49-F238E27FC236}">
                <a16:creationId xmlns:a16="http://schemas.microsoft.com/office/drawing/2014/main" id="{0CCE745B-2A48-40BB-9FF6-16B8EB747AD3}"/>
              </a:ext>
            </a:extLst>
          </p:cNvPr>
          <p:cNvPicPr>
            <a:picLocks noChangeAspect="1"/>
          </p:cNvPicPr>
          <p:nvPr>
            <a:audioFile r:link="rId1"/>
            <p:extLst>
              <p:ext uri="{DAA4B4D4-6D71-4841-9C94-3DE7FCFB9230}">
                <p14:media xmlns:p14="http://schemas.microsoft.com/office/powerpoint/2010/main" r:embed="rId2">
                  <p14:trim st="610"/>
                </p14:media>
              </p:ext>
            </p:extLst>
          </p:nvPr>
        </p:nvPicPr>
        <p:blipFill>
          <a:blip r:embed="rId5"/>
          <a:stretch>
            <a:fillRect/>
          </a:stretch>
        </p:blipFill>
        <p:spPr>
          <a:xfrm>
            <a:off x="609600" y="5791200"/>
            <a:ext cx="609600" cy="609600"/>
          </a:xfrm>
          <a:prstGeom prst="rect">
            <a:avLst/>
          </a:prstGeom>
        </p:spPr>
      </p:pic>
    </p:spTree>
    <p:extLst>
      <p:ext uri="{BB962C8B-B14F-4D97-AF65-F5344CB8AC3E}">
        <p14:creationId xmlns:p14="http://schemas.microsoft.com/office/powerpoint/2010/main" val="293189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524000"/>
            <a:ext cx="3886200" cy="4474417"/>
          </a:xfrm>
        </p:spPr>
        <p:txBody>
          <a:bodyPr>
            <a:normAutofit/>
          </a:bodyPr>
          <a:lstStyle/>
          <a:p>
            <a:pPr marL="0" lvl="1" indent="0">
              <a:buNone/>
            </a:pPr>
            <a:r>
              <a:rPr lang="en-US" sz="2800" dirty="0"/>
              <a:t>Placing salmon in a stream of oxygenated water can often revive fish that are lethargic because they are injured or have been out of the water too long</a:t>
            </a:r>
          </a:p>
        </p:txBody>
      </p:sp>
      <p:sp>
        <p:nvSpPr>
          <p:cNvPr id="4" name="Content Placeholder 3"/>
          <p:cNvSpPr>
            <a:spLocks noGrp="1"/>
          </p:cNvSpPr>
          <p:nvPr>
            <p:ph sz="half" idx="2"/>
          </p:nvPr>
        </p:nvSpPr>
        <p:spPr>
          <a:xfrm>
            <a:off x="4724402" y="1527018"/>
            <a:ext cx="4114798" cy="4474419"/>
          </a:xfrm>
        </p:spPr>
        <p:txBody>
          <a:bodyPr>
            <a:normAutofit/>
          </a:bodyPr>
          <a:lstStyle/>
          <a:p>
            <a:pPr marL="0" lvl="1" indent="0">
              <a:buNone/>
            </a:pPr>
            <a:r>
              <a:rPr lang="en-US" sz="2800" dirty="0">
                <a:solidFill>
                  <a:schemeClr val="tx2"/>
                </a:solidFill>
                <a:cs typeface="Times New Roman" pitchFamily="18" charset="0"/>
              </a:rPr>
              <a:t>P</a:t>
            </a:r>
            <a:r>
              <a:rPr lang="en-US" sz="2800" dirty="0"/>
              <a:t>lace bleeding or lethargic salmon to be released into a recovery box head into the water flow and monitor their behavior. </a:t>
            </a:r>
            <a:r>
              <a:rPr lang="en-US" sz="2800" u="sng" dirty="0"/>
              <a:t>Release when fish are energetic and swimming</a:t>
            </a:r>
            <a:r>
              <a:rPr lang="en-US" sz="2800" dirty="0"/>
              <a:t>.</a:t>
            </a:r>
          </a:p>
          <a:p>
            <a:pPr marL="0" lvl="1" indent="0">
              <a:buNone/>
            </a:pPr>
            <a:endParaRPr lang="en-US" sz="2800" dirty="0"/>
          </a:p>
          <a:p>
            <a:endParaRPr lang="en-US" sz="3600" dirty="0"/>
          </a:p>
        </p:txBody>
      </p:sp>
      <p:sp>
        <p:nvSpPr>
          <p:cNvPr id="7" name="Title 6">
            <a:extLst>
              <a:ext uri="{FF2B5EF4-FFF2-40B4-BE49-F238E27FC236}">
                <a16:creationId xmlns:a16="http://schemas.microsoft.com/office/drawing/2014/main" id="{B3B0AB4F-E626-427E-8766-F99C7C5DDEB0}"/>
              </a:ext>
            </a:extLst>
          </p:cNvPr>
          <p:cNvSpPr>
            <a:spLocks noGrp="1"/>
          </p:cNvSpPr>
          <p:nvPr>
            <p:ph type="title"/>
          </p:nvPr>
        </p:nvSpPr>
        <p:spPr>
          <a:xfrm>
            <a:off x="0" y="-76200"/>
            <a:ext cx="6016984" cy="762000"/>
          </a:xfrm>
        </p:spPr>
        <p:txBody>
          <a:bodyPr>
            <a:normAutofit/>
          </a:bodyPr>
          <a:lstStyle/>
          <a:p>
            <a:r>
              <a:rPr lang="en-US" sz="2400" dirty="0"/>
              <a:t>Best Fishing Practices for Gillnets</a:t>
            </a:r>
          </a:p>
        </p:txBody>
      </p:sp>
      <p:sp>
        <p:nvSpPr>
          <p:cNvPr id="8" name="Title 6">
            <a:extLst>
              <a:ext uri="{FF2B5EF4-FFF2-40B4-BE49-F238E27FC236}">
                <a16:creationId xmlns:a16="http://schemas.microsoft.com/office/drawing/2014/main" id="{824282D0-3E23-4FB1-B8D0-2D2B3B0EA049}"/>
              </a:ext>
            </a:extLst>
          </p:cNvPr>
          <p:cNvSpPr txBox="1">
            <a:spLocks/>
          </p:cNvSpPr>
          <p:nvPr/>
        </p:nvSpPr>
        <p:spPr>
          <a:xfrm>
            <a:off x="304800" y="541318"/>
            <a:ext cx="6705600" cy="952502"/>
          </a:xfrm>
          <a:prstGeom prst="rect">
            <a:avLst/>
          </a:prstGeom>
        </p:spPr>
        <p:txBody>
          <a:bodyPr vert="horz" lIns="91440" tIns="45720" rIns="91440" bIns="45720" rtlCol="0" anchor="ctr">
            <a:normAutofit fontScale="77500" lnSpcReduction="20000"/>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4000" dirty="0"/>
              <a:t>Recovery Boxes</a:t>
            </a:r>
          </a:p>
          <a:p>
            <a:r>
              <a:rPr lang="en-US" sz="2300" dirty="0">
                <a:solidFill>
                  <a:srgbClr val="FFCC66"/>
                </a:solidFill>
              </a:rPr>
              <a:t>Required in Areas 7&amp;7A chum fisheries through October 15</a:t>
            </a:r>
          </a:p>
        </p:txBody>
      </p:sp>
      <p:pic>
        <p:nvPicPr>
          <p:cNvPr id="2" name="15">
            <a:hlinkClick r:id="" action="ppaction://media"/>
            <a:extLst>
              <a:ext uri="{FF2B5EF4-FFF2-40B4-BE49-F238E27FC236}">
                <a16:creationId xmlns:a16="http://schemas.microsoft.com/office/drawing/2014/main" id="{B7AA3CF2-B8A5-4A16-8BDC-BDB1A196E488}"/>
              </a:ext>
            </a:extLst>
          </p:cNvPr>
          <p:cNvPicPr>
            <a:picLocks noChangeAspect="1"/>
          </p:cNvPicPr>
          <p:nvPr>
            <a:audioFile r:link="rId1"/>
            <p:extLst>
              <p:ext uri="{DAA4B4D4-6D71-4841-9C94-3DE7FCFB9230}">
                <p14:media xmlns:p14="http://schemas.microsoft.com/office/powerpoint/2010/main" r:embed="rId2">
                  <p14:trim end="502.0453"/>
                </p14:media>
              </p:ext>
            </p:extLst>
          </p:nvPr>
        </p:nvPicPr>
        <p:blipFill>
          <a:blip r:embed="rId4"/>
          <a:stretch>
            <a:fillRect/>
          </a:stretch>
        </p:blipFill>
        <p:spPr>
          <a:xfrm>
            <a:off x="589384" y="5486400"/>
            <a:ext cx="609600" cy="609600"/>
          </a:xfrm>
          <a:prstGeom prst="rect">
            <a:avLst/>
          </a:prstGeom>
        </p:spPr>
      </p:pic>
    </p:spTree>
    <p:extLst>
      <p:ext uri="{BB962C8B-B14F-4D97-AF65-F5344CB8AC3E}">
        <p14:creationId xmlns:p14="http://schemas.microsoft.com/office/powerpoint/2010/main" val="245108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65451" y="1447800"/>
            <a:ext cx="4114798" cy="4474419"/>
          </a:xfrm>
        </p:spPr>
        <p:txBody>
          <a:bodyPr>
            <a:normAutofit fontScale="92500" lnSpcReduction="10000"/>
          </a:bodyPr>
          <a:lstStyle/>
          <a:p>
            <a:pPr marL="0" lvl="1" indent="0">
              <a:buNone/>
            </a:pPr>
            <a:r>
              <a:rPr lang="en-US" sz="2800" dirty="0"/>
              <a:t>Soak time for each set is limited to </a:t>
            </a:r>
            <a:r>
              <a:rPr lang="en-US" sz="2800" u="sng" dirty="0"/>
              <a:t>45 minutes</a:t>
            </a:r>
            <a:r>
              <a:rPr lang="en-US" sz="2800" dirty="0"/>
              <a:t>, from </a:t>
            </a:r>
            <a:r>
              <a:rPr lang="en-US" sz="2800" u="sng" dirty="0"/>
              <a:t>First mesh in, to Last mesh out</a:t>
            </a:r>
            <a:r>
              <a:rPr lang="en-US" sz="2800" dirty="0"/>
              <a:t>. This regulation is strictly enforced. Only soak ¾ or less of your net if you believe the length of your net cannot be retrieved in this amount of time. </a:t>
            </a:r>
          </a:p>
        </p:txBody>
      </p:sp>
      <p:sp>
        <p:nvSpPr>
          <p:cNvPr id="7" name="Title 6">
            <a:extLst>
              <a:ext uri="{FF2B5EF4-FFF2-40B4-BE49-F238E27FC236}">
                <a16:creationId xmlns:a16="http://schemas.microsoft.com/office/drawing/2014/main" id="{B3B0AB4F-E626-427E-8766-F99C7C5DDEB0}"/>
              </a:ext>
            </a:extLst>
          </p:cNvPr>
          <p:cNvSpPr>
            <a:spLocks noGrp="1"/>
          </p:cNvSpPr>
          <p:nvPr>
            <p:ph type="title"/>
          </p:nvPr>
        </p:nvSpPr>
        <p:spPr>
          <a:xfrm>
            <a:off x="0" y="-76200"/>
            <a:ext cx="6016984" cy="762000"/>
          </a:xfrm>
        </p:spPr>
        <p:txBody>
          <a:bodyPr>
            <a:normAutofit/>
          </a:bodyPr>
          <a:lstStyle/>
          <a:p>
            <a:r>
              <a:rPr lang="en-US" sz="2400" dirty="0"/>
              <a:t>Best Fishing Practices for Gillnets</a:t>
            </a:r>
          </a:p>
        </p:txBody>
      </p:sp>
      <p:sp>
        <p:nvSpPr>
          <p:cNvPr id="8" name="Title 6">
            <a:extLst>
              <a:ext uri="{FF2B5EF4-FFF2-40B4-BE49-F238E27FC236}">
                <a16:creationId xmlns:a16="http://schemas.microsoft.com/office/drawing/2014/main" id="{824282D0-3E23-4FB1-B8D0-2D2B3B0EA049}"/>
              </a:ext>
            </a:extLst>
          </p:cNvPr>
          <p:cNvSpPr txBox="1">
            <a:spLocks/>
          </p:cNvSpPr>
          <p:nvPr/>
        </p:nvSpPr>
        <p:spPr>
          <a:xfrm>
            <a:off x="304800" y="541318"/>
            <a:ext cx="6705600" cy="952502"/>
          </a:xfrm>
          <a:prstGeom prst="rect">
            <a:avLst/>
          </a:prstGeom>
        </p:spPr>
        <p:txBody>
          <a:bodyPr vert="horz" lIns="91440" tIns="45720" rIns="91440" bIns="45720" rtlCol="0" anchor="ctr">
            <a:normAutofit fontScale="77500" lnSpcReduction="20000"/>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4000" dirty="0"/>
              <a:t>Short Soak Times (45 minutes)</a:t>
            </a:r>
          </a:p>
          <a:p>
            <a:r>
              <a:rPr lang="en-US" sz="2300" dirty="0">
                <a:solidFill>
                  <a:srgbClr val="FFCC66"/>
                </a:solidFill>
              </a:rPr>
              <a:t>Required in Areas 7&amp;7A chum fisheries through October 15</a:t>
            </a:r>
          </a:p>
        </p:txBody>
      </p:sp>
      <p:pic>
        <p:nvPicPr>
          <p:cNvPr id="2" name="Picture 1">
            <a:extLst>
              <a:ext uri="{FF2B5EF4-FFF2-40B4-BE49-F238E27FC236}">
                <a16:creationId xmlns:a16="http://schemas.microsoft.com/office/drawing/2014/main" id="{EEEB645C-AF0B-4B93-9F73-F302FAFAED6C}"/>
              </a:ext>
            </a:extLst>
          </p:cNvPr>
          <p:cNvPicPr>
            <a:picLocks noChangeAspect="1"/>
          </p:cNvPicPr>
          <p:nvPr/>
        </p:nvPicPr>
        <p:blipFill>
          <a:blip r:embed="rId4"/>
          <a:stretch>
            <a:fillRect/>
          </a:stretch>
        </p:blipFill>
        <p:spPr>
          <a:xfrm>
            <a:off x="4800600" y="3962400"/>
            <a:ext cx="3429000" cy="2251998"/>
          </a:xfrm>
          <a:prstGeom prst="rect">
            <a:avLst/>
          </a:prstGeom>
        </p:spPr>
      </p:pic>
      <p:sp>
        <p:nvSpPr>
          <p:cNvPr id="3" name="Content Placeholder 2"/>
          <p:cNvSpPr>
            <a:spLocks noGrp="1"/>
          </p:cNvSpPr>
          <p:nvPr>
            <p:ph sz="half" idx="1"/>
          </p:nvPr>
        </p:nvSpPr>
        <p:spPr>
          <a:xfrm>
            <a:off x="4663753" y="1447800"/>
            <a:ext cx="3886200" cy="2514600"/>
          </a:xfrm>
        </p:spPr>
        <p:txBody>
          <a:bodyPr>
            <a:normAutofit fontScale="92500" lnSpcReduction="10000"/>
          </a:bodyPr>
          <a:lstStyle/>
          <a:p>
            <a:pPr marL="0" lvl="1" indent="0">
              <a:buNone/>
            </a:pPr>
            <a:r>
              <a:rPr lang="en-US" sz="2800" dirty="0"/>
              <a:t>Gilled fish have difficulty respirating and rapidly use up oxygen while struggling. </a:t>
            </a:r>
          </a:p>
          <a:p>
            <a:pPr marL="0" lvl="1" indent="0">
              <a:buNone/>
            </a:pPr>
            <a:r>
              <a:rPr lang="en-US" sz="2800" dirty="0"/>
              <a:t>Short Soaks are used to mitigate mortality. </a:t>
            </a:r>
          </a:p>
        </p:txBody>
      </p:sp>
      <p:pic>
        <p:nvPicPr>
          <p:cNvPr id="5" name="16">
            <a:hlinkClick r:id="" action="ppaction://media"/>
            <a:extLst>
              <a:ext uri="{FF2B5EF4-FFF2-40B4-BE49-F238E27FC236}">
                <a16:creationId xmlns:a16="http://schemas.microsoft.com/office/drawing/2014/main" id="{8DB6D2B8-610F-4A09-94D1-2BE074F92050}"/>
              </a:ext>
            </a:extLst>
          </p:cNvPr>
          <p:cNvPicPr>
            <a:picLocks noChangeAspect="1"/>
          </p:cNvPicPr>
          <p:nvPr>
            <a:audioFile r:link="rId1"/>
            <p:extLst>
              <p:ext uri="{DAA4B4D4-6D71-4841-9C94-3DE7FCFB9230}">
                <p14:media xmlns:p14="http://schemas.microsoft.com/office/powerpoint/2010/main" r:embed="rId2">
                  <p14:trim st="180"/>
                </p14:media>
              </p:ext>
            </p:extLst>
          </p:nvPr>
        </p:nvPicPr>
        <p:blipFill>
          <a:blip r:embed="rId5"/>
          <a:stretch>
            <a:fillRect/>
          </a:stretch>
        </p:blipFill>
        <p:spPr>
          <a:xfrm>
            <a:off x="533400" y="5312619"/>
            <a:ext cx="609600" cy="609600"/>
          </a:xfrm>
          <a:prstGeom prst="rect">
            <a:avLst/>
          </a:prstGeom>
        </p:spPr>
      </p:pic>
    </p:spTree>
    <p:extLst>
      <p:ext uri="{BB962C8B-B14F-4D97-AF65-F5344CB8AC3E}">
        <p14:creationId xmlns:p14="http://schemas.microsoft.com/office/powerpoint/2010/main" val="421069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524000"/>
            <a:ext cx="3886200" cy="4474417"/>
          </a:xfrm>
        </p:spPr>
        <p:txBody>
          <a:bodyPr>
            <a:normAutofit lnSpcReduction="10000"/>
          </a:bodyPr>
          <a:lstStyle/>
          <a:p>
            <a:pPr marL="0" lvl="1" indent="0">
              <a:buNone/>
            </a:pPr>
            <a:r>
              <a:rPr lang="en-US" sz="2800" dirty="0"/>
              <a:t>Release all fish required to be released by regulations. Fish need to be released quickly, with minimal damage.</a:t>
            </a:r>
          </a:p>
          <a:p>
            <a:pPr marL="0" lvl="1" indent="0">
              <a:buNone/>
            </a:pPr>
            <a:endParaRPr lang="en-US" sz="2800" dirty="0"/>
          </a:p>
          <a:p>
            <a:pPr marL="0" lvl="1" indent="0">
              <a:buNone/>
            </a:pPr>
            <a:r>
              <a:rPr lang="en-US" sz="2800" dirty="0"/>
              <a:t>Requirements established by the Pacific Salmon Treaty. </a:t>
            </a:r>
          </a:p>
        </p:txBody>
      </p:sp>
      <p:sp>
        <p:nvSpPr>
          <p:cNvPr id="4" name="Content Placeholder 3"/>
          <p:cNvSpPr>
            <a:spLocks noGrp="1"/>
          </p:cNvSpPr>
          <p:nvPr>
            <p:ph sz="half" idx="2"/>
          </p:nvPr>
        </p:nvSpPr>
        <p:spPr>
          <a:xfrm>
            <a:off x="4724402" y="2363708"/>
            <a:ext cx="4114798" cy="2589291"/>
          </a:xfrm>
        </p:spPr>
        <p:txBody>
          <a:bodyPr>
            <a:normAutofit lnSpcReduction="10000"/>
          </a:bodyPr>
          <a:lstStyle/>
          <a:p>
            <a:pPr marL="0" lvl="1" indent="0">
              <a:buNone/>
            </a:pPr>
            <a:r>
              <a:rPr lang="en-US" sz="2800" dirty="0"/>
              <a:t>May need to cut mesh that ensnares the fish. Picking station should be situated for quick release or placement in recovery box.</a:t>
            </a:r>
          </a:p>
          <a:p>
            <a:endParaRPr lang="en-US" sz="3200" dirty="0"/>
          </a:p>
        </p:txBody>
      </p:sp>
      <p:sp>
        <p:nvSpPr>
          <p:cNvPr id="7" name="Title 6">
            <a:extLst>
              <a:ext uri="{FF2B5EF4-FFF2-40B4-BE49-F238E27FC236}">
                <a16:creationId xmlns:a16="http://schemas.microsoft.com/office/drawing/2014/main" id="{B3B0AB4F-E626-427E-8766-F99C7C5DDEB0}"/>
              </a:ext>
            </a:extLst>
          </p:cNvPr>
          <p:cNvSpPr>
            <a:spLocks noGrp="1"/>
          </p:cNvSpPr>
          <p:nvPr>
            <p:ph type="title"/>
          </p:nvPr>
        </p:nvSpPr>
        <p:spPr>
          <a:xfrm>
            <a:off x="0" y="-76200"/>
            <a:ext cx="6016984" cy="762000"/>
          </a:xfrm>
        </p:spPr>
        <p:txBody>
          <a:bodyPr>
            <a:normAutofit/>
          </a:bodyPr>
          <a:lstStyle/>
          <a:p>
            <a:r>
              <a:rPr lang="en-US" sz="2400" dirty="0"/>
              <a:t>Best Fishing Practices for Gillnets</a:t>
            </a:r>
          </a:p>
        </p:txBody>
      </p:sp>
      <p:sp>
        <p:nvSpPr>
          <p:cNvPr id="8" name="Title 6">
            <a:extLst>
              <a:ext uri="{FF2B5EF4-FFF2-40B4-BE49-F238E27FC236}">
                <a16:creationId xmlns:a16="http://schemas.microsoft.com/office/drawing/2014/main" id="{824282D0-3E23-4FB1-B8D0-2D2B3B0EA049}"/>
              </a:ext>
            </a:extLst>
          </p:cNvPr>
          <p:cNvSpPr txBox="1">
            <a:spLocks/>
          </p:cNvSpPr>
          <p:nvPr/>
        </p:nvSpPr>
        <p:spPr>
          <a:xfrm>
            <a:off x="304800" y="541318"/>
            <a:ext cx="7543800" cy="952502"/>
          </a:xfrm>
          <a:prstGeom prst="rect">
            <a:avLst/>
          </a:prstGeom>
        </p:spPr>
        <p:txBody>
          <a:bodyPr vert="horz" lIns="91440" tIns="45720" rIns="91440" bIns="45720" rtlCol="0" anchor="ctr">
            <a:normAutofit fontScale="77500" lnSpcReduction="20000"/>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4000" dirty="0"/>
              <a:t>Releasing Fish</a:t>
            </a:r>
          </a:p>
          <a:p>
            <a:r>
              <a:rPr lang="en-US" sz="2300" dirty="0">
                <a:solidFill>
                  <a:srgbClr val="FFCC66"/>
                </a:solidFill>
              </a:rPr>
              <a:t>Required to release Chinook and Coho in Areas 7&amp;7A chum fisheries through October 15</a:t>
            </a:r>
          </a:p>
        </p:txBody>
      </p:sp>
      <p:pic>
        <p:nvPicPr>
          <p:cNvPr id="2" name="17">
            <a:hlinkClick r:id="" action="ppaction://media"/>
            <a:extLst>
              <a:ext uri="{FF2B5EF4-FFF2-40B4-BE49-F238E27FC236}">
                <a16:creationId xmlns:a16="http://schemas.microsoft.com/office/drawing/2014/main" id="{741E0E29-515D-4089-9A7B-CC8F1555BCE1}"/>
              </a:ext>
            </a:extLst>
          </p:cNvPr>
          <p:cNvPicPr>
            <a:picLocks noChangeAspect="1"/>
          </p:cNvPicPr>
          <p:nvPr>
            <a:audioFile r:link="rId1"/>
            <p:extLst>
              <p:ext uri="{DAA4B4D4-6D71-4841-9C94-3DE7FCFB9230}">
                <p14:media xmlns:p14="http://schemas.microsoft.com/office/powerpoint/2010/main" r:embed="rId2">
                  <p14:trim st="308"/>
                </p14:media>
              </p:ext>
            </p:extLst>
          </p:nvPr>
        </p:nvPicPr>
        <p:blipFill>
          <a:blip r:embed="rId4"/>
          <a:stretch>
            <a:fillRect/>
          </a:stretch>
        </p:blipFill>
        <p:spPr>
          <a:xfrm>
            <a:off x="533400" y="5460985"/>
            <a:ext cx="609600" cy="609600"/>
          </a:xfrm>
          <a:prstGeom prst="rect">
            <a:avLst/>
          </a:prstGeom>
        </p:spPr>
      </p:pic>
    </p:spTree>
    <p:extLst>
      <p:ext uri="{BB962C8B-B14F-4D97-AF65-F5344CB8AC3E}">
        <p14:creationId xmlns:p14="http://schemas.microsoft.com/office/powerpoint/2010/main" val="393352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oat in the water&#10;&#10;Description automatically generated with low confidence">
            <a:extLst>
              <a:ext uri="{FF2B5EF4-FFF2-40B4-BE49-F238E27FC236}">
                <a16:creationId xmlns:a16="http://schemas.microsoft.com/office/drawing/2014/main" id="{8140532E-3872-467B-B92E-62A089A53246}"/>
              </a:ext>
            </a:extLst>
          </p:cNvPr>
          <p:cNvPicPr>
            <a:picLocks noChangeAspect="1" noChangeArrowheads="1"/>
          </p:cNvPicPr>
          <p:nvPr/>
        </p:nvPicPr>
        <p:blipFill rotWithShape="1">
          <a:blip r:embed="rId4" cstate="print">
            <a:alphaModFix amt="50000"/>
            <a:extLst>
              <a:ext uri="{28A0092B-C50C-407E-A947-70E740481C1C}">
                <a14:useLocalDpi xmlns:a14="http://schemas.microsoft.com/office/drawing/2010/main" val="0"/>
              </a:ext>
            </a:extLst>
          </a:blip>
          <a:srcRect l="5500" r="5499" b="-2"/>
          <a:stretch/>
        </p:blipFill>
        <p:spPr bwMode="auto">
          <a:xfrm>
            <a:off x="20" y="-24897"/>
            <a:ext cx="9143980" cy="6857999"/>
          </a:xfrm>
          <a:prstGeom prst="rect">
            <a:avLst/>
          </a:prstGeom>
          <a:noFill/>
        </p:spPr>
      </p:pic>
      <p:sp>
        <p:nvSpPr>
          <p:cNvPr id="7" name="Title 6"/>
          <p:cNvSpPr>
            <a:spLocks noGrp="1"/>
          </p:cNvSpPr>
          <p:nvPr>
            <p:ph type="title"/>
          </p:nvPr>
        </p:nvSpPr>
        <p:spPr>
          <a:xfrm>
            <a:off x="1143000" y="152400"/>
            <a:ext cx="7086600" cy="2154238"/>
          </a:xfrm>
        </p:spPr>
        <p:txBody>
          <a:bodyPr vert="horz" lIns="91440" tIns="45720" rIns="91440" bIns="45720" rtlCol="0" anchor="b">
            <a:normAutofit/>
          </a:bodyPr>
          <a:lstStyle/>
          <a:p>
            <a:pPr algn="ctr">
              <a:lnSpc>
                <a:spcPct val="90000"/>
              </a:lnSpc>
            </a:pPr>
            <a:r>
              <a:rPr lang="en-US" sz="6000" dirty="0">
                <a:solidFill>
                  <a:srgbClr val="FFFFFF"/>
                </a:solidFill>
                <a:latin typeface="+mj-lt"/>
                <a:ea typeface="+mj-ea"/>
              </a:rPr>
              <a:t>Best Fishing Practices:</a:t>
            </a:r>
            <a:br>
              <a:rPr lang="en-US" sz="6000" dirty="0">
                <a:solidFill>
                  <a:srgbClr val="FFFFFF"/>
                </a:solidFill>
                <a:latin typeface="+mj-lt"/>
                <a:ea typeface="+mj-ea"/>
              </a:rPr>
            </a:br>
            <a:r>
              <a:rPr lang="en-US" sz="6000" dirty="0">
                <a:solidFill>
                  <a:srgbClr val="FFFFFF"/>
                </a:solidFill>
                <a:latin typeface="+mj-lt"/>
                <a:ea typeface="+mj-ea"/>
              </a:rPr>
              <a:t> Purse Seines</a:t>
            </a:r>
          </a:p>
        </p:txBody>
      </p:sp>
      <p:pic>
        <p:nvPicPr>
          <p:cNvPr id="2" name="Recorded Sound">
            <a:hlinkClick r:id="" action="ppaction://media"/>
            <a:extLst>
              <a:ext uri="{FF2B5EF4-FFF2-40B4-BE49-F238E27FC236}">
                <a16:creationId xmlns:a16="http://schemas.microsoft.com/office/drawing/2014/main" id="{2E5D164C-2520-4A24-A382-CAE5C225D048}"/>
              </a:ext>
            </a:extLst>
          </p:cNvPr>
          <p:cNvPicPr>
            <a:picLocks noChangeAspect="1"/>
          </p:cNvPicPr>
          <p:nvPr>
            <a:audioFile r:link="rId1"/>
            <p:extLst>
              <p:ext uri="{DAA4B4D4-6D71-4841-9C94-3DE7FCFB9230}">
                <p14:media xmlns:p14="http://schemas.microsoft.com/office/powerpoint/2010/main" r:embed="rId2">
                  <p14:trim st="691"/>
                </p14:media>
              </p:ext>
            </p:extLst>
          </p:nvPr>
        </p:nvPicPr>
        <p:blipFill>
          <a:blip r:embed="rId5"/>
          <a:stretch>
            <a:fillRect/>
          </a:stretch>
        </p:blipFill>
        <p:spPr>
          <a:xfrm>
            <a:off x="609600" y="5867400"/>
            <a:ext cx="609600" cy="609600"/>
          </a:xfrm>
          <a:prstGeom prst="rect">
            <a:avLst/>
          </a:prstGeom>
        </p:spPr>
      </p:pic>
    </p:spTree>
    <p:extLst>
      <p:ext uri="{BB962C8B-B14F-4D97-AF65-F5344CB8AC3E}">
        <p14:creationId xmlns:p14="http://schemas.microsoft.com/office/powerpoint/2010/main" val="6903958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524000"/>
            <a:ext cx="3886200" cy="4474417"/>
          </a:xfrm>
        </p:spPr>
        <p:txBody>
          <a:bodyPr>
            <a:normAutofit/>
          </a:bodyPr>
          <a:lstStyle/>
          <a:p>
            <a:pPr marL="0" lvl="1" indent="0">
              <a:buNone/>
            </a:pPr>
            <a:r>
              <a:rPr lang="en-US" sz="2800" dirty="0"/>
              <a:t>Placing salmon in a stream of oxygenated water can often revive fish that are lethargic because they are injured or have been out of the water too long.</a:t>
            </a:r>
          </a:p>
        </p:txBody>
      </p:sp>
      <p:sp>
        <p:nvSpPr>
          <p:cNvPr id="4" name="Content Placeholder 3"/>
          <p:cNvSpPr>
            <a:spLocks noGrp="1"/>
          </p:cNvSpPr>
          <p:nvPr>
            <p:ph sz="half" idx="2"/>
          </p:nvPr>
        </p:nvSpPr>
        <p:spPr>
          <a:xfrm>
            <a:off x="4724402" y="1527018"/>
            <a:ext cx="4114798" cy="4474419"/>
          </a:xfrm>
        </p:spPr>
        <p:txBody>
          <a:bodyPr>
            <a:normAutofit/>
          </a:bodyPr>
          <a:lstStyle/>
          <a:p>
            <a:pPr marL="0" lvl="1" indent="0">
              <a:buNone/>
            </a:pPr>
            <a:r>
              <a:rPr lang="en-US" sz="2800" dirty="0">
                <a:solidFill>
                  <a:schemeClr val="tx2"/>
                </a:solidFill>
                <a:cs typeface="Times New Roman" pitchFamily="18" charset="0"/>
              </a:rPr>
              <a:t>P</a:t>
            </a:r>
            <a:r>
              <a:rPr lang="en-US" sz="2800" dirty="0"/>
              <a:t>lace bleeding or lethargic salmon to be released into a recovery box head into the water flow and monitor their behavior. </a:t>
            </a:r>
            <a:r>
              <a:rPr lang="en-US" sz="2800" u="sng" dirty="0"/>
              <a:t>Release when fish are energetic and swimming</a:t>
            </a:r>
            <a:r>
              <a:rPr lang="en-US" sz="2800" dirty="0"/>
              <a:t>.</a:t>
            </a:r>
          </a:p>
          <a:p>
            <a:endParaRPr lang="en-US" sz="3600" dirty="0"/>
          </a:p>
        </p:txBody>
      </p:sp>
      <p:sp>
        <p:nvSpPr>
          <p:cNvPr id="7" name="Title 6">
            <a:extLst>
              <a:ext uri="{FF2B5EF4-FFF2-40B4-BE49-F238E27FC236}">
                <a16:creationId xmlns:a16="http://schemas.microsoft.com/office/drawing/2014/main" id="{B3B0AB4F-E626-427E-8766-F99C7C5DDEB0}"/>
              </a:ext>
            </a:extLst>
          </p:cNvPr>
          <p:cNvSpPr>
            <a:spLocks noGrp="1"/>
          </p:cNvSpPr>
          <p:nvPr>
            <p:ph type="title"/>
          </p:nvPr>
        </p:nvSpPr>
        <p:spPr>
          <a:xfrm>
            <a:off x="0" y="-76200"/>
            <a:ext cx="6016984" cy="762000"/>
          </a:xfrm>
        </p:spPr>
        <p:txBody>
          <a:bodyPr>
            <a:normAutofit/>
          </a:bodyPr>
          <a:lstStyle/>
          <a:p>
            <a:r>
              <a:rPr lang="en-US" sz="2400" dirty="0"/>
              <a:t>Best Fishing Practices for Purse Seines</a:t>
            </a:r>
          </a:p>
        </p:txBody>
      </p:sp>
      <p:sp>
        <p:nvSpPr>
          <p:cNvPr id="8" name="Title 6">
            <a:extLst>
              <a:ext uri="{FF2B5EF4-FFF2-40B4-BE49-F238E27FC236}">
                <a16:creationId xmlns:a16="http://schemas.microsoft.com/office/drawing/2014/main" id="{824282D0-3E23-4FB1-B8D0-2D2B3B0EA049}"/>
              </a:ext>
            </a:extLst>
          </p:cNvPr>
          <p:cNvSpPr txBox="1">
            <a:spLocks/>
          </p:cNvSpPr>
          <p:nvPr/>
        </p:nvSpPr>
        <p:spPr>
          <a:xfrm>
            <a:off x="304800" y="541318"/>
            <a:ext cx="6705600" cy="952502"/>
          </a:xfrm>
          <a:prstGeom prst="rect">
            <a:avLst/>
          </a:prstGeom>
        </p:spPr>
        <p:txBody>
          <a:bodyPr vert="horz" lIns="91440" tIns="45720" rIns="91440" bIns="45720" rtlCol="0" anchor="ctr">
            <a:normAutofit fontScale="77500" lnSpcReduction="20000"/>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4000" dirty="0"/>
              <a:t>Recovery Boxes</a:t>
            </a:r>
          </a:p>
          <a:p>
            <a:r>
              <a:rPr lang="en-US" sz="2300" dirty="0">
                <a:solidFill>
                  <a:srgbClr val="FFCC66"/>
                </a:solidFill>
              </a:rPr>
              <a:t>Required in Areas 7&amp;7A chum fisheries through October 15</a:t>
            </a:r>
          </a:p>
        </p:txBody>
      </p:sp>
      <p:pic>
        <p:nvPicPr>
          <p:cNvPr id="5" name="19">
            <a:hlinkClick r:id="" action="ppaction://media"/>
            <a:extLst>
              <a:ext uri="{FF2B5EF4-FFF2-40B4-BE49-F238E27FC236}">
                <a16:creationId xmlns:a16="http://schemas.microsoft.com/office/drawing/2014/main" id="{71591694-A850-4579-95E1-D81F06FC8968}"/>
              </a:ext>
            </a:extLst>
          </p:cNvPr>
          <p:cNvPicPr>
            <a:picLocks noChangeAspect="1"/>
          </p:cNvPicPr>
          <p:nvPr>
            <a:audioFile r:link="rId1"/>
            <p:extLst>
              <p:ext uri="{DAA4B4D4-6D71-4841-9C94-3DE7FCFB9230}">
                <p14:media xmlns:p14="http://schemas.microsoft.com/office/powerpoint/2010/main" r:embed="rId2">
                  <p14:trim st="486"/>
                </p14:media>
              </p:ext>
            </p:extLst>
          </p:nvPr>
        </p:nvPicPr>
        <p:blipFill>
          <a:blip r:embed="rId4"/>
          <a:stretch>
            <a:fillRect/>
          </a:stretch>
        </p:blipFill>
        <p:spPr>
          <a:xfrm>
            <a:off x="533400" y="5334000"/>
            <a:ext cx="609600" cy="609600"/>
          </a:xfrm>
          <a:prstGeom prst="rect">
            <a:avLst/>
          </a:prstGeom>
        </p:spPr>
      </p:pic>
    </p:spTree>
    <p:extLst>
      <p:ext uri="{BB962C8B-B14F-4D97-AF65-F5344CB8AC3E}">
        <p14:creationId xmlns:p14="http://schemas.microsoft.com/office/powerpoint/2010/main" val="292633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6376" y="164841"/>
            <a:ext cx="7772400" cy="981075"/>
          </a:xfrm>
        </p:spPr>
        <p:txBody>
          <a:bodyPr>
            <a:normAutofit lnSpcReduction="10000"/>
          </a:bodyPr>
          <a:lstStyle/>
          <a:p>
            <a:r>
              <a:rPr lang="en-US" sz="6000" dirty="0"/>
              <a:t>Purpose</a:t>
            </a:r>
          </a:p>
        </p:txBody>
      </p:sp>
      <p:sp>
        <p:nvSpPr>
          <p:cNvPr id="6" name="TextBox 5">
            <a:extLst>
              <a:ext uri="{FF2B5EF4-FFF2-40B4-BE49-F238E27FC236}">
                <a16:creationId xmlns:a16="http://schemas.microsoft.com/office/drawing/2014/main" id="{1462E19D-7186-4321-A912-917D95FCAFE5}"/>
              </a:ext>
            </a:extLst>
          </p:cNvPr>
          <p:cNvSpPr txBox="1"/>
          <p:nvPr/>
        </p:nvSpPr>
        <p:spPr>
          <a:xfrm>
            <a:off x="609600" y="1371600"/>
            <a:ext cx="7620000" cy="649408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lumMod val="85000"/>
                  </a:schemeClr>
                </a:solidFill>
              </a:rPr>
              <a:t>To provide information on why Fish Friendly regulations have been implemented.</a:t>
            </a:r>
          </a:p>
          <a:p>
            <a:pPr marL="285750" indent="-285750">
              <a:buFont typeface="Arial" panose="020B0604020202020204" pitchFamily="34" charset="0"/>
              <a:buChar char="•"/>
            </a:pPr>
            <a:endParaRPr lang="en-US" sz="3200" dirty="0">
              <a:solidFill>
                <a:schemeClr val="bg1">
                  <a:lumMod val="85000"/>
                </a:schemeClr>
              </a:solidFill>
            </a:endParaRPr>
          </a:p>
          <a:p>
            <a:pPr marL="285750" indent="-285750">
              <a:buFont typeface="Arial" panose="020B0604020202020204" pitchFamily="34" charset="0"/>
              <a:buChar char="•"/>
            </a:pPr>
            <a:r>
              <a:rPr lang="en-US" sz="3200" dirty="0">
                <a:solidFill>
                  <a:schemeClr val="bg1">
                    <a:lumMod val="85000"/>
                  </a:schemeClr>
                </a:solidFill>
              </a:rPr>
              <a:t>To provide information to allow fishers to comply with state and federal regulations.</a:t>
            </a:r>
          </a:p>
          <a:p>
            <a:pPr marL="285750" indent="-285750">
              <a:buFont typeface="Arial" panose="020B0604020202020204" pitchFamily="34" charset="0"/>
              <a:buChar char="•"/>
            </a:pPr>
            <a:endParaRPr lang="en-US" sz="3200" dirty="0">
              <a:solidFill>
                <a:schemeClr val="bg1">
                  <a:lumMod val="85000"/>
                </a:schemeClr>
              </a:solidFill>
            </a:endParaRPr>
          </a:p>
          <a:p>
            <a:pPr marL="285750" indent="-285750">
              <a:buFont typeface="Arial" panose="020B0604020202020204" pitchFamily="34" charset="0"/>
              <a:buChar char="•"/>
            </a:pPr>
            <a:r>
              <a:rPr lang="en-US" sz="3200" dirty="0">
                <a:solidFill>
                  <a:schemeClr val="bg1">
                    <a:lumMod val="85000"/>
                  </a:schemeClr>
                </a:solidFill>
              </a:rPr>
              <a:t>Help fishers strengthen fishery sustainability and opportunity by limiting their effect on ESA listed fish stocks and mitigate bycatch.</a:t>
            </a:r>
          </a:p>
          <a:p>
            <a:pPr marL="285750" indent="-285750">
              <a:buFont typeface="Arial" panose="020B0604020202020204" pitchFamily="34" charset="0"/>
              <a:buChar char="•"/>
            </a:pPr>
            <a:endParaRPr lang="en-US" sz="3200" dirty="0">
              <a:solidFill>
                <a:schemeClr val="bg1">
                  <a:lumMod val="85000"/>
                </a:schemeClr>
              </a:solidFill>
            </a:endParaRPr>
          </a:p>
          <a:p>
            <a:endParaRPr lang="en-US" sz="3200" dirty="0">
              <a:solidFill>
                <a:schemeClr val="bg1">
                  <a:lumMod val="85000"/>
                </a:schemeClr>
              </a:solidFill>
            </a:endParaRPr>
          </a:p>
        </p:txBody>
      </p:sp>
      <p:pic>
        <p:nvPicPr>
          <p:cNvPr id="2" name="Slide 2">
            <a:hlinkClick r:id="" action="ppaction://media"/>
            <a:extLst>
              <a:ext uri="{FF2B5EF4-FFF2-40B4-BE49-F238E27FC236}">
                <a16:creationId xmlns:a16="http://schemas.microsoft.com/office/drawing/2014/main" id="{C15BE2E1-B525-483C-A70E-67854043F3FE}"/>
              </a:ext>
            </a:extLst>
          </p:cNvPr>
          <p:cNvPicPr>
            <a:picLocks noChangeAspect="1"/>
          </p:cNvPicPr>
          <p:nvPr>
            <a:audioFile r:link="rId1"/>
            <p:extLst>
              <p:ext uri="{DAA4B4D4-6D71-4841-9C94-3DE7FCFB9230}">
                <p14:media xmlns:p14="http://schemas.microsoft.com/office/powerpoint/2010/main" r:embed="rId2">
                  <p14:trim st="800" end="336.0997"/>
                </p14:media>
              </p:ext>
            </p:extLst>
          </p:nvPr>
        </p:nvPicPr>
        <p:blipFill>
          <a:blip r:embed="rId4"/>
          <a:stretch>
            <a:fillRect/>
          </a:stretch>
        </p:blipFill>
        <p:spPr>
          <a:xfrm>
            <a:off x="236376" y="5943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524000"/>
            <a:ext cx="3886200" cy="4474417"/>
          </a:xfrm>
        </p:spPr>
        <p:txBody>
          <a:bodyPr>
            <a:normAutofit/>
          </a:bodyPr>
          <a:lstStyle/>
          <a:p>
            <a:pPr marL="0" lvl="1" indent="0">
              <a:buNone/>
            </a:pPr>
            <a:r>
              <a:rPr lang="en-US" sz="2800" dirty="0"/>
              <a:t>Maintaining a closed hatch cover prevents prohibited species from accidentally going into the hold.</a:t>
            </a:r>
          </a:p>
        </p:txBody>
      </p:sp>
      <p:sp>
        <p:nvSpPr>
          <p:cNvPr id="4" name="Content Placeholder 3"/>
          <p:cNvSpPr>
            <a:spLocks noGrp="1"/>
          </p:cNvSpPr>
          <p:nvPr>
            <p:ph sz="half" idx="2"/>
          </p:nvPr>
        </p:nvSpPr>
        <p:spPr>
          <a:xfrm>
            <a:off x="4724402" y="1527018"/>
            <a:ext cx="4114798" cy="4474419"/>
          </a:xfrm>
        </p:spPr>
        <p:txBody>
          <a:bodyPr>
            <a:normAutofit/>
          </a:bodyPr>
          <a:lstStyle/>
          <a:p>
            <a:pPr marL="0" lvl="1" indent="0">
              <a:buNone/>
            </a:pPr>
            <a:r>
              <a:rPr lang="en-US" sz="2800" dirty="0"/>
              <a:t>Keep the hatch closed until brail load, or hand pulled net, is deposited on deck. Promptly sort the catch and use proper handling techniques to release the bycatch. Place lethargic or bleeding fish in an operating recovery box</a:t>
            </a:r>
          </a:p>
          <a:p>
            <a:endParaRPr lang="en-US" sz="3200" dirty="0"/>
          </a:p>
        </p:txBody>
      </p:sp>
      <p:sp>
        <p:nvSpPr>
          <p:cNvPr id="7" name="Title 6">
            <a:extLst>
              <a:ext uri="{FF2B5EF4-FFF2-40B4-BE49-F238E27FC236}">
                <a16:creationId xmlns:a16="http://schemas.microsoft.com/office/drawing/2014/main" id="{B3B0AB4F-E626-427E-8766-F99C7C5DDEB0}"/>
              </a:ext>
            </a:extLst>
          </p:cNvPr>
          <p:cNvSpPr>
            <a:spLocks noGrp="1"/>
          </p:cNvSpPr>
          <p:nvPr>
            <p:ph type="title"/>
          </p:nvPr>
        </p:nvSpPr>
        <p:spPr>
          <a:xfrm>
            <a:off x="0" y="-76200"/>
            <a:ext cx="6016984" cy="762000"/>
          </a:xfrm>
        </p:spPr>
        <p:txBody>
          <a:bodyPr>
            <a:normAutofit/>
          </a:bodyPr>
          <a:lstStyle/>
          <a:p>
            <a:r>
              <a:rPr lang="en-US" sz="2400" dirty="0"/>
              <a:t>Best Fishing Practices for Purse Seines</a:t>
            </a:r>
          </a:p>
        </p:txBody>
      </p:sp>
      <p:sp>
        <p:nvSpPr>
          <p:cNvPr id="8" name="Title 6">
            <a:extLst>
              <a:ext uri="{FF2B5EF4-FFF2-40B4-BE49-F238E27FC236}">
                <a16:creationId xmlns:a16="http://schemas.microsoft.com/office/drawing/2014/main" id="{824282D0-3E23-4FB1-B8D0-2D2B3B0EA049}"/>
              </a:ext>
            </a:extLst>
          </p:cNvPr>
          <p:cNvSpPr txBox="1">
            <a:spLocks/>
          </p:cNvSpPr>
          <p:nvPr/>
        </p:nvSpPr>
        <p:spPr>
          <a:xfrm>
            <a:off x="304800" y="541318"/>
            <a:ext cx="7239000" cy="952502"/>
          </a:xfrm>
          <a:prstGeom prst="rect">
            <a:avLst/>
          </a:prstGeom>
        </p:spPr>
        <p:txBody>
          <a:bodyPr vert="horz" lIns="91440" tIns="45720" rIns="91440" bIns="45720" rtlCol="0" anchor="ctr">
            <a:normAutofit fontScale="85000" lnSpcReduction="10000"/>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4000" dirty="0"/>
              <a:t>Closed Hatch Covers and Sorting</a:t>
            </a:r>
          </a:p>
          <a:p>
            <a:r>
              <a:rPr lang="en-US" sz="2300" u="sng" dirty="0">
                <a:solidFill>
                  <a:srgbClr val="FFCC66"/>
                </a:solidFill>
              </a:rPr>
              <a:t>Always</a:t>
            </a:r>
            <a:r>
              <a:rPr lang="en-US" sz="2300" dirty="0">
                <a:solidFill>
                  <a:srgbClr val="FFCC66"/>
                </a:solidFill>
              </a:rPr>
              <a:t> required</a:t>
            </a:r>
          </a:p>
        </p:txBody>
      </p:sp>
      <p:pic>
        <p:nvPicPr>
          <p:cNvPr id="2" name="Picture 1">
            <a:extLst>
              <a:ext uri="{FF2B5EF4-FFF2-40B4-BE49-F238E27FC236}">
                <a16:creationId xmlns:a16="http://schemas.microsoft.com/office/drawing/2014/main" id="{78F341CB-6210-426C-8721-7EB528C2E3C9}"/>
              </a:ext>
            </a:extLst>
          </p:cNvPr>
          <p:cNvPicPr>
            <a:picLocks noChangeAspect="1"/>
          </p:cNvPicPr>
          <p:nvPr/>
        </p:nvPicPr>
        <p:blipFill>
          <a:blip r:embed="rId4"/>
          <a:stretch>
            <a:fillRect/>
          </a:stretch>
        </p:blipFill>
        <p:spPr>
          <a:xfrm>
            <a:off x="861290" y="3761208"/>
            <a:ext cx="3230420" cy="2422815"/>
          </a:xfrm>
          <a:prstGeom prst="rect">
            <a:avLst/>
          </a:prstGeom>
        </p:spPr>
      </p:pic>
      <p:pic>
        <p:nvPicPr>
          <p:cNvPr id="5" name="20">
            <a:hlinkClick r:id="" action="ppaction://media"/>
            <a:extLst>
              <a:ext uri="{FF2B5EF4-FFF2-40B4-BE49-F238E27FC236}">
                <a16:creationId xmlns:a16="http://schemas.microsoft.com/office/drawing/2014/main" id="{C37187C7-6219-4ACC-82BE-9DB32CC40E94}"/>
              </a:ext>
            </a:extLst>
          </p:cNvPr>
          <p:cNvPicPr>
            <a:picLocks noChangeAspect="1"/>
          </p:cNvPicPr>
          <p:nvPr>
            <a:audioFile r:link="rId1"/>
            <p:extLst>
              <p:ext uri="{DAA4B4D4-6D71-4841-9C94-3DE7FCFB9230}">
                <p14:media xmlns:p14="http://schemas.microsoft.com/office/powerpoint/2010/main" r:embed="rId2">
                  <p14:trim st="896"/>
                </p14:media>
              </p:ext>
            </p:extLst>
          </p:nvPr>
        </p:nvPicPr>
        <p:blipFill>
          <a:blip r:embed="rId5"/>
          <a:stretch>
            <a:fillRect/>
          </a:stretch>
        </p:blipFill>
        <p:spPr>
          <a:xfrm>
            <a:off x="304800" y="5588419"/>
            <a:ext cx="609600" cy="609600"/>
          </a:xfrm>
          <a:prstGeom prst="rect">
            <a:avLst/>
          </a:prstGeom>
        </p:spPr>
      </p:pic>
    </p:spTree>
    <p:extLst>
      <p:ext uri="{BB962C8B-B14F-4D97-AF65-F5344CB8AC3E}">
        <p14:creationId xmlns:p14="http://schemas.microsoft.com/office/powerpoint/2010/main" val="85747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524000"/>
            <a:ext cx="4038600" cy="4474417"/>
          </a:xfrm>
        </p:spPr>
        <p:txBody>
          <a:bodyPr>
            <a:normAutofit/>
          </a:bodyPr>
          <a:lstStyle/>
          <a:p>
            <a:pPr marL="0" lvl="1" indent="0">
              <a:buNone/>
            </a:pPr>
            <a:r>
              <a:rPr lang="en-US" sz="2800" dirty="0"/>
              <a:t>By reducing the total weight of fish being lifted out of the water at one time, the crushing and net marking of fish is reduced. Also, the smaller number of fish on deck can be quickly sorted.</a:t>
            </a:r>
          </a:p>
        </p:txBody>
      </p:sp>
      <p:sp>
        <p:nvSpPr>
          <p:cNvPr id="4" name="Content Placeholder 3"/>
          <p:cNvSpPr>
            <a:spLocks noGrp="1"/>
          </p:cNvSpPr>
          <p:nvPr>
            <p:ph sz="half" idx="2"/>
          </p:nvPr>
        </p:nvSpPr>
        <p:spPr>
          <a:xfrm>
            <a:off x="4724402" y="1527019"/>
            <a:ext cx="4114798" cy="2968782"/>
          </a:xfrm>
        </p:spPr>
        <p:txBody>
          <a:bodyPr>
            <a:normAutofit/>
          </a:bodyPr>
          <a:lstStyle/>
          <a:p>
            <a:pPr marL="0" lvl="1" indent="0">
              <a:buNone/>
            </a:pPr>
            <a:r>
              <a:rPr lang="en-US" sz="2800" dirty="0"/>
              <a:t>For small sets, hand lift bunt of the net over the side of the vessel. Do not over-crowd the fish in the net between brails.</a:t>
            </a:r>
          </a:p>
          <a:p>
            <a:endParaRPr lang="en-US" sz="3200" dirty="0"/>
          </a:p>
        </p:txBody>
      </p:sp>
      <p:sp>
        <p:nvSpPr>
          <p:cNvPr id="7" name="Title 6">
            <a:extLst>
              <a:ext uri="{FF2B5EF4-FFF2-40B4-BE49-F238E27FC236}">
                <a16:creationId xmlns:a16="http://schemas.microsoft.com/office/drawing/2014/main" id="{B3B0AB4F-E626-427E-8766-F99C7C5DDEB0}"/>
              </a:ext>
            </a:extLst>
          </p:cNvPr>
          <p:cNvSpPr>
            <a:spLocks noGrp="1"/>
          </p:cNvSpPr>
          <p:nvPr>
            <p:ph type="title"/>
          </p:nvPr>
        </p:nvSpPr>
        <p:spPr>
          <a:xfrm>
            <a:off x="0" y="-76200"/>
            <a:ext cx="6016984" cy="762000"/>
          </a:xfrm>
        </p:spPr>
        <p:txBody>
          <a:bodyPr>
            <a:normAutofit/>
          </a:bodyPr>
          <a:lstStyle/>
          <a:p>
            <a:r>
              <a:rPr lang="en-US" sz="2400" dirty="0"/>
              <a:t>Best Fishing Practices for Purse Seines</a:t>
            </a:r>
          </a:p>
        </p:txBody>
      </p:sp>
      <p:sp>
        <p:nvSpPr>
          <p:cNvPr id="8" name="Title 6">
            <a:extLst>
              <a:ext uri="{FF2B5EF4-FFF2-40B4-BE49-F238E27FC236}">
                <a16:creationId xmlns:a16="http://schemas.microsoft.com/office/drawing/2014/main" id="{824282D0-3E23-4FB1-B8D0-2D2B3B0EA049}"/>
              </a:ext>
            </a:extLst>
          </p:cNvPr>
          <p:cNvSpPr txBox="1">
            <a:spLocks/>
          </p:cNvSpPr>
          <p:nvPr/>
        </p:nvSpPr>
        <p:spPr>
          <a:xfrm>
            <a:off x="304800" y="541318"/>
            <a:ext cx="6705600" cy="952502"/>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4000" dirty="0"/>
              <a:t>Brailing</a:t>
            </a:r>
          </a:p>
          <a:p>
            <a:r>
              <a:rPr lang="en-US" sz="2300" u="sng" dirty="0">
                <a:solidFill>
                  <a:srgbClr val="FFCC66"/>
                </a:solidFill>
              </a:rPr>
              <a:t>Always</a:t>
            </a:r>
            <a:r>
              <a:rPr lang="en-US" sz="2300" dirty="0">
                <a:solidFill>
                  <a:srgbClr val="FFCC66"/>
                </a:solidFill>
              </a:rPr>
              <a:t> required in Areas 7&amp;7A</a:t>
            </a:r>
          </a:p>
        </p:txBody>
      </p:sp>
      <p:pic>
        <p:nvPicPr>
          <p:cNvPr id="2" name="21">
            <a:hlinkClick r:id="" action="ppaction://media"/>
            <a:extLst>
              <a:ext uri="{FF2B5EF4-FFF2-40B4-BE49-F238E27FC236}">
                <a16:creationId xmlns:a16="http://schemas.microsoft.com/office/drawing/2014/main" id="{FF749673-B579-49EA-A798-3ED1DFE9BF1E}"/>
              </a:ext>
            </a:extLst>
          </p:cNvPr>
          <p:cNvPicPr>
            <a:picLocks noChangeAspect="1"/>
          </p:cNvPicPr>
          <p:nvPr>
            <a:audioFile r:link="rId1"/>
            <p:extLst>
              <p:ext uri="{DAA4B4D4-6D71-4841-9C94-3DE7FCFB9230}">
                <p14:media xmlns:p14="http://schemas.microsoft.com/office/powerpoint/2010/main" r:embed="rId2">
                  <p14:trim st="213"/>
                </p14:media>
              </p:ext>
            </p:extLst>
          </p:nvPr>
        </p:nvPicPr>
        <p:blipFill>
          <a:blip r:embed="rId4"/>
          <a:stretch>
            <a:fillRect/>
          </a:stretch>
        </p:blipFill>
        <p:spPr>
          <a:xfrm>
            <a:off x="525624" y="5451654"/>
            <a:ext cx="609600" cy="609600"/>
          </a:xfrm>
          <a:prstGeom prst="rect">
            <a:avLst/>
          </a:prstGeom>
        </p:spPr>
      </p:pic>
    </p:spTree>
    <p:extLst>
      <p:ext uri="{BB962C8B-B14F-4D97-AF65-F5344CB8AC3E}">
        <p14:creationId xmlns:p14="http://schemas.microsoft.com/office/powerpoint/2010/main" val="229816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1" name="Picture 4" descr="C:\data\My Pictures\Reef net.jpg">
            <a:extLst>
              <a:ext uri="{FF2B5EF4-FFF2-40B4-BE49-F238E27FC236}">
                <a16:creationId xmlns:a16="http://schemas.microsoft.com/office/drawing/2014/main" id="{1DB68835-181F-43FF-9396-3B84975477B6}"/>
              </a:ext>
            </a:extLst>
          </p:cNvPr>
          <p:cNvPicPr>
            <a:picLocks noChangeAspect="1" noChangeArrowheads="1"/>
          </p:cNvPicPr>
          <p:nvPr/>
        </p:nvPicPr>
        <p:blipFill rotWithShape="1">
          <a:blip r:embed="rId4" cstate="print"/>
          <a:srcRect l="12952" r="6200" b="1"/>
          <a:stretch/>
        </p:blipFill>
        <p:spPr bwMode="auto">
          <a:xfrm>
            <a:off x="20" y="10"/>
            <a:ext cx="4571975" cy="4252522"/>
          </a:xfrm>
          <a:prstGeom prst="rect">
            <a:avLst/>
          </a:prstGeom>
          <a:noFill/>
        </p:spPr>
      </p:pic>
      <p:pic>
        <p:nvPicPr>
          <p:cNvPr id="10" name="Picture 5" descr="C:\data\My Pictures\Beach seine.jpg">
            <a:extLst>
              <a:ext uri="{FF2B5EF4-FFF2-40B4-BE49-F238E27FC236}">
                <a16:creationId xmlns:a16="http://schemas.microsoft.com/office/drawing/2014/main" id="{9FBE8CF0-D261-4DDE-BE03-D5C523552EC1}"/>
              </a:ext>
            </a:extLst>
          </p:cNvPr>
          <p:cNvPicPr>
            <a:picLocks noChangeAspect="1" noChangeArrowheads="1"/>
          </p:cNvPicPr>
          <p:nvPr/>
        </p:nvPicPr>
        <p:blipFill rotWithShape="1">
          <a:blip r:embed="rId5" cstate="print"/>
          <a:srcRect l="24763" r="3214" b="-1"/>
          <a:stretch/>
        </p:blipFill>
        <p:spPr bwMode="auto">
          <a:xfrm>
            <a:off x="4571999" y="-681"/>
            <a:ext cx="4572001" cy="4253215"/>
          </a:xfrm>
          <a:prstGeom prst="rect">
            <a:avLst/>
          </a:prstGeom>
          <a:noFill/>
        </p:spPr>
      </p:pic>
      <p:cxnSp>
        <p:nvCxnSpPr>
          <p:cNvPr id="16" name="Straight Connector 15">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a:xfrm>
            <a:off x="457200" y="4385066"/>
            <a:ext cx="8192729" cy="1787134"/>
          </a:xfrm>
        </p:spPr>
        <p:txBody>
          <a:bodyPr vert="horz" lIns="91440" tIns="45720" rIns="91440" bIns="45720" rtlCol="0" anchor="b">
            <a:normAutofit/>
          </a:bodyPr>
          <a:lstStyle/>
          <a:p>
            <a:pPr algn="ctr">
              <a:lnSpc>
                <a:spcPct val="90000"/>
              </a:lnSpc>
            </a:pPr>
            <a:r>
              <a:rPr lang="en-US" sz="6000" kern="1200" dirty="0">
                <a:solidFill>
                  <a:schemeClr val="tx1"/>
                </a:solidFill>
                <a:latin typeface="+mj-lt"/>
                <a:ea typeface="+mj-ea"/>
                <a:cs typeface="+mj-cs"/>
              </a:rPr>
              <a:t>Best Fishing Practices:</a:t>
            </a:r>
            <a:br>
              <a:rPr lang="en-US" sz="6000" kern="1200" dirty="0">
                <a:solidFill>
                  <a:schemeClr val="tx1"/>
                </a:solidFill>
                <a:latin typeface="+mj-lt"/>
                <a:ea typeface="+mj-ea"/>
                <a:cs typeface="+mj-cs"/>
              </a:rPr>
            </a:br>
            <a:r>
              <a:rPr lang="en-US" sz="6000" kern="1200" dirty="0">
                <a:solidFill>
                  <a:schemeClr val="tx1"/>
                </a:solidFill>
                <a:latin typeface="+mj-lt"/>
                <a:ea typeface="+mj-ea"/>
                <a:cs typeface="+mj-cs"/>
              </a:rPr>
              <a:t> Reef Nets &amp; Beach Seine</a:t>
            </a:r>
          </a:p>
        </p:txBody>
      </p:sp>
      <p:pic>
        <p:nvPicPr>
          <p:cNvPr id="2" name="22">
            <a:hlinkClick r:id="" action="ppaction://media"/>
            <a:extLst>
              <a:ext uri="{FF2B5EF4-FFF2-40B4-BE49-F238E27FC236}">
                <a16:creationId xmlns:a16="http://schemas.microsoft.com/office/drawing/2014/main" id="{FFF2B46B-7C32-419F-8392-E9B0D74BFB5B}"/>
              </a:ext>
            </a:extLst>
          </p:cNvPr>
          <p:cNvPicPr>
            <a:picLocks noChangeAspect="1"/>
          </p:cNvPicPr>
          <p:nvPr>
            <a:audioFile r:link="rId1"/>
            <p:extLst>
              <p:ext uri="{DAA4B4D4-6D71-4841-9C94-3DE7FCFB9230}">
                <p14:media xmlns:p14="http://schemas.microsoft.com/office/powerpoint/2010/main" r:embed="rId2">
                  <p14:trim st="507"/>
                </p14:media>
              </p:ext>
            </p:extLst>
          </p:nvPr>
        </p:nvPicPr>
        <p:blipFill>
          <a:blip r:embed="rId6"/>
          <a:stretch>
            <a:fillRect/>
          </a:stretch>
        </p:blipFill>
        <p:spPr>
          <a:xfrm>
            <a:off x="189271" y="5410200"/>
            <a:ext cx="609600" cy="609600"/>
          </a:xfrm>
          <a:prstGeom prst="rect">
            <a:avLst/>
          </a:prstGeom>
        </p:spPr>
      </p:pic>
    </p:spTree>
    <p:extLst>
      <p:ext uri="{BB962C8B-B14F-4D97-AF65-F5344CB8AC3E}">
        <p14:creationId xmlns:p14="http://schemas.microsoft.com/office/powerpoint/2010/main" val="26412934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339" y="609600"/>
            <a:ext cx="8229600" cy="914400"/>
          </a:xfrm>
        </p:spPr>
        <p:txBody>
          <a:bodyPr>
            <a:noAutofit/>
          </a:bodyPr>
          <a:lstStyle/>
          <a:p>
            <a:pPr algn="l"/>
            <a:r>
              <a:rPr lang="en-US" sz="3200" dirty="0"/>
              <a:t>Reef Net or Beach Seine gear has the potential for very high release survival if the following techniques are used</a:t>
            </a:r>
          </a:p>
        </p:txBody>
      </p:sp>
      <p:sp>
        <p:nvSpPr>
          <p:cNvPr id="8" name="Content Placeholder 7"/>
          <p:cNvSpPr>
            <a:spLocks noGrp="1"/>
          </p:cNvSpPr>
          <p:nvPr>
            <p:ph idx="1"/>
          </p:nvPr>
        </p:nvSpPr>
        <p:spPr>
          <a:xfrm>
            <a:off x="457200" y="2203764"/>
            <a:ext cx="8229600" cy="4419600"/>
          </a:xfrm>
        </p:spPr>
        <p:txBody>
          <a:bodyPr>
            <a:normAutofit/>
          </a:bodyPr>
          <a:lstStyle/>
          <a:p>
            <a:pPr marL="617220" lvl="2" indent="-342900"/>
            <a:r>
              <a:rPr lang="en-US" dirty="0"/>
              <a:t>Properly identify and release fish.</a:t>
            </a:r>
          </a:p>
          <a:p>
            <a:pPr marL="617220" lvl="2" indent="-342900"/>
            <a:r>
              <a:rPr lang="en-US" dirty="0"/>
              <a:t>Keep fish wet, but not over-crowded.</a:t>
            </a:r>
          </a:p>
          <a:p>
            <a:pPr marL="617220" lvl="2" indent="-342900"/>
            <a:r>
              <a:rPr lang="en-US" dirty="0"/>
              <a:t>Use knotless dip nets is employed.</a:t>
            </a:r>
          </a:p>
          <a:p>
            <a:pPr marL="617220" lvl="2" indent="-342900"/>
            <a:r>
              <a:rPr lang="en-US" dirty="0"/>
              <a:t>Use wetted gloves or wetted hands.</a:t>
            </a:r>
          </a:p>
          <a:p>
            <a:pPr marL="617220" lvl="2" indent="-342900"/>
            <a:r>
              <a:rPr lang="en-US" dirty="0"/>
              <a:t>Use proper lifting techniques.</a:t>
            </a:r>
          </a:p>
          <a:p>
            <a:pPr marL="822960" lvl="4" indent="0">
              <a:buNone/>
            </a:pPr>
            <a:endParaRPr lang="en-US" dirty="0"/>
          </a:p>
        </p:txBody>
      </p:sp>
      <p:pic>
        <p:nvPicPr>
          <p:cNvPr id="2" name="23">
            <a:hlinkClick r:id="" action="ppaction://media"/>
            <a:extLst>
              <a:ext uri="{FF2B5EF4-FFF2-40B4-BE49-F238E27FC236}">
                <a16:creationId xmlns:a16="http://schemas.microsoft.com/office/drawing/2014/main" id="{355A0B0A-B52B-4C04-9697-1FAA27BEFB6B}"/>
              </a:ext>
            </a:extLst>
          </p:cNvPr>
          <p:cNvPicPr>
            <a:picLocks noChangeAspect="1"/>
          </p:cNvPicPr>
          <p:nvPr>
            <a:audioFile r:link="rId1"/>
            <p:extLst>
              <p:ext uri="{DAA4B4D4-6D71-4841-9C94-3DE7FCFB9230}">
                <p14:media xmlns:p14="http://schemas.microsoft.com/office/powerpoint/2010/main" r:embed="rId2">
                  <p14:trim st="793"/>
                </p14:media>
              </p:ext>
            </p:extLst>
          </p:nvPr>
        </p:nvPicPr>
        <p:blipFill>
          <a:blip r:embed="rId4"/>
          <a:stretch>
            <a:fillRect/>
          </a:stretch>
        </p:blipFill>
        <p:spPr>
          <a:xfrm>
            <a:off x="468086" y="5410200"/>
            <a:ext cx="609600" cy="609600"/>
          </a:xfrm>
          <a:prstGeom prst="rect">
            <a:avLst/>
          </a:prstGeom>
        </p:spPr>
      </p:pic>
    </p:spTree>
    <p:extLst>
      <p:ext uri="{BB962C8B-B14F-4D97-AF65-F5344CB8AC3E}">
        <p14:creationId xmlns:p14="http://schemas.microsoft.com/office/powerpoint/2010/main" val="65216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Module 3: WDFW Monitoring Programs</a:t>
            </a:r>
          </a:p>
        </p:txBody>
      </p:sp>
      <p:pic>
        <p:nvPicPr>
          <p:cNvPr id="3" name="Recorded Sound">
            <a:hlinkClick r:id="" action="ppaction://media"/>
            <a:extLst>
              <a:ext uri="{FF2B5EF4-FFF2-40B4-BE49-F238E27FC236}">
                <a16:creationId xmlns:a16="http://schemas.microsoft.com/office/drawing/2014/main" id="{B2E6694C-CE6D-4262-9729-BF7D9D171BA4}"/>
              </a:ext>
            </a:extLst>
          </p:cNvPr>
          <p:cNvPicPr>
            <a:picLocks noChangeAspect="1"/>
          </p:cNvPicPr>
          <p:nvPr>
            <a:audioFile r:link="rId1"/>
            <p:extLst>
              <p:ext uri="{DAA4B4D4-6D71-4841-9C94-3DE7FCFB9230}">
                <p14:media xmlns:p14="http://schemas.microsoft.com/office/powerpoint/2010/main" r:embed="rId2">
                  <p14:trim st="722"/>
                </p14:media>
              </p:ext>
            </p:extLst>
          </p:nvPr>
        </p:nvPicPr>
        <p:blipFill>
          <a:blip r:embed="rId4"/>
          <a:stretch>
            <a:fillRect/>
          </a:stretch>
        </p:blipFill>
        <p:spPr>
          <a:xfrm>
            <a:off x="762000" y="5105400"/>
            <a:ext cx="609600" cy="609600"/>
          </a:xfrm>
          <a:prstGeom prst="rect">
            <a:avLst/>
          </a:prstGeom>
        </p:spPr>
      </p:pic>
    </p:spTree>
    <p:extLst>
      <p:ext uri="{BB962C8B-B14F-4D97-AF65-F5344CB8AC3E}">
        <p14:creationId xmlns:p14="http://schemas.microsoft.com/office/powerpoint/2010/main" val="396950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28600"/>
            <a:ext cx="8229600" cy="914400"/>
          </a:xfrm>
        </p:spPr>
        <p:txBody>
          <a:bodyPr>
            <a:normAutofit fontScale="90000"/>
          </a:bodyPr>
          <a:lstStyle/>
          <a:p>
            <a:pPr algn="l"/>
            <a:r>
              <a:rPr lang="en-US" dirty="0"/>
              <a:t>WDFW Commercial Salmon Monitoring Program</a:t>
            </a:r>
          </a:p>
        </p:txBody>
      </p:sp>
      <p:sp>
        <p:nvSpPr>
          <p:cNvPr id="8" name="Content Placeholder 7"/>
          <p:cNvSpPr>
            <a:spLocks noGrp="1"/>
          </p:cNvSpPr>
          <p:nvPr>
            <p:ph idx="1"/>
          </p:nvPr>
        </p:nvSpPr>
        <p:spPr>
          <a:xfrm>
            <a:off x="457200" y="1295400"/>
            <a:ext cx="8229600" cy="3962400"/>
          </a:xfrm>
        </p:spPr>
        <p:txBody>
          <a:bodyPr>
            <a:normAutofit/>
          </a:bodyPr>
          <a:lstStyle/>
          <a:p>
            <a:pPr marL="0" indent="0">
              <a:buNone/>
            </a:pPr>
            <a:r>
              <a:rPr lang="en-US" sz="2800" dirty="0"/>
              <a:t>WDFW deploys Fishery Observers during several Puget Sound fisheries:</a:t>
            </a:r>
          </a:p>
          <a:p>
            <a:pPr marL="0" indent="0">
              <a:buNone/>
            </a:pPr>
            <a:endParaRPr lang="en-US" sz="2800" dirty="0"/>
          </a:p>
          <a:p>
            <a:pPr marL="457200" lvl="2" indent="-182880"/>
            <a:r>
              <a:rPr lang="en-US" sz="2400" dirty="0"/>
              <a:t>Puget Sound Purse Seine</a:t>
            </a:r>
          </a:p>
          <a:p>
            <a:pPr marL="457200" lvl="2" indent="-182880"/>
            <a:r>
              <a:rPr lang="en-US" sz="2400" dirty="0"/>
              <a:t>Puget Sound Gill Net</a:t>
            </a:r>
          </a:p>
          <a:p>
            <a:pPr marL="457200" lvl="2" indent="-182880"/>
            <a:r>
              <a:rPr lang="en-US" sz="2400" dirty="0"/>
              <a:t>Reef Net</a:t>
            </a:r>
          </a:p>
          <a:p>
            <a:pPr marL="457200" lvl="2" indent="-182880"/>
            <a:r>
              <a:rPr lang="en-US" sz="2400" dirty="0"/>
              <a:t>Tenders</a:t>
            </a:r>
          </a:p>
          <a:p>
            <a:pPr marL="457200" lvl="2" indent="-182880"/>
            <a:r>
              <a:rPr lang="en-US" sz="2400" dirty="0"/>
              <a:t>Puget Sound Salmon Charters</a:t>
            </a:r>
          </a:p>
        </p:txBody>
      </p:sp>
      <p:pic>
        <p:nvPicPr>
          <p:cNvPr id="2" name="25">
            <a:hlinkClick r:id="" action="ppaction://media"/>
            <a:extLst>
              <a:ext uri="{FF2B5EF4-FFF2-40B4-BE49-F238E27FC236}">
                <a16:creationId xmlns:a16="http://schemas.microsoft.com/office/drawing/2014/main" id="{35AC3000-77B0-4E26-A084-D4C23B016A18}"/>
              </a:ext>
            </a:extLst>
          </p:cNvPr>
          <p:cNvPicPr>
            <a:picLocks noChangeAspect="1"/>
          </p:cNvPicPr>
          <p:nvPr>
            <a:audioFile r:link="rId1"/>
            <p:extLst>
              <p:ext uri="{DAA4B4D4-6D71-4841-9C94-3DE7FCFB9230}">
                <p14:media xmlns:p14="http://schemas.microsoft.com/office/powerpoint/2010/main" r:embed="rId2">
                  <p14:trim st="285"/>
                </p14:media>
              </p:ext>
            </p:extLst>
          </p:nvPr>
        </p:nvPicPr>
        <p:blipFill>
          <a:blip r:embed="rId4"/>
          <a:stretch>
            <a:fillRect/>
          </a:stretch>
        </p:blipFill>
        <p:spPr>
          <a:xfrm>
            <a:off x="457200" y="5562600"/>
            <a:ext cx="609600" cy="609600"/>
          </a:xfrm>
          <a:prstGeom prst="rect">
            <a:avLst/>
          </a:prstGeom>
        </p:spPr>
      </p:pic>
    </p:spTree>
    <p:extLst>
      <p:ext uri="{BB962C8B-B14F-4D97-AF65-F5344CB8AC3E}">
        <p14:creationId xmlns:p14="http://schemas.microsoft.com/office/powerpoint/2010/main" val="379446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28600"/>
            <a:ext cx="8229600" cy="914400"/>
          </a:xfrm>
        </p:spPr>
        <p:txBody>
          <a:bodyPr>
            <a:normAutofit fontScale="90000"/>
          </a:bodyPr>
          <a:lstStyle/>
          <a:p>
            <a:pPr algn="l"/>
            <a:r>
              <a:rPr lang="en-US" dirty="0"/>
              <a:t>WDFW Commercial Salmon Monitoring Program</a:t>
            </a:r>
          </a:p>
        </p:txBody>
      </p:sp>
      <p:sp>
        <p:nvSpPr>
          <p:cNvPr id="8" name="Content Placeholder 7"/>
          <p:cNvSpPr>
            <a:spLocks noGrp="1"/>
          </p:cNvSpPr>
          <p:nvPr>
            <p:ph idx="1"/>
          </p:nvPr>
        </p:nvSpPr>
        <p:spPr>
          <a:xfrm>
            <a:off x="457200" y="1295400"/>
            <a:ext cx="8229600" cy="4762500"/>
          </a:xfrm>
        </p:spPr>
        <p:txBody>
          <a:bodyPr>
            <a:normAutofit/>
          </a:bodyPr>
          <a:lstStyle/>
          <a:p>
            <a:pPr marL="274320" lvl="2" indent="0">
              <a:buNone/>
            </a:pPr>
            <a:r>
              <a:rPr lang="en-US" dirty="0"/>
              <a:t>Monitoring Data Collection includes:</a:t>
            </a:r>
          </a:p>
          <a:p>
            <a:pPr marL="617220" lvl="2" indent="-342900"/>
            <a:r>
              <a:rPr lang="en-US" sz="2400" dirty="0"/>
              <a:t>Fleet Distribution</a:t>
            </a:r>
          </a:p>
          <a:p>
            <a:pPr marL="617220" lvl="2" indent="-342900"/>
            <a:r>
              <a:rPr lang="en-US" sz="2400" dirty="0"/>
              <a:t>Catch Per Unit Effort (CPUE)</a:t>
            </a:r>
          </a:p>
          <a:p>
            <a:pPr marL="617220" lvl="2" indent="-342900"/>
            <a:r>
              <a:rPr lang="en-US" sz="2400" dirty="0"/>
              <a:t>Catch Composition</a:t>
            </a:r>
          </a:p>
          <a:p>
            <a:pPr marL="617220" lvl="2" indent="-342900"/>
            <a:r>
              <a:rPr lang="en-US" sz="2400" dirty="0"/>
              <a:t>Location and Effort</a:t>
            </a:r>
          </a:p>
          <a:p>
            <a:pPr marL="617220" lvl="2" indent="-342900"/>
            <a:r>
              <a:rPr lang="en-US" sz="2400" dirty="0"/>
              <a:t>Genetic Stock Identification (GSI)</a:t>
            </a:r>
          </a:p>
          <a:p>
            <a:pPr marL="617220" lvl="2" indent="-342900"/>
            <a:r>
              <a:rPr lang="en-US" sz="2400" dirty="0"/>
              <a:t>Sex, Length, Scales</a:t>
            </a:r>
          </a:p>
          <a:p>
            <a:pPr marL="617220" lvl="2" indent="-342900"/>
            <a:r>
              <a:rPr lang="en-US" sz="2400" dirty="0"/>
              <a:t>Catch Log information</a:t>
            </a:r>
          </a:p>
          <a:p>
            <a:pPr marL="617220" lvl="2" indent="-342900"/>
            <a:r>
              <a:rPr lang="en-US" sz="2400" dirty="0"/>
              <a:t>Total Landed Catch</a:t>
            </a:r>
          </a:p>
          <a:p>
            <a:pPr marL="274320" lvl="2" indent="0">
              <a:buNone/>
            </a:pPr>
            <a:endParaRPr lang="en-US" sz="2400" dirty="0"/>
          </a:p>
        </p:txBody>
      </p:sp>
      <p:pic>
        <p:nvPicPr>
          <p:cNvPr id="2" name="26">
            <a:hlinkClick r:id="" action="ppaction://media"/>
            <a:extLst>
              <a:ext uri="{FF2B5EF4-FFF2-40B4-BE49-F238E27FC236}">
                <a16:creationId xmlns:a16="http://schemas.microsoft.com/office/drawing/2014/main" id="{5D0183A6-144F-400B-8FEF-8C186485C057}"/>
              </a:ext>
            </a:extLst>
          </p:cNvPr>
          <p:cNvPicPr>
            <a:picLocks noChangeAspect="1"/>
          </p:cNvPicPr>
          <p:nvPr>
            <a:audioFile r:link="rId1"/>
            <p:extLst>
              <p:ext uri="{DAA4B4D4-6D71-4841-9C94-3DE7FCFB9230}">
                <p14:media xmlns:p14="http://schemas.microsoft.com/office/powerpoint/2010/main" r:embed="rId2">
                  <p14:trim st="752"/>
                </p14:media>
              </p:ext>
            </p:extLst>
          </p:nvPr>
        </p:nvPicPr>
        <p:blipFill>
          <a:blip r:embed="rId4"/>
          <a:stretch>
            <a:fillRect/>
          </a:stretch>
        </p:blipFill>
        <p:spPr>
          <a:xfrm>
            <a:off x="685800" y="5448300"/>
            <a:ext cx="609600" cy="609600"/>
          </a:xfrm>
          <a:prstGeom prst="rect">
            <a:avLst/>
          </a:prstGeom>
        </p:spPr>
      </p:pic>
    </p:spTree>
    <p:extLst>
      <p:ext uri="{BB962C8B-B14F-4D97-AF65-F5344CB8AC3E}">
        <p14:creationId xmlns:p14="http://schemas.microsoft.com/office/powerpoint/2010/main" val="189961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28600"/>
            <a:ext cx="8229600" cy="914400"/>
          </a:xfrm>
        </p:spPr>
        <p:txBody>
          <a:bodyPr>
            <a:normAutofit fontScale="90000"/>
          </a:bodyPr>
          <a:lstStyle/>
          <a:p>
            <a:pPr algn="l"/>
            <a:r>
              <a:rPr lang="en-US" dirty="0"/>
              <a:t>What is the information used for?</a:t>
            </a:r>
          </a:p>
        </p:txBody>
      </p:sp>
      <p:sp>
        <p:nvSpPr>
          <p:cNvPr id="8" name="Content Placeholder 7"/>
          <p:cNvSpPr>
            <a:spLocks noGrp="1"/>
          </p:cNvSpPr>
          <p:nvPr>
            <p:ph idx="1"/>
          </p:nvPr>
        </p:nvSpPr>
        <p:spPr>
          <a:xfrm>
            <a:off x="457200" y="1600200"/>
            <a:ext cx="8229600" cy="4457700"/>
          </a:xfrm>
        </p:spPr>
        <p:txBody>
          <a:bodyPr>
            <a:normAutofit/>
          </a:bodyPr>
          <a:lstStyle/>
          <a:p>
            <a:pPr marL="274320" lvl="2" indent="0">
              <a:buNone/>
            </a:pPr>
            <a:r>
              <a:rPr lang="en-US" sz="2400" dirty="0"/>
              <a:t>Observer data is used to estimate the incidental catch of non-target species that are required to be released. Since these fish are not recorded on fish tickets, the Federal Fishing authorization requires WDFW to estimate non-landed impacts of ESA listed stocks.</a:t>
            </a:r>
          </a:p>
          <a:p>
            <a:pPr marL="617220" lvl="2" indent="-342900"/>
            <a:endParaRPr lang="en-US" sz="2400" dirty="0"/>
          </a:p>
          <a:p>
            <a:pPr marL="274320" lvl="2" indent="0">
              <a:buNone/>
            </a:pPr>
            <a:r>
              <a:rPr lang="en-US" sz="2400" dirty="0"/>
              <a:t>Secondarily, Observers collect data on target species to better inform in-season management decisions. This data also include further ESA coverage data collection on marine mammal and sea bird encounters. </a:t>
            </a:r>
          </a:p>
        </p:txBody>
      </p:sp>
      <p:pic>
        <p:nvPicPr>
          <p:cNvPr id="2" name="Recorded Sound">
            <a:hlinkClick r:id="" action="ppaction://media"/>
            <a:extLst>
              <a:ext uri="{FF2B5EF4-FFF2-40B4-BE49-F238E27FC236}">
                <a16:creationId xmlns:a16="http://schemas.microsoft.com/office/drawing/2014/main" id="{F4294ACE-D150-49BF-B621-0CD6E747B571}"/>
              </a:ext>
            </a:extLst>
          </p:cNvPr>
          <p:cNvPicPr>
            <a:picLocks noChangeAspect="1"/>
          </p:cNvPicPr>
          <p:nvPr>
            <a:audioFile r:link="rId1"/>
            <p:extLst>
              <p:ext uri="{DAA4B4D4-6D71-4841-9C94-3DE7FCFB9230}">
                <p14:media xmlns:p14="http://schemas.microsoft.com/office/powerpoint/2010/main" r:embed="rId2">
                  <p14:trim st="456"/>
                </p14:media>
              </p:ext>
            </p:extLst>
          </p:nvPr>
        </p:nvPicPr>
        <p:blipFill>
          <a:blip r:embed="rId4"/>
          <a:stretch>
            <a:fillRect/>
          </a:stretch>
        </p:blipFill>
        <p:spPr>
          <a:xfrm>
            <a:off x="304800" y="5490288"/>
            <a:ext cx="609600" cy="609600"/>
          </a:xfrm>
          <a:prstGeom prst="rect">
            <a:avLst/>
          </a:prstGeom>
        </p:spPr>
      </p:pic>
    </p:spTree>
    <p:extLst>
      <p:ext uri="{BB962C8B-B14F-4D97-AF65-F5344CB8AC3E}">
        <p14:creationId xmlns:p14="http://schemas.microsoft.com/office/powerpoint/2010/main" val="94544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28600"/>
            <a:ext cx="8229600" cy="914400"/>
          </a:xfrm>
        </p:spPr>
        <p:txBody>
          <a:bodyPr>
            <a:normAutofit fontScale="90000"/>
          </a:bodyPr>
          <a:lstStyle/>
          <a:p>
            <a:pPr algn="l"/>
            <a:r>
              <a:rPr lang="en-US" dirty="0"/>
              <a:t>What to expect from WDFW Fishery Observers</a:t>
            </a:r>
          </a:p>
        </p:txBody>
      </p:sp>
      <p:sp>
        <p:nvSpPr>
          <p:cNvPr id="8" name="Content Placeholder 7"/>
          <p:cNvSpPr>
            <a:spLocks noGrp="1"/>
          </p:cNvSpPr>
          <p:nvPr>
            <p:ph idx="1"/>
          </p:nvPr>
        </p:nvSpPr>
        <p:spPr>
          <a:xfrm>
            <a:off x="457200" y="1600200"/>
            <a:ext cx="8229600" cy="3962400"/>
          </a:xfrm>
        </p:spPr>
        <p:txBody>
          <a:bodyPr>
            <a:normAutofit fontScale="92500" lnSpcReduction="10000"/>
          </a:bodyPr>
          <a:lstStyle/>
          <a:p>
            <a:pPr marL="274320" lvl="2" indent="0">
              <a:buNone/>
            </a:pPr>
            <a:r>
              <a:rPr lang="en-US" dirty="0"/>
              <a:t>Fisheries Observers or a WDFW representative:</a:t>
            </a:r>
          </a:p>
          <a:p>
            <a:pPr marL="617220" lvl="2" indent="-342900"/>
            <a:r>
              <a:rPr lang="en-US" dirty="0"/>
              <a:t>Will inform you of intent to board.</a:t>
            </a:r>
          </a:p>
          <a:p>
            <a:pPr marL="617220" lvl="2" indent="-342900"/>
            <a:r>
              <a:rPr lang="en-US" dirty="0"/>
              <a:t>Will be polite, respectful, and professional.</a:t>
            </a:r>
          </a:p>
          <a:p>
            <a:pPr marL="617220" lvl="2" indent="-342900"/>
            <a:r>
              <a:rPr lang="en-US" dirty="0"/>
              <a:t>Will attempt to minimize effect on your fishing operations.</a:t>
            </a:r>
          </a:p>
          <a:p>
            <a:pPr marL="617220" lvl="2" indent="-342900"/>
            <a:r>
              <a:rPr lang="en-US" dirty="0"/>
              <a:t>Will work with your crew to collect the required data.</a:t>
            </a:r>
          </a:p>
          <a:p>
            <a:pPr marL="617220" lvl="2" indent="-342900"/>
            <a:r>
              <a:rPr lang="en-US" dirty="0"/>
              <a:t>Fishery data recorded is </a:t>
            </a:r>
            <a:r>
              <a:rPr lang="en-US" dirty="0">
                <a:solidFill>
                  <a:srgbClr val="FF0000"/>
                </a:solidFill>
              </a:rPr>
              <a:t>**confidential** </a:t>
            </a:r>
            <a:r>
              <a:rPr lang="en-US" dirty="0"/>
              <a:t>and not released to other fishers.</a:t>
            </a:r>
          </a:p>
          <a:p>
            <a:pPr marL="617220" lvl="2" indent="-342900"/>
            <a:endParaRPr lang="en-US" dirty="0"/>
          </a:p>
        </p:txBody>
      </p:sp>
      <p:pic>
        <p:nvPicPr>
          <p:cNvPr id="2" name="28">
            <a:hlinkClick r:id="" action="ppaction://media"/>
            <a:extLst>
              <a:ext uri="{FF2B5EF4-FFF2-40B4-BE49-F238E27FC236}">
                <a16:creationId xmlns:a16="http://schemas.microsoft.com/office/drawing/2014/main" id="{90BDC710-EF2F-47BE-996A-D4DF461C0C04}"/>
              </a:ext>
            </a:extLst>
          </p:cNvPr>
          <p:cNvPicPr>
            <a:picLocks noChangeAspect="1"/>
          </p:cNvPicPr>
          <p:nvPr>
            <a:audioFile r:link="rId1"/>
            <p:extLst>
              <p:ext uri="{DAA4B4D4-6D71-4841-9C94-3DE7FCFB9230}">
                <p14:media xmlns:p14="http://schemas.microsoft.com/office/powerpoint/2010/main" r:embed="rId2">
                  <p14:trim st="657"/>
                </p14:media>
              </p:ext>
            </p:extLst>
          </p:nvPr>
        </p:nvPicPr>
        <p:blipFill>
          <a:blip r:embed="rId4"/>
          <a:stretch>
            <a:fillRect/>
          </a:stretch>
        </p:blipFill>
        <p:spPr>
          <a:xfrm>
            <a:off x="609600" y="5414865"/>
            <a:ext cx="609600" cy="609600"/>
          </a:xfrm>
          <a:prstGeom prst="rect">
            <a:avLst/>
          </a:prstGeom>
        </p:spPr>
      </p:pic>
    </p:spTree>
    <p:extLst>
      <p:ext uri="{BB962C8B-B14F-4D97-AF65-F5344CB8AC3E}">
        <p14:creationId xmlns:p14="http://schemas.microsoft.com/office/powerpoint/2010/main" val="425113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28600"/>
            <a:ext cx="8229600" cy="914400"/>
          </a:xfrm>
        </p:spPr>
        <p:txBody>
          <a:bodyPr>
            <a:normAutofit fontScale="90000"/>
          </a:bodyPr>
          <a:lstStyle/>
          <a:p>
            <a:pPr algn="l"/>
            <a:r>
              <a:rPr lang="en-US" dirty="0"/>
              <a:t>What WDFW expects from Fishers</a:t>
            </a:r>
          </a:p>
        </p:txBody>
      </p:sp>
      <p:sp>
        <p:nvSpPr>
          <p:cNvPr id="8" name="Content Placeholder 7"/>
          <p:cNvSpPr>
            <a:spLocks noGrp="1"/>
          </p:cNvSpPr>
          <p:nvPr>
            <p:ph idx="1"/>
          </p:nvPr>
        </p:nvSpPr>
        <p:spPr>
          <a:xfrm>
            <a:off x="457200" y="1600200"/>
            <a:ext cx="8229600" cy="4572000"/>
          </a:xfrm>
        </p:spPr>
        <p:txBody>
          <a:bodyPr>
            <a:normAutofit/>
          </a:bodyPr>
          <a:lstStyle/>
          <a:p>
            <a:pPr marL="274320" lvl="2" indent="0">
              <a:buNone/>
            </a:pPr>
            <a:r>
              <a:rPr lang="en-US" dirty="0"/>
              <a:t>Fishers should:</a:t>
            </a:r>
          </a:p>
          <a:p>
            <a:pPr marL="617220" lvl="2" indent="-342900"/>
            <a:r>
              <a:rPr lang="en-US" dirty="0"/>
              <a:t>Provide safe access for boarding and disembarking the vessel</a:t>
            </a:r>
          </a:p>
          <a:p>
            <a:pPr marL="617220" lvl="2" indent="-342900"/>
            <a:r>
              <a:rPr lang="en-US" dirty="0"/>
              <a:t>Provide access to catch, and a suitable sampling area.</a:t>
            </a:r>
          </a:p>
          <a:p>
            <a:pPr marL="617220" lvl="2" indent="-342900"/>
            <a:r>
              <a:rPr lang="en-US" dirty="0"/>
              <a:t>Answers observer's questions.</a:t>
            </a:r>
          </a:p>
          <a:p>
            <a:pPr marL="617220" lvl="2" indent="-342900"/>
            <a:r>
              <a:rPr lang="en-US" dirty="0"/>
              <a:t>Be polite, respectful, and professional.</a:t>
            </a:r>
          </a:p>
          <a:p>
            <a:pPr marL="617220" lvl="2" indent="-342900"/>
            <a:r>
              <a:rPr lang="en-US" dirty="0"/>
              <a:t>Work with the Observer to allow for the required data collection. </a:t>
            </a:r>
          </a:p>
          <a:p>
            <a:pPr marL="617220" lvl="2" indent="-342900"/>
            <a:endParaRPr lang="en-US" dirty="0"/>
          </a:p>
        </p:txBody>
      </p:sp>
      <p:pic>
        <p:nvPicPr>
          <p:cNvPr id="2" name="29">
            <a:hlinkClick r:id="" action="ppaction://media"/>
            <a:extLst>
              <a:ext uri="{FF2B5EF4-FFF2-40B4-BE49-F238E27FC236}">
                <a16:creationId xmlns:a16="http://schemas.microsoft.com/office/drawing/2014/main" id="{08AD57F3-B835-497B-809B-0E4EEB4C8B64}"/>
              </a:ext>
            </a:extLst>
          </p:cNvPr>
          <p:cNvPicPr>
            <a:picLocks noChangeAspect="1"/>
          </p:cNvPicPr>
          <p:nvPr>
            <a:audioFile r:link="rId1"/>
            <p:extLst>
              <p:ext uri="{DAA4B4D4-6D71-4841-9C94-3DE7FCFB9230}">
                <p14:media xmlns:p14="http://schemas.microsoft.com/office/powerpoint/2010/main" r:embed="rId2">
                  <p14:trim st="1064"/>
                </p14:media>
              </p:ext>
            </p:extLst>
          </p:nvPr>
        </p:nvPicPr>
        <p:blipFill>
          <a:blip r:embed="rId4"/>
          <a:stretch>
            <a:fillRect/>
          </a:stretch>
        </p:blipFill>
        <p:spPr>
          <a:xfrm>
            <a:off x="457200" y="5539273"/>
            <a:ext cx="609600" cy="609600"/>
          </a:xfrm>
          <a:prstGeom prst="rect">
            <a:avLst/>
          </a:prstGeom>
        </p:spPr>
      </p:pic>
    </p:spTree>
    <p:extLst>
      <p:ext uri="{BB962C8B-B14F-4D97-AF65-F5344CB8AC3E}">
        <p14:creationId xmlns:p14="http://schemas.microsoft.com/office/powerpoint/2010/main" val="35839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2667000"/>
            <a:ext cx="6781800" cy="1371600"/>
          </a:xfrm>
        </p:spPr>
        <p:txBody>
          <a:bodyPr>
            <a:normAutofit/>
          </a:bodyPr>
          <a:lstStyle/>
          <a:p>
            <a:r>
              <a:rPr lang="en-US" dirty="0"/>
              <a:t>Module 1: General Information</a:t>
            </a:r>
          </a:p>
        </p:txBody>
      </p:sp>
      <p:pic>
        <p:nvPicPr>
          <p:cNvPr id="3" name="Module 1">
            <a:hlinkClick r:id="" action="ppaction://media"/>
            <a:extLst>
              <a:ext uri="{FF2B5EF4-FFF2-40B4-BE49-F238E27FC236}">
                <a16:creationId xmlns:a16="http://schemas.microsoft.com/office/drawing/2014/main" id="{53EB1835-5E62-4792-9F13-5602E5E13212}"/>
              </a:ext>
            </a:extLst>
          </p:cNvPr>
          <p:cNvPicPr>
            <a:picLocks noChangeAspect="1"/>
          </p:cNvPicPr>
          <p:nvPr>
            <a:audioFile r:link="rId1"/>
            <p:extLst>
              <p:ext uri="{DAA4B4D4-6D71-4841-9C94-3DE7FCFB9230}">
                <p14:media xmlns:p14="http://schemas.microsoft.com/office/powerpoint/2010/main" r:embed="rId2">
                  <p14:trim st="530"/>
                </p14:media>
              </p:ext>
            </p:extLst>
          </p:nvPr>
        </p:nvPicPr>
        <p:blipFill>
          <a:blip r:embed="rId4"/>
          <a:stretch>
            <a:fillRect/>
          </a:stretch>
        </p:blipFill>
        <p:spPr>
          <a:xfrm>
            <a:off x="228600" y="5943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SHOR461\Desktop\DG powerpoint\WHATCOM.JPG"/>
          <p:cNvPicPr>
            <a:picLocks noChangeAspect="1" noChangeArrowheads="1"/>
          </p:cNvPicPr>
          <p:nvPr/>
        </p:nvPicPr>
        <p:blipFill>
          <a:blip r:embed="rId4" cstate="print">
            <a:alphaModFix amt="50000"/>
            <a:extLst>
              <a:ext uri="{BEBA8EAE-BF5A-486C-A8C5-ECC9F3942E4B}">
                <a14:imgProps xmlns:a14="http://schemas.microsoft.com/office/drawing/2010/main">
                  <a14:imgLayer r:embed="rId5">
                    <a14:imgEffect>
                      <a14:sharpenSoften amount="-50000"/>
                    </a14:imgEffect>
                    <a14:imgEffect>
                      <a14:brightnessContrast bright="-33000"/>
                    </a14:imgEffect>
                  </a14:imgLayer>
                </a14:imgProps>
              </a:ext>
            </a:extLst>
          </a:blip>
          <a:srcRect/>
          <a:stretch>
            <a:fillRect/>
          </a:stretch>
        </p:blipFill>
        <p:spPr bwMode="auto">
          <a:xfrm>
            <a:off x="1" y="0"/>
            <a:ext cx="9144000" cy="6858000"/>
          </a:xfrm>
          <a:prstGeom prst="rect">
            <a:avLst/>
          </a:prstGeom>
          <a:noFill/>
          <a:ln w="9525">
            <a:noFill/>
            <a:miter lim="800000"/>
            <a:headEnd/>
            <a:tailEnd/>
          </a:ln>
        </p:spPr>
      </p:pic>
      <p:sp>
        <p:nvSpPr>
          <p:cNvPr id="7" name="Title 6">
            <a:extLst>
              <a:ext uri="{FF2B5EF4-FFF2-40B4-BE49-F238E27FC236}">
                <a16:creationId xmlns:a16="http://schemas.microsoft.com/office/drawing/2014/main" id="{4ACBC6CB-2D24-4DE5-90C5-0189D00557A9}"/>
              </a:ext>
            </a:extLst>
          </p:cNvPr>
          <p:cNvSpPr txBox="1">
            <a:spLocks/>
          </p:cNvSpPr>
          <p:nvPr/>
        </p:nvSpPr>
        <p:spPr>
          <a:xfrm>
            <a:off x="457200" y="152400"/>
            <a:ext cx="8382000" cy="2819400"/>
          </a:xfrm>
          <a:prstGeom prst="rect">
            <a:avLst/>
          </a:prstGeom>
          <a:effectLst>
            <a:outerShdw blurRad="50800" dist="50800" dir="5400000" algn="ctr" rotWithShape="0">
              <a:schemeClr val="tx1"/>
            </a:outerShdw>
          </a:effectLst>
        </p:spPr>
        <p:txBody>
          <a:bodyPr vert="horz" lIns="91440" tIns="45720" rIns="91440" bIns="45720" rtlCol="0" anchor="b">
            <a:normAutofit fontScale="77500" lnSpcReduction="20000"/>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pPr algn="ctr">
              <a:lnSpc>
                <a:spcPct val="90000"/>
              </a:lnSpc>
            </a:pPr>
            <a:endParaRPr lang="en-US" sz="6000" dirty="0">
              <a:solidFill>
                <a:srgbClr val="FFFFFF"/>
              </a:solidFill>
              <a:latin typeface="+mj-lt"/>
              <a:ea typeface="+mj-ea"/>
              <a:cs typeface="ＭＳ Ｐゴシック"/>
            </a:endParaRPr>
          </a:p>
          <a:p>
            <a:pPr algn="ctr">
              <a:lnSpc>
                <a:spcPct val="90000"/>
              </a:lnSpc>
            </a:pPr>
            <a:r>
              <a:rPr lang="en-US" sz="6000" dirty="0">
                <a:solidFill>
                  <a:schemeClr val="bg1"/>
                </a:solidFill>
                <a:latin typeface="+mj-lt"/>
                <a:ea typeface="ＭＳ Ｐゴシック"/>
                <a:cs typeface="ＭＳ Ｐゴシック"/>
              </a:rPr>
              <a:t>Derelict Fishing Gear, and Marine</a:t>
            </a:r>
          </a:p>
          <a:p>
            <a:pPr algn="ctr">
              <a:lnSpc>
                <a:spcPct val="90000"/>
              </a:lnSpc>
            </a:pPr>
            <a:r>
              <a:rPr lang="en-US" sz="6000" dirty="0">
                <a:solidFill>
                  <a:schemeClr val="bg1"/>
                </a:solidFill>
                <a:latin typeface="+mj-lt"/>
                <a:ea typeface="ＭＳ Ｐゴシック"/>
                <a:cs typeface="ＭＳ Ｐゴシック"/>
              </a:rPr>
              <a:t> Mammal  Entanglements</a:t>
            </a:r>
            <a:br>
              <a:rPr lang="en-US" sz="6000" dirty="0">
                <a:solidFill>
                  <a:srgbClr val="FFFFFF"/>
                </a:solidFill>
                <a:latin typeface="+mj-lt"/>
                <a:ea typeface="+mj-ea"/>
              </a:rPr>
            </a:br>
            <a:r>
              <a:rPr lang="en-US" sz="6000" dirty="0">
                <a:solidFill>
                  <a:srgbClr val="FFFFFF"/>
                </a:solidFill>
                <a:latin typeface="+mj-lt"/>
                <a:ea typeface="+mj-ea"/>
              </a:rPr>
              <a:t> </a:t>
            </a:r>
          </a:p>
        </p:txBody>
      </p:sp>
      <p:pic>
        <p:nvPicPr>
          <p:cNvPr id="6" name="30">
            <a:hlinkClick r:id="" action="ppaction://media"/>
            <a:extLst>
              <a:ext uri="{FF2B5EF4-FFF2-40B4-BE49-F238E27FC236}">
                <a16:creationId xmlns:a16="http://schemas.microsoft.com/office/drawing/2014/main" id="{50AA3268-FAF6-4F05-89C0-A2B91D439DC4}"/>
              </a:ext>
            </a:extLst>
          </p:cNvPr>
          <p:cNvPicPr>
            <a:picLocks noChangeAspect="1"/>
          </p:cNvPicPr>
          <p:nvPr>
            <a:audioFile r:link="rId1"/>
            <p:extLst>
              <p:ext uri="{DAA4B4D4-6D71-4841-9C94-3DE7FCFB9230}">
                <p14:media xmlns:p14="http://schemas.microsoft.com/office/powerpoint/2010/main" r:embed="rId2">
                  <p14:trim st="571"/>
                </p14:media>
              </p:ext>
            </p:extLst>
          </p:nvPr>
        </p:nvPicPr>
        <p:blipFill>
          <a:blip r:embed="rId6"/>
          <a:stretch>
            <a:fillRect/>
          </a:stretch>
        </p:blipFill>
        <p:spPr>
          <a:xfrm>
            <a:off x="609600" y="5410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228600"/>
            <a:ext cx="8229600" cy="914400"/>
          </a:xfrm>
        </p:spPr>
        <p:txBody>
          <a:bodyPr>
            <a:normAutofit fontScale="90000"/>
          </a:bodyPr>
          <a:lstStyle/>
          <a:p>
            <a:pPr algn="l"/>
            <a:r>
              <a:rPr lang="en-US" sz="4400" dirty="0"/>
              <a:t>Reporting Derelict or Lost Gear in Puget Sound</a:t>
            </a:r>
            <a:endParaRPr lang="en-US" sz="4400" dirty="0">
              <a:solidFill>
                <a:srgbClr val="0070C0"/>
              </a:solidFill>
              <a:latin typeface="Rockwell" pitchFamily="18" charset="0"/>
            </a:endParaRPr>
          </a:p>
        </p:txBody>
      </p:sp>
      <p:sp>
        <p:nvSpPr>
          <p:cNvPr id="15" name="Content Placeholder 14"/>
          <p:cNvSpPr>
            <a:spLocks noGrp="1"/>
          </p:cNvSpPr>
          <p:nvPr>
            <p:ph idx="1"/>
          </p:nvPr>
        </p:nvSpPr>
        <p:spPr>
          <a:xfrm>
            <a:off x="457200" y="1143000"/>
            <a:ext cx="8229600" cy="4876800"/>
          </a:xfrm>
        </p:spPr>
        <p:txBody>
          <a:bodyPr>
            <a:normAutofit/>
          </a:bodyPr>
          <a:lstStyle/>
          <a:p>
            <a:pPr marL="0" indent="0">
              <a:buNone/>
            </a:pPr>
            <a:endParaRPr lang="en-US" sz="2000" dirty="0"/>
          </a:p>
          <a:p>
            <a:pPr marL="342900" indent="-342900">
              <a:buFont typeface="Arial" panose="020B0604020202020204" pitchFamily="34" charset="0"/>
              <a:buChar char="•"/>
            </a:pPr>
            <a:r>
              <a:rPr lang="en-US" sz="2800" dirty="0"/>
              <a:t>Regulations require any person who loses or abandons commercial fishing gear to report it to the Department of Fish and Wildlife within 24 hours of loss. See the WDFW Commercial Salmon Regulations for contact information.</a:t>
            </a:r>
          </a:p>
          <a:p>
            <a:endParaRPr lang="en-US" sz="2800" dirty="0"/>
          </a:p>
          <a:p>
            <a:pPr marL="342900" indent="-342900">
              <a:buFont typeface="Arial" panose="020B0604020202020204" pitchFamily="34" charset="0"/>
              <a:buChar char="•"/>
            </a:pPr>
            <a:r>
              <a:rPr lang="en-US" sz="2800" u="sng" dirty="0"/>
              <a:t>“No-fault” Approach :</a:t>
            </a:r>
          </a:p>
          <a:p>
            <a:pPr marL="708660" lvl="1" indent="-342900">
              <a:buFont typeface="Arial" panose="020B0604020202020204" pitchFamily="34" charset="0"/>
              <a:buChar char="•"/>
            </a:pPr>
            <a:r>
              <a:rPr lang="en-US" sz="2400" dirty="0"/>
              <a:t>The focus of the Derelict Fishing Gear Removal Project is not on assessing blame. The goals are to remove lost and abandoned gear, to help restore Puget Sound</a:t>
            </a:r>
          </a:p>
        </p:txBody>
      </p:sp>
      <p:pic>
        <p:nvPicPr>
          <p:cNvPr id="2" name="31">
            <a:hlinkClick r:id="" action="ppaction://media"/>
            <a:extLst>
              <a:ext uri="{FF2B5EF4-FFF2-40B4-BE49-F238E27FC236}">
                <a16:creationId xmlns:a16="http://schemas.microsoft.com/office/drawing/2014/main" id="{5E93B9C1-2B52-4361-92F2-B5886B555E73}"/>
              </a:ext>
            </a:extLst>
          </p:cNvPr>
          <p:cNvPicPr>
            <a:picLocks noChangeAspect="1"/>
          </p:cNvPicPr>
          <p:nvPr>
            <a:audioFile r:link="rId1"/>
            <p:extLst>
              <p:ext uri="{DAA4B4D4-6D71-4841-9C94-3DE7FCFB9230}">
                <p14:media xmlns:p14="http://schemas.microsoft.com/office/powerpoint/2010/main" r:embed="rId2">
                  <p14:trim st="360"/>
                </p14:media>
              </p:ext>
            </p:extLst>
          </p:nvPr>
        </p:nvPicPr>
        <p:blipFill>
          <a:blip r:embed="rId4"/>
          <a:stretch>
            <a:fillRect/>
          </a:stretch>
        </p:blipFill>
        <p:spPr>
          <a:xfrm>
            <a:off x="429208" y="5396204"/>
            <a:ext cx="609600" cy="609600"/>
          </a:xfrm>
          <a:prstGeom prst="rect">
            <a:avLst/>
          </a:prstGeom>
        </p:spPr>
      </p:pic>
    </p:spTree>
    <p:extLst>
      <p:ext uri="{BB962C8B-B14F-4D97-AF65-F5344CB8AC3E}">
        <p14:creationId xmlns:p14="http://schemas.microsoft.com/office/powerpoint/2010/main" val="50117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228600"/>
            <a:ext cx="8229600" cy="914400"/>
          </a:xfrm>
        </p:spPr>
        <p:txBody>
          <a:bodyPr>
            <a:normAutofit fontScale="90000"/>
          </a:bodyPr>
          <a:lstStyle/>
          <a:p>
            <a:pPr algn="l"/>
            <a:r>
              <a:rPr lang="en-US" sz="4400" dirty="0"/>
              <a:t>Reporting Entangled Large Whales in Puget Sound</a:t>
            </a:r>
            <a:endParaRPr lang="en-US" sz="4400" dirty="0">
              <a:solidFill>
                <a:srgbClr val="0070C0"/>
              </a:solidFill>
              <a:latin typeface="Rockwell" pitchFamily="18" charset="0"/>
            </a:endParaRPr>
          </a:p>
        </p:txBody>
      </p:sp>
      <p:sp>
        <p:nvSpPr>
          <p:cNvPr id="15" name="Content Placeholder 14"/>
          <p:cNvSpPr>
            <a:spLocks noGrp="1"/>
          </p:cNvSpPr>
          <p:nvPr>
            <p:ph idx="1"/>
          </p:nvPr>
        </p:nvSpPr>
        <p:spPr>
          <a:xfrm>
            <a:off x="457200" y="1143000"/>
            <a:ext cx="8229600" cy="4876800"/>
          </a:xfrm>
        </p:spPr>
        <p:txBody>
          <a:bodyPr>
            <a:normAutofit fontScale="47500" lnSpcReduction="20000"/>
          </a:bodyPr>
          <a:lstStyle/>
          <a:p>
            <a:pPr marL="0" indent="0">
              <a:buNone/>
            </a:pPr>
            <a:endParaRPr lang="en-US" sz="2000" dirty="0"/>
          </a:p>
          <a:p>
            <a:r>
              <a:rPr lang="en-US" sz="3800" dirty="0"/>
              <a:t>Large whales periodically become entangled in active or derelict fishing gear, or other ropes/lines/chains in the marine environment. Some whales that become entangled can shed the gear on their own. Whales that are entangled can suffer from injuries, infection, and wrapping that can impair their ability to feed or swim. </a:t>
            </a:r>
            <a:endParaRPr lang="en-US" sz="2800" dirty="0"/>
          </a:p>
          <a:p>
            <a:endParaRPr lang="en-US" sz="2800" dirty="0"/>
          </a:p>
          <a:p>
            <a:r>
              <a:rPr lang="en-US" sz="4200" u="sng" dirty="0"/>
              <a:t>How You Can Help:</a:t>
            </a:r>
          </a:p>
          <a:p>
            <a:pPr marL="708660" lvl="1" indent="-342900">
              <a:buFont typeface="Arial" panose="020B0604020202020204" pitchFamily="34" charset="0"/>
              <a:buChar char="•"/>
            </a:pPr>
            <a:r>
              <a:rPr lang="en-US" sz="3800" dirty="0"/>
              <a:t>Prompt reporting is the best way to help entangled whales. Please stay with the whale if it is safe to do so.</a:t>
            </a:r>
          </a:p>
          <a:p>
            <a:pPr lvl="1" indent="0">
              <a:buNone/>
            </a:pPr>
            <a:endParaRPr lang="en-US" sz="3800" dirty="0"/>
          </a:p>
          <a:p>
            <a:pPr marL="708660" lvl="1" indent="-342900">
              <a:buFont typeface="Arial" panose="020B0604020202020204" pitchFamily="34" charset="0"/>
              <a:buChar char="•"/>
            </a:pPr>
            <a:r>
              <a:rPr lang="en-US" sz="3800" dirty="0"/>
              <a:t>Safety First! Because whales in distress may act unpredictably, do not closely approach the animal. Never attempt disentanglement or to remove any gear without training and authorization.</a:t>
            </a:r>
          </a:p>
          <a:p>
            <a:pPr marL="708660" lvl="1" indent="-342900">
              <a:buFont typeface="Arial" panose="020B0604020202020204" pitchFamily="34" charset="0"/>
              <a:buChar char="•"/>
            </a:pPr>
            <a:endParaRPr lang="en-US" sz="3800" dirty="0"/>
          </a:p>
          <a:p>
            <a:pPr marL="708660" lvl="1" indent="-342900">
              <a:buFont typeface="Arial" panose="020B0604020202020204" pitchFamily="34" charset="0"/>
              <a:buChar char="•"/>
            </a:pPr>
            <a:r>
              <a:rPr lang="en-US" sz="3800" dirty="0"/>
              <a:t>Video or photos showing the entangling gear can be helpful for our efforts to reduce these entanglements in the future. Please collect and provide video or photos to NOAA Fisheries but remember to </a:t>
            </a:r>
            <a:r>
              <a:rPr lang="en-US" sz="3800" u="sng" dirty="0"/>
              <a:t>stay at least 100 yards from the whale </a:t>
            </a:r>
            <a:r>
              <a:rPr lang="en-US" sz="3800" dirty="0"/>
              <a:t>and beware that lines in the water could snag your vessel.</a:t>
            </a:r>
          </a:p>
        </p:txBody>
      </p:sp>
      <p:pic>
        <p:nvPicPr>
          <p:cNvPr id="2" name="32">
            <a:hlinkClick r:id="" action="ppaction://media"/>
            <a:extLst>
              <a:ext uri="{FF2B5EF4-FFF2-40B4-BE49-F238E27FC236}">
                <a16:creationId xmlns:a16="http://schemas.microsoft.com/office/drawing/2014/main" id="{64970D0E-1411-4701-BFD7-A8EC0F7AB476}"/>
              </a:ext>
            </a:extLst>
          </p:cNvPr>
          <p:cNvPicPr>
            <a:picLocks noChangeAspect="1"/>
          </p:cNvPicPr>
          <p:nvPr>
            <a:audioFile r:link="rId1"/>
            <p:extLst>
              <p:ext uri="{DAA4B4D4-6D71-4841-9C94-3DE7FCFB9230}">
                <p14:media xmlns:p14="http://schemas.microsoft.com/office/powerpoint/2010/main" r:embed="rId2">
                  <p14:trim st="552"/>
                </p14:media>
              </p:ext>
            </p:extLst>
          </p:nvPr>
        </p:nvPicPr>
        <p:blipFill>
          <a:blip r:embed="rId4"/>
          <a:stretch>
            <a:fillRect/>
          </a:stretch>
        </p:blipFill>
        <p:spPr>
          <a:xfrm>
            <a:off x="494522" y="5562600"/>
            <a:ext cx="609600" cy="609600"/>
          </a:xfrm>
          <a:prstGeom prst="rect">
            <a:avLst/>
          </a:prstGeom>
        </p:spPr>
      </p:pic>
    </p:spTree>
    <p:extLst>
      <p:ext uri="{BB962C8B-B14F-4D97-AF65-F5344CB8AC3E}">
        <p14:creationId xmlns:p14="http://schemas.microsoft.com/office/powerpoint/2010/main" val="2622573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40532E-3872-467B-B92E-62A089A532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33" r="5335" b="2"/>
          <a:stretch/>
        </p:blipFill>
        <p:spPr bwMode="auto">
          <a:xfrm>
            <a:off x="20" y="1"/>
            <a:ext cx="9143980" cy="6857999"/>
          </a:xfrm>
          <a:prstGeom prst="rect">
            <a:avLst/>
          </a:prstGeom>
          <a:noFill/>
        </p:spPr>
      </p:pic>
      <p:sp>
        <p:nvSpPr>
          <p:cNvPr id="12" name="Freeform: Shape 11">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6"/>
          <p:cNvSpPr>
            <a:spLocks noGrp="1"/>
          </p:cNvSpPr>
          <p:nvPr>
            <p:ph type="title"/>
          </p:nvPr>
        </p:nvSpPr>
        <p:spPr>
          <a:xfrm>
            <a:off x="630936" y="4199860"/>
            <a:ext cx="5769864" cy="1743739"/>
          </a:xfrm>
        </p:spPr>
        <p:txBody>
          <a:bodyPr vert="horz" lIns="91440" tIns="45720" rIns="91440" bIns="45720" rtlCol="0" anchor="b">
            <a:normAutofit/>
          </a:bodyPr>
          <a:lstStyle/>
          <a:p>
            <a:pPr algn="ctr">
              <a:lnSpc>
                <a:spcPct val="90000"/>
              </a:lnSpc>
            </a:pPr>
            <a:r>
              <a:rPr lang="en-US" sz="6000" dirty="0">
                <a:solidFill>
                  <a:srgbClr val="FFFFFF"/>
                </a:solidFill>
                <a:latin typeface="+mj-lt"/>
                <a:ea typeface="+mj-ea"/>
              </a:rPr>
              <a:t>Congratulations!</a:t>
            </a:r>
            <a:br>
              <a:rPr lang="en-US" sz="2900" dirty="0">
                <a:solidFill>
                  <a:srgbClr val="FFFFFF"/>
                </a:solidFill>
                <a:latin typeface="+mj-lt"/>
                <a:ea typeface="+mj-ea"/>
              </a:rPr>
            </a:br>
            <a:r>
              <a:rPr lang="en-US" sz="2400" dirty="0">
                <a:solidFill>
                  <a:srgbClr val="FFFFFF"/>
                </a:solidFill>
                <a:latin typeface="+mj-lt"/>
                <a:ea typeface="+mj-ea"/>
              </a:rPr>
              <a:t>You have completed the Fish Friendly course. Thank you for participating.</a:t>
            </a:r>
            <a:endParaRPr lang="en-US" sz="2900" dirty="0">
              <a:solidFill>
                <a:srgbClr val="FFFFFF"/>
              </a:solidFill>
              <a:latin typeface="+mj-lt"/>
              <a:ea typeface="+mj-ea"/>
            </a:endParaRPr>
          </a:p>
        </p:txBody>
      </p:sp>
      <p:pic>
        <p:nvPicPr>
          <p:cNvPr id="2" name="33">
            <a:hlinkClick r:id="" action="ppaction://media"/>
            <a:extLst>
              <a:ext uri="{FF2B5EF4-FFF2-40B4-BE49-F238E27FC236}">
                <a16:creationId xmlns:a16="http://schemas.microsoft.com/office/drawing/2014/main" id="{721F5E04-F6DA-448E-9CA4-3D445B0C8CC3}"/>
              </a:ext>
            </a:extLst>
          </p:cNvPr>
          <p:cNvPicPr>
            <a:picLocks noChangeAspect="1"/>
          </p:cNvPicPr>
          <p:nvPr>
            <a:audioFile r:link="rId1"/>
            <p:extLst>
              <p:ext uri="{DAA4B4D4-6D71-4841-9C94-3DE7FCFB9230}">
                <p14:media xmlns:p14="http://schemas.microsoft.com/office/powerpoint/2010/main" r:embed="rId2">
                  <p14:trim st="415"/>
                </p14:media>
              </p:ext>
            </p:extLst>
          </p:nvPr>
        </p:nvPicPr>
        <p:blipFill>
          <a:blip r:embed="rId5"/>
          <a:stretch>
            <a:fillRect/>
          </a:stretch>
        </p:blipFill>
        <p:spPr>
          <a:xfrm>
            <a:off x="457200" y="6203995"/>
            <a:ext cx="609600" cy="609600"/>
          </a:xfrm>
          <a:prstGeom prst="rect">
            <a:avLst/>
          </a:prstGeom>
        </p:spPr>
      </p:pic>
    </p:spTree>
    <p:extLst>
      <p:ext uri="{BB962C8B-B14F-4D97-AF65-F5344CB8AC3E}">
        <p14:creationId xmlns:p14="http://schemas.microsoft.com/office/powerpoint/2010/main" val="45844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28600"/>
            <a:ext cx="8229600" cy="914400"/>
          </a:xfrm>
        </p:spPr>
        <p:txBody>
          <a:bodyPr/>
          <a:lstStyle/>
          <a:p>
            <a:pPr algn="l"/>
            <a:r>
              <a:rPr lang="en-US" dirty="0"/>
              <a:t>Requirements of Management</a:t>
            </a:r>
          </a:p>
        </p:txBody>
      </p:sp>
      <p:sp>
        <p:nvSpPr>
          <p:cNvPr id="8" name="Content Placeholder 7"/>
          <p:cNvSpPr>
            <a:spLocks noGrp="1"/>
          </p:cNvSpPr>
          <p:nvPr>
            <p:ph idx="1"/>
          </p:nvPr>
        </p:nvSpPr>
        <p:spPr>
          <a:xfrm>
            <a:off x="457200" y="1143000"/>
            <a:ext cx="8229600" cy="4914900"/>
          </a:xfrm>
        </p:spPr>
        <p:txBody>
          <a:bodyPr>
            <a:normAutofit lnSpcReduction="10000"/>
          </a:bodyPr>
          <a:lstStyle/>
          <a:p>
            <a:pPr marL="0" indent="0">
              <a:buNone/>
            </a:pPr>
            <a:r>
              <a:rPr lang="en-US" sz="2800" dirty="0"/>
              <a:t>Our fisheries must comply with the Endangered Species Act (ESA), and regulations put forth by the Pacific Salmon Treaty and the North of Falcon Process. </a:t>
            </a:r>
          </a:p>
          <a:p>
            <a:pPr marL="457200" lvl="2" indent="-182880"/>
            <a:r>
              <a:rPr lang="en-US" sz="2400" dirty="0"/>
              <a:t>ESA makes </a:t>
            </a:r>
            <a:r>
              <a:rPr lang="en-US" sz="2400" u="sng" dirty="0"/>
              <a:t>any</a:t>
            </a:r>
            <a:r>
              <a:rPr lang="en-US" sz="2400" dirty="0"/>
              <a:t> unauthorized “take” of a listed species illegal.</a:t>
            </a:r>
          </a:p>
          <a:p>
            <a:pPr marL="457200" lvl="2" indent="-182880"/>
            <a:r>
              <a:rPr lang="en-US" sz="2400" dirty="0"/>
              <a:t>A take (death or harassment of a salmon) can be authorized by NOAA Fisheries provided they are convinced all reasonable actions are being taken to minimize “take”. </a:t>
            </a:r>
          </a:p>
          <a:p>
            <a:pPr marL="457200" lvl="2" indent="-182880"/>
            <a:r>
              <a:rPr lang="en-US" sz="2400" dirty="0"/>
              <a:t>A determination that the fishery will not jeopardize the species are the reason for these regulations.</a:t>
            </a:r>
          </a:p>
        </p:txBody>
      </p:sp>
      <p:pic>
        <p:nvPicPr>
          <p:cNvPr id="3" name="slide 4">
            <a:hlinkClick r:id="" action="ppaction://media"/>
            <a:extLst>
              <a:ext uri="{FF2B5EF4-FFF2-40B4-BE49-F238E27FC236}">
                <a16:creationId xmlns:a16="http://schemas.microsoft.com/office/drawing/2014/main" id="{B51FEF2F-F51A-41C1-A59C-1D15737E282A}"/>
              </a:ext>
            </a:extLst>
          </p:cNvPr>
          <p:cNvPicPr>
            <a:picLocks noChangeAspect="1"/>
          </p:cNvPicPr>
          <p:nvPr>
            <a:audioFile r:link="rId1"/>
            <p:extLst>
              <p:ext uri="{DAA4B4D4-6D71-4841-9C94-3DE7FCFB9230}">
                <p14:media xmlns:p14="http://schemas.microsoft.com/office/powerpoint/2010/main" r:embed="rId2">
                  <p14:trim st="320"/>
                </p14:media>
              </p:ext>
            </p:extLst>
          </p:nvPr>
        </p:nvPicPr>
        <p:blipFill>
          <a:blip r:embed="rId4"/>
          <a:stretch>
            <a:fillRect/>
          </a:stretch>
        </p:blipFill>
        <p:spPr>
          <a:xfrm>
            <a:off x="503853" y="5448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228600"/>
            <a:ext cx="8229600" cy="914400"/>
          </a:xfrm>
        </p:spPr>
        <p:txBody>
          <a:bodyPr>
            <a:normAutofit fontScale="90000"/>
          </a:bodyPr>
          <a:lstStyle/>
          <a:p>
            <a:pPr algn="l"/>
            <a:r>
              <a:rPr lang="en-US" dirty="0"/>
              <a:t>ESA listed Puget Sound Fish Stocks</a:t>
            </a:r>
            <a:endParaRPr lang="en-US" dirty="0">
              <a:solidFill>
                <a:srgbClr val="0070C0"/>
              </a:solidFill>
              <a:latin typeface="Rockwell" pitchFamily="18" charset="0"/>
            </a:endParaRPr>
          </a:p>
        </p:txBody>
      </p:sp>
      <p:sp>
        <p:nvSpPr>
          <p:cNvPr id="15" name="Content Placeholder 14"/>
          <p:cNvSpPr>
            <a:spLocks noGrp="1"/>
          </p:cNvSpPr>
          <p:nvPr>
            <p:ph idx="1"/>
          </p:nvPr>
        </p:nvSpPr>
        <p:spPr>
          <a:xfrm>
            <a:off x="457200" y="1219200"/>
            <a:ext cx="8229600" cy="4800600"/>
          </a:xfrm>
        </p:spPr>
        <p:txBody>
          <a:bodyPr>
            <a:normAutofit lnSpcReduction="10000"/>
          </a:bodyPr>
          <a:lstStyle/>
          <a:p>
            <a:pPr marL="0" indent="0">
              <a:buNone/>
            </a:pPr>
            <a:endParaRPr lang="en-US" sz="2000" dirty="0"/>
          </a:p>
          <a:p>
            <a:pPr marL="0" indent="0" algn="ctr">
              <a:buNone/>
            </a:pPr>
            <a:r>
              <a:rPr lang="en-US" sz="1800" dirty="0"/>
              <a:t>Puget Sound Chinook (1999)</a:t>
            </a:r>
          </a:p>
          <a:p>
            <a:pPr marL="0" indent="0" algn="ctr">
              <a:buNone/>
            </a:pPr>
            <a:r>
              <a:rPr lang="en-US" sz="1800" dirty="0"/>
              <a:t>Puget Sound Steelhead (2007)</a:t>
            </a:r>
          </a:p>
          <a:p>
            <a:pPr marL="0" indent="0" algn="ctr">
              <a:buNone/>
            </a:pPr>
            <a:r>
              <a:rPr lang="en-US" sz="1800" dirty="0"/>
              <a:t>3 Species of Rockfish (2009)</a:t>
            </a:r>
          </a:p>
          <a:p>
            <a:pPr marL="0" indent="0" algn="ctr">
              <a:buNone/>
            </a:pPr>
            <a:r>
              <a:rPr lang="en-US" sz="1800" dirty="0"/>
              <a:t>Hood Canal and Strait of Juan de Fuca Summer Chum (1999)</a:t>
            </a:r>
          </a:p>
          <a:p>
            <a:pPr marL="0" indent="0">
              <a:buNone/>
            </a:pPr>
            <a:endParaRPr lang="en-US" sz="2000" dirty="0"/>
          </a:p>
          <a:p>
            <a:pPr marL="0" indent="0">
              <a:buNone/>
            </a:pPr>
            <a:endParaRPr lang="en-US" sz="2000" dirty="0"/>
          </a:p>
          <a:p>
            <a:pPr marL="342900" indent="-342900">
              <a:buFont typeface="Arial" panose="020B0604020202020204" pitchFamily="34" charset="0"/>
              <a:buChar char="•"/>
            </a:pPr>
            <a:r>
              <a:rPr lang="en-US" sz="2400" dirty="0"/>
              <a:t>Release of </a:t>
            </a:r>
            <a:r>
              <a:rPr lang="en-US" sz="2400" b="1" dirty="0"/>
              <a:t>ESA</a:t>
            </a:r>
            <a:r>
              <a:rPr lang="en-US" sz="2400" dirty="0"/>
              <a:t> listed fish along with practices like brailing and recovery boxes are the means approved by NOAA that allow WDFW to prosecute these salmon fisheries.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Fish Friendly regulations comply with the Fraser River Panel and other Pacific Salmon Treaty.</a:t>
            </a:r>
          </a:p>
        </p:txBody>
      </p:sp>
      <p:pic>
        <p:nvPicPr>
          <p:cNvPr id="2" name="Slide 5">
            <a:hlinkClick r:id="" action="ppaction://media"/>
            <a:extLst>
              <a:ext uri="{FF2B5EF4-FFF2-40B4-BE49-F238E27FC236}">
                <a16:creationId xmlns:a16="http://schemas.microsoft.com/office/drawing/2014/main" id="{3E2D4891-D484-48A6-A333-E66ADCA083D1}"/>
              </a:ext>
            </a:extLst>
          </p:cNvPr>
          <p:cNvPicPr>
            <a:picLocks noChangeAspect="1"/>
          </p:cNvPicPr>
          <p:nvPr>
            <a:audioFile r:link="rId1"/>
            <p:extLst>
              <p:ext uri="{DAA4B4D4-6D71-4841-9C94-3DE7FCFB9230}">
                <p14:media xmlns:p14="http://schemas.microsoft.com/office/powerpoint/2010/main" r:embed="rId2">
                  <p14:trim st="490" end="1727.7596"/>
                </p14:media>
              </p:ext>
            </p:extLst>
          </p:nvPr>
        </p:nvPicPr>
        <p:blipFill>
          <a:blip r:embed="rId4"/>
          <a:stretch>
            <a:fillRect/>
          </a:stretch>
        </p:blipFill>
        <p:spPr>
          <a:xfrm>
            <a:off x="304800" y="550817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733079" y="3316179"/>
            <a:ext cx="3449241" cy="1919287"/>
          </a:xfrm>
        </p:spPr>
        <p:txBody>
          <a:bodyPr anchor="ctr">
            <a:normAutofit/>
          </a:bodyPr>
          <a:lstStyle/>
          <a:p>
            <a:pPr algn="ctr"/>
            <a:r>
              <a:rPr lang="en-US" sz="4000" dirty="0"/>
              <a:t>Management Goal:</a:t>
            </a:r>
            <a:endParaRPr lang="en-US" sz="4000" dirty="0">
              <a:latin typeface="Rockwell" pitchFamily="18" charset="0"/>
            </a:endParaRPr>
          </a:p>
        </p:txBody>
      </p:sp>
      <p:pic>
        <p:nvPicPr>
          <p:cNvPr id="2" name="Picture 1">
            <a:extLst>
              <a:ext uri="{FF2B5EF4-FFF2-40B4-BE49-F238E27FC236}">
                <a16:creationId xmlns:a16="http://schemas.microsoft.com/office/drawing/2014/main" id="{71B5332D-F7D1-47EC-A08E-291E5B5A0B37}"/>
              </a:ext>
            </a:extLst>
          </p:cNvPr>
          <p:cNvPicPr>
            <a:picLocks noChangeAspect="1"/>
          </p:cNvPicPr>
          <p:nvPr/>
        </p:nvPicPr>
        <p:blipFill rotWithShape="1">
          <a:blip r:embed="rId4"/>
          <a:srcRect t="27692" b="1802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5" name="Content Placeholder 14"/>
          <p:cNvSpPr>
            <a:spLocks noGrp="1"/>
          </p:cNvSpPr>
          <p:nvPr>
            <p:ph idx="1"/>
          </p:nvPr>
        </p:nvSpPr>
        <p:spPr>
          <a:xfrm>
            <a:off x="381000" y="4800600"/>
            <a:ext cx="8153400" cy="1447800"/>
          </a:xfrm>
        </p:spPr>
        <p:txBody>
          <a:bodyPr anchor="ctr">
            <a:normAutofit/>
          </a:bodyPr>
          <a:lstStyle/>
          <a:p>
            <a:pPr marL="0" indent="0" algn="ctr">
              <a:buNone/>
            </a:pPr>
            <a:r>
              <a:rPr lang="en-US" sz="3200" dirty="0"/>
              <a:t>Minimize release mortality on all non-target salmon species in Marine Areas 7 and 7A.</a:t>
            </a:r>
          </a:p>
        </p:txBody>
      </p:sp>
      <p:pic>
        <p:nvPicPr>
          <p:cNvPr id="3" name="Recorded Sound">
            <a:hlinkClick r:id="" action="ppaction://media"/>
            <a:extLst>
              <a:ext uri="{FF2B5EF4-FFF2-40B4-BE49-F238E27FC236}">
                <a16:creationId xmlns:a16="http://schemas.microsoft.com/office/drawing/2014/main" id="{AEA19476-756D-49DA-B03D-C405EAAD6B3D}"/>
              </a:ext>
            </a:extLst>
          </p:cNvPr>
          <p:cNvPicPr>
            <a:picLocks noChangeAspect="1"/>
          </p:cNvPicPr>
          <p:nvPr>
            <a:audioFile r:link="rId1"/>
            <p:extLst>
              <p:ext uri="{DAA4B4D4-6D71-4841-9C94-3DE7FCFB9230}">
                <p14:media xmlns:p14="http://schemas.microsoft.com/office/powerpoint/2010/main" r:embed="rId2">
                  <p14:trim st="775"/>
                </p14:media>
              </p:ext>
            </p:extLst>
          </p:nvPr>
        </p:nvPicPr>
        <p:blipFill>
          <a:blip r:embed="rId5"/>
          <a:stretch>
            <a:fillRect/>
          </a:stretch>
        </p:blipFill>
        <p:spPr>
          <a:xfrm>
            <a:off x="152400" y="5524500"/>
            <a:ext cx="609600" cy="609600"/>
          </a:xfrm>
          <a:prstGeom prst="rect">
            <a:avLst/>
          </a:prstGeom>
        </p:spPr>
      </p:pic>
    </p:spTree>
    <p:extLst>
      <p:ext uri="{BB962C8B-B14F-4D97-AF65-F5344CB8AC3E}">
        <p14:creationId xmlns:p14="http://schemas.microsoft.com/office/powerpoint/2010/main" val="301375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007B5-3CCE-499C-86CE-8E3AB0DDA009}"/>
              </a:ext>
            </a:extLst>
          </p:cNvPr>
          <p:cNvSpPr>
            <a:spLocks noGrp="1"/>
          </p:cNvSpPr>
          <p:nvPr>
            <p:ph type="title"/>
          </p:nvPr>
        </p:nvSpPr>
        <p:spPr>
          <a:xfrm>
            <a:off x="444910" y="381000"/>
            <a:ext cx="6794090" cy="868362"/>
          </a:xfrm>
        </p:spPr>
        <p:txBody>
          <a:bodyPr>
            <a:normAutofit/>
          </a:bodyPr>
          <a:lstStyle/>
          <a:p>
            <a:r>
              <a:rPr lang="en-US" dirty="0"/>
              <a:t>Before you Fish:</a:t>
            </a:r>
          </a:p>
        </p:txBody>
      </p:sp>
      <p:sp>
        <p:nvSpPr>
          <p:cNvPr id="3" name="Content Placeholder 2">
            <a:extLst>
              <a:ext uri="{FF2B5EF4-FFF2-40B4-BE49-F238E27FC236}">
                <a16:creationId xmlns:a16="http://schemas.microsoft.com/office/drawing/2014/main" id="{0973B579-E2D2-406E-8627-EE50C31632C9}"/>
              </a:ext>
            </a:extLst>
          </p:cNvPr>
          <p:cNvSpPr>
            <a:spLocks noGrp="1"/>
          </p:cNvSpPr>
          <p:nvPr>
            <p:ph idx="1"/>
          </p:nvPr>
        </p:nvSpPr>
        <p:spPr>
          <a:xfrm>
            <a:off x="444910" y="2133600"/>
            <a:ext cx="8241890" cy="4038600"/>
          </a:xfrm>
        </p:spPr>
        <p:txBody>
          <a:bodyPr>
            <a:normAutofit fontScale="92500" lnSpcReduction="10000"/>
          </a:bodyPr>
          <a:lstStyle/>
          <a:p>
            <a:r>
              <a:rPr lang="en-US" sz="3200" dirty="0"/>
              <a:t>Ensure crew are familiar with:</a:t>
            </a:r>
          </a:p>
          <a:p>
            <a:pPr marL="1211580" lvl="2" indent="-571500"/>
            <a:r>
              <a:rPr lang="en-US" sz="3200" dirty="0"/>
              <a:t>These Fish Friendly Regulations</a:t>
            </a:r>
          </a:p>
          <a:p>
            <a:pPr lvl="2" indent="0">
              <a:buNone/>
            </a:pPr>
            <a:endParaRPr lang="en-US" sz="3200" dirty="0"/>
          </a:p>
          <a:p>
            <a:pPr marL="1211580" lvl="2" indent="-571500"/>
            <a:r>
              <a:rPr lang="en-US" sz="3200" dirty="0"/>
              <a:t>Fish ID cards</a:t>
            </a:r>
          </a:p>
          <a:p>
            <a:pPr lvl="2" indent="0">
              <a:buNone/>
            </a:pPr>
            <a:endParaRPr lang="en-US" sz="3200" dirty="0"/>
          </a:p>
          <a:p>
            <a:pPr marL="1211580" lvl="2" indent="-571500"/>
            <a:r>
              <a:rPr lang="en-US" sz="3200" dirty="0"/>
              <a:t>Example of Recovery Box schematics</a:t>
            </a:r>
          </a:p>
          <a:p>
            <a:pPr lvl="2" indent="0">
              <a:buNone/>
            </a:pPr>
            <a:endParaRPr lang="en-US" sz="3200" dirty="0"/>
          </a:p>
          <a:p>
            <a:pPr marL="1211580" lvl="2" indent="-571500"/>
            <a:r>
              <a:rPr lang="en-US" sz="3200" dirty="0"/>
              <a:t>Extra copy of the annual regulations</a:t>
            </a:r>
          </a:p>
          <a:p>
            <a:pPr marL="937260" lvl="1" indent="-571500">
              <a:buFont typeface="Arial" panose="020B0604020202020204" pitchFamily="34" charset="0"/>
              <a:buChar char="•"/>
            </a:pPr>
            <a:endParaRPr lang="en-US" dirty="0"/>
          </a:p>
          <a:p>
            <a:pPr marL="937260" lvl="1" indent="-571500">
              <a:buFont typeface="Arial" panose="020B0604020202020204" pitchFamily="34" charset="0"/>
              <a:buChar char="•"/>
            </a:pPr>
            <a:endParaRPr lang="en-US" dirty="0"/>
          </a:p>
          <a:p>
            <a:pPr lvl="1" indent="0">
              <a:buNone/>
            </a:pPr>
            <a:endParaRPr lang="en-US" dirty="0"/>
          </a:p>
          <a:p>
            <a:pPr lvl="1" indent="0">
              <a:buNone/>
            </a:pPr>
            <a:endParaRPr lang="en-US" dirty="0"/>
          </a:p>
        </p:txBody>
      </p:sp>
      <p:pic>
        <p:nvPicPr>
          <p:cNvPr id="4" name="7">
            <a:hlinkClick r:id="" action="ppaction://media"/>
            <a:extLst>
              <a:ext uri="{FF2B5EF4-FFF2-40B4-BE49-F238E27FC236}">
                <a16:creationId xmlns:a16="http://schemas.microsoft.com/office/drawing/2014/main" id="{5F780F1A-CEF5-4542-A4F9-E68549B7BA36}"/>
              </a:ext>
            </a:extLst>
          </p:cNvPr>
          <p:cNvPicPr>
            <a:picLocks noChangeAspect="1"/>
          </p:cNvPicPr>
          <p:nvPr>
            <a:audioFile r:link="rId1"/>
            <p:extLst>
              <p:ext uri="{DAA4B4D4-6D71-4841-9C94-3DE7FCFB9230}">
                <p14:media xmlns:p14="http://schemas.microsoft.com/office/powerpoint/2010/main" r:embed="rId2">
                  <p14:trim end="900.8434999999999"/>
                </p14:media>
              </p:ext>
            </p:extLst>
          </p:nvPr>
        </p:nvPicPr>
        <p:blipFill>
          <a:blip r:embed="rId4"/>
          <a:stretch>
            <a:fillRect/>
          </a:stretch>
        </p:blipFill>
        <p:spPr>
          <a:xfrm>
            <a:off x="444910" y="5562600"/>
            <a:ext cx="609600" cy="609600"/>
          </a:xfrm>
          <a:prstGeom prst="rect">
            <a:avLst/>
          </a:prstGeom>
        </p:spPr>
      </p:pic>
    </p:spTree>
    <p:extLst>
      <p:ext uri="{BB962C8B-B14F-4D97-AF65-F5344CB8AC3E}">
        <p14:creationId xmlns:p14="http://schemas.microsoft.com/office/powerpoint/2010/main" val="300475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2667000"/>
            <a:ext cx="6858000" cy="1371600"/>
          </a:xfrm>
        </p:spPr>
        <p:txBody>
          <a:bodyPr/>
          <a:lstStyle/>
          <a:p>
            <a:r>
              <a:rPr lang="en-US" dirty="0"/>
              <a:t>Module 2: Best Fishing Practices</a:t>
            </a:r>
          </a:p>
        </p:txBody>
      </p:sp>
      <p:pic>
        <p:nvPicPr>
          <p:cNvPr id="3" name="8Recorded Sound">
            <a:hlinkClick r:id="" action="ppaction://media"/>
            <a:extLst>
              <a:ext uri="{FF2B5EF4-FFF2-40B4-BE49-F238E27FC236}">
                <a16:creationId xmlns:a16="http://schemas.microsoft.com/office/drawing/2014/main" id="{1877C278-F24C-40AF-8620-BCFAF03E203F}"/>
              </a:ext>
            </a:extLst>
          </p:cNvPr>
          <p:cNvPicPr>
            <a:picLocks noChangeAspect="1"/>
          </p:cNvPicPr>
          <p:nvPr>
            <a:audioFile r:link="rId1"/>
            <p:extLst>
              <p:ext uri="{DAA4B4D4-6D71-4841-9C94-3DE7FCFB9230}">
                <p14:media xmlns:p14="http://schemas.microsoft.com/office/powerpoint/2010/main" r:embed="rId2">
                  <p14:trim st="843" end="0.882"/>
                </p14:media>
              </p:ext>
            </p:extLst>
          </p:nvPr>
        </p:nvPicPr>
        <p:blipFill>
          <a:blip r:embed="rId4"/>
          <a:stretch>
            <a:fillRect/>
          </a:stretch>
        </p:blipFill>
        <p:spPr>
          <a:xfrm>
            <a:off x="457200" y="5867400"/>
            <a:ext cx="609600" cy="609600"/>
          </a:xfrm>
          <a:prstGeom prst="rect">
            <a:avLst/>
          </a:prstGeom>
        </p:spPr>
      </p:pic>
    </p:spTree>
    <p:extLst>
      <p:ext uri="{BB962C8B-B14F-4D97-AF65-F5344CB8AC3E}">
        <p14:creationId xmlns:p14="http://schemas.microsoft.com/office/powerpoint/2010/main" val="396387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47869" y="328127"/>
            <a:ext cx="8229600" cy="914400"/>
          </a:xfrm>
        </p:spPr>
        <p:txBody>
          <a:bodyPr>
            <a:normAutofit/>
          </a:bodyPr>
          <a:lstStyle/>
          <a:p>
            <a:pPr algn="l"/>
            <a:r>
              <a:rPr lang="en-US" dirty="0"/>
              <a:t>Fish Handling and Salmon ID</a:t>
            </a:r>
          </a:p>
        </p:txBody>
      </p:sp>
      <p:sp>
        <p:nvSpPr>
          <p:cNvPr id="8" name="Content Placeholder 7"/>
          <p:cNvSpPr>
            <a:spLocks noGrp="1"/>
          </p:cNvSpPr>
          <p:nvPr>
            <p:ph idx="1"/>
          </p:nvPr>
        </p:nvSpPr>
        <p:spPr>
          <a:xfrm>
            <a:off x="457200" y="1524000"/>
            <a:ext cx="8229600" cy="4419600"/>
          </a:xfrm>
        </p:spPr>
        <p:txBody>
          <a:bodyPr>
            <a:normAutofit/>
          </a:bodyPr>
          <a:lstStyle/>
          <a:p>
            <a:pPr marL="274320" lvl="2" indent="0">
              <a:buNone/>
            </a:pPr>
            <a:r>
              <a:rPr lang="en-US" dirty="0"/>
              <a:t>Proper Fish handling is essential for compliance with Fish Friendly and Best Fishing Practices.</a:t>
            </a:r>
          </a:p>
          <a:p>
            <a:pPr marL="274320" lvl="2" indent="0">
              <a:buNone/>
            </a:pPr>
            <a:endParaRPr lang="en-US" dirty="0"/>
          </a:p>
          <a:p>
            <a:pPr marL="617220" lvl="2" indent="-342900"/>
            <a:r>
              <a:rPr lang="en-US" dirty="0"/>
              <a:t>Improved fish handling not only improves the survival of released fish but can also improve the quality of the product for market.</a:t>
            </a:r>
          </a:p>
          <a:p>
            <a:pPr marL="274320" lvl="2" indent="0">
              <a:buNone/>
            </a:pPr>
            <a:endParaRPr lang="en-US" dirty="0"/>
          </a:p>
          <a:p>
            <a:pPr marL="617220" lvl="2" indent="-342900"/>
            <a:r>
              <a:rPr lang="en-US" dirty="0"/>
              <a:t>This also helps achieve our ESA goal of reducing impacts to listed and bycatch species.</a:t>
            </a:r>
          </a:p>
          <a:p>
            <a:pPr marL="822960" lvl="4" indent="0">
              <a:buNone/>
            </a:pPr>
            <a:endParaRPr lang="en-US" dirty="0"/>
          </a:p>
        </p:txBody>
      </p:sp>
      <p:sp>
        <p:nvSpPr>
          <p:cNvPr id="4" name="Title 6">
            <a:extLst>
              <a:ext uri="{FF2B5EF4-FFF2-40B4-BE49-F238E27FC236}">
                <a16:creationId xmlns:a16="http://schemas.microsoft.com/office/drawing/2014/main" id="{3EDF29E4-B773-449C-AEDD-D9FE9D503D24}"/>
              </a:ext>
            </a:extLst>
          </p:cNvPr>
          <p:cNvSpPr txBox="1">
            <a:spLocks/>
          </p:cNvSpPr>
          <p:nvPr/>
        </p:nvSpPr>
        <p:spPr>
          <a:xfrm>
            <a:off x="0" y="-76200"/>
            <a:ext cx="6016984"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2400" dirty="0"/>
              <a:t>Best Fishing Practices</a:t>
            </a:r>
          </a:p>
        </p:txBody>
      </p:sp>
      <p:pic>
        <p:nvPicPr>
          <p:cNvPr id="2" name="9">
            <a:hlinkClick r:id="" action="ppaction://media"/>
            <a:extLst>
              <a:ext uri="{FF2B5EF4-FFF2-40B4-BE49-F238E27FC236}">
                <a16:creationId xmlns:a16="http://schemas.microsoft.com/office/drawing/2014/main" id="{18FAD9D8-C9DB-4943-8A57-1B0DCB37B51A}"/>
              </a:ext>
            </a:extLst>
          </p:cNvPr>
          <p:cNvPicPr>
            <a:picLocks noChangeAspect="1"/>
          </p:cNvPicPr>
          <p:nvPr>
            <a:audioFile r:link="rId1"/>
            <p:extLst>
              <p:ext uri="{DAA4B4D4-6D71-4841-9C94-3DE7FCFB9230}">
                <p14:media xmlns:p14="http://schemas.microsoft.com/office/powerpoint/2010/main" r:embed="rId2">
                  <p14:trim st="427"/>
                </p14:media>
              </p:ext>
            </p:extLst>
          </p:nvPr>
        </p:nvPicPr>
        <p:blipFill>
          <a:blip r:embed="rId4"/>
          <a:stretch>
            <a:fillRect/>
          </a:stretch>
        </p:blipFill>
        <p:spPr>
          <a:xfrm>
            <a:off x="426098" y="5486400"/>
            <a:ext cx="609600" cy="609600"/>
          </a:xfrm>
          <a:prstGeom prst="rect">
            <a:avLst/>
          </a:prstGeom>
        </p:spPr>
      </p:pic>
    </p:spTree>
    <p:extLst>
      <p:ext uri="{BB962C8B-B14F-4D97-AF65-F5344CB8AC3E}">
        <p14:creationId xmlns:p14="http://schemas.microsoft.com/office/powerpoint/2010/main" val="257578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DFW_PowerPointTemplate.potx" id="{6D00F9B6-3CEC-4F99-90CF-955C31653A3D}" vid="{D0005149-ACCB-466C-82B0-59F451B4C7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nfoPath Form Template" ma:contentTypeID="0x010100F8EF98760CBA4A94994F13BA881038FA00DABC69EFEE316A459BAB08C7FFBA25DF" ma:contentTypeVersion="0" ma:contentTypeDescription="A Microsoft InfoPath Form Template." ma:contentTypeScope="" ma:versionID="5ef8a21ce910e8d44defc9e7ab22a5a3">
  <xsd:schema xmlns:xsd="http://www.w3.org/2001/XMLSchema" xmlns:xs="http://www.w3.org/2001/XMLSchema" xmlns:p="http://schemas.microsoft.com/office/2006/metadata/properties" xmlns:ns2="6697dfbd-1ba5-4f97-98d5-8152b8deaee0" targetNamespace="http://schemas.microsoft.com/office/2006/metadata/properties" ma:root="true" ma:fieldsID="3039e3d1967a4fafafa4ed5ff8b1072c" ns2:_="">
    <xsd:import namespace="6697dfbd-1ba5-4f97-98d5-8152b8deaee0"/>
    <xsd:element name="properties">
      <xsd:complexType>
        <xsd:sequence>
          <xsd:element name="documentManagement">
            <xsd:complexType>
              <xsd:all>
                <xsd:element ref="ns2:FormName" minOccurs="0"/>
                <xsd:element ref="ns2:FormCategory" minOccurs="0"/>
                <xsd:element ref="ns2:FormVersion" minOccurs="0"/>
                <xsd:element ref="ns2:FormId" minOccurs="0"/>
                <xsd:element ref="ns2:FormLocale" minOccurs="0"/>
                <xsd:element ref="ns2:FormDescription" minOccurs="0"/>
                <xsd:element ref="ns2:CustomContentTypeId" minOccurs="0"/>
                <xsd:element ref="ns2:ShowInCatalo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97dfbd-1ba5-4f97-98d5-8152b8deaee0" elementFormDefault="qualified">
    <xsd:import namespace="http://schemas.microsoft.com/office/2006/documentManagement/types"/>
    <xsd:import namespace="http://schemas.microsoft.com/office/infopath/2007/PartnerControls"/>
    <xsd:element name="FormName" ma:index="8" nillable="true" ma:displayName="Form Name" ma:internalName="FormName">
      <xsd:simpleType>
        <xsd:restriction base="dms:Text"/>
      </xsd:simpleType>
    </xsd:element>
    <xsd:element name="FormCategory" ma:index="9" nillable="true" ma:displayName="Form Category" ma:internalName="FormCategory">
      <xsd:simpleType>
        <xsd:restriction base="dms:Text"/>
      </xsd:simpleType>
    </xsd:element>
    <xsd:element name="FormVersion" ma:index="10" nillable="true" ma:displayName="Form Version" ma:internalName="FormVersion">
      <xsd:simpleType>
        <xsd:restriction base="dms:Text"/>
      </xsd:simpleType>
    </xsd:element>
    <xsd:element name="FormId" ma:index="11" nillable="true" ma:displayName="Form ID" ma:internalName="FormId">
      <xsd:simpleType>
        <xsd:restriction base="dms:Text"/>
      </xsd:simpleType>
    </xsd:element>
    <xsd:element name="FormLocale" ma:index="12" nillable="true" ma:displayName="Form Locale" ma:internalName="FormLocale">
      <xsd:simpleType>
        <xsd:restriction base="dms:Text"/>
      </xsd:simpleType>
    </xsd:element>
    <xsd:element name="FormDescription" ma:index="13" nillable="true" ma:displayName="Form Description" ma:internalName="FormDescription">
      <xsd:simpleType>
        <xsd:restriction base="dms:Text"/>
      </xsd:simpleType>
    </xsd:element>
    <xsd:element name="CustomContentTypeId" ma:index="14" nillable="true" ma:displayName="Content Type ID" ma:hidden="true" ma:internalName="CustomContentTypeId">
      <xsd:simpleType>
        <xsd:restriction base="dms:Text"/>
      </xsd:simpleType>
    </xsd:element>
    <xsd:element name="ShowInCatalog" ma:index="15" nillable="true" ma:displayName="Show in Catalog" ma:default="TRUE" ma:internalName="ShowInCatalog">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ShowInCatalog xmlns="6697dfbd-1ba5-4f97-98d5-8152b8deaee0">false</ShowInCatalog>
    <FormVersion xmlns="6697dfbd-1ba5-4f97-98d5-8152b8deaee0" xsi:nil="true"/>
    <FormDescription xmlns="6697dfbd-1ba5-4f97-98d5-8152b8deaee0" xsi:nil="true"/>
    <FormLocale xmlns="6697dfbd-1ba5-4f97-98d5-8152b8deaee0" xsi:nil="true"/>
    <FormId xmlns="6697dfbd-1ba5-4f97-98d5-8152b8deaee0" xsi:nil="true"/>
    <FormName xmlns="6697dfbd-1ba5-4f97-98d5-8152b8deaee0" xsi:nil="true"/>
    <FormCategory xmlns="6697dfbd-1ba5-4f97-98d5-8152b8deaee0" xsi:nil="true"/>
    <CustomContentTypeId xmlns="6697dfbd-1ba5-4f97-98d5-8152b8deaee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91BCC9-5257-4608-89A2-7FB03C2D05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97dfbd-1ba5-4f97-98d5-8152b8deae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B02CE9-C842-4364-B4B7-D0E6570675C7}">
  <ds:schemaRefs>
    <ds:schemaRef ds:uri="http://purl.org/dc/dcmitype/"/>
    <ds:schemaRef ds:uri="http://purl.org/dc/terms/"/>
    <ds:schemaRef ds:uri="6697dfbd-1ba5-4f97-98d5-8152b8deaee0"/>
    <ds:schemaRef ds:uri="http://schemas.openxmlformats.org/package/2006/metadata/core-properties"/>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7E647F1A-BF02-4520-96E2-512853620F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WDFW_PowerPointTemplate</Template>
  <TotalTime>497</TotalTime>
  <Words>1694</Words>
  <Application>Microsoft Office PowerPoint</Application>
  <PresentationFormat>On-screen Show (4:3)</PresentationFormat>
  <Paragraphs>171</Paragraphs>
  <Slides>33</Slides>
  <Notes>0</Notes>
  <HiddenSlides>0</HiddenSlides>
  <MMClips>33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Ebrima</vt:lpstr>
      <vt:lpstr>Roboto Slab</vt:lpstr>
      <vt:lpstr>Rockwell</vt:lpstr>
      <vt:lpstr>Office Theme</vt:lpstr>
      <vt:lpstr>Fish Friendly Workshop and Certification</vt:lpstr>
      <vt:lpstr>PowerPoint Presentation</vt:lpstr>
      <vt:lpstr>Module 1: General Information</vt:lpstr>
      <vt:lpstr>Requirements of Management</vt:lpstr>
      <vt:lpstr>ESA listed Puget Sound Fish Stocks</vt:lpstr>
      <vt:lpstr>Management Goal:</vt:lpstr>
      <vt:lpstr>Before you Fish:</vt:lpstr>
      <vt:lpstr>Module 2: Best Fishing Practices</vt:lpstr>
      <vt:lpstr>Fish Handling and Salmon ID</vt:lpstr>
      <vt:lpstr>Keep fish wet and release as quickly as possible. May use knotless dip nets</vt:lpstr>
      <vt:lpstr>Protect gills and lift properly</vt:lpstr>
      <vt:lpstr>Avoid drops to hard surfaces</vt:lpstr>
      <vt:lpstr>Proper Fish Identification (through crew training)</vt:lpstr>
      <vt:lpstr>Best Fishing Practices: Gill Nets</vt:lpstr>
      <vt:lpstr>Best Fishing Practices for Gillnets</vt:lpstr>
      <vt:lpstr>Best Fishing Practices for Gillnets</vt:lpstr>
      <vt:lpstr>Best Fishing Practices for Gillnets</vt:lpstr>
      <vt:lpstr>Best Fishing Practices:  Purse Seines</vt:lpstr>
      <vt:lpstr>Best Fishing Practices for Purse Seines</vt:lpstr>
      <vt:lpstr>Best Fishing Practices for Purse Seines</vt:lpstr>
      <vt:lpstr>Best Fishing Practices for Purse Seines</vt:lpstr>
      <vt:lpstr>Best Fishing Practices:  Reef Nets &amp; Beach Seine</vt:lpstr>
      <vt:lpstr>Reef Net or Beach Seine gear has the potential for very high release survival if the following techniques are used</vt:lpstr>
      <vt:lpstr>Module 3: WDFW Monitoring Programs</vt:lpstr>
      <vt:lpstr>WDFW Commercial Salmon Monitoring Program</vt:lpstr>
      <vt:lpstr>WDFW Commercial Salmon Monitoring Program</vt:lpstr>
      <vt:lpstr>What is the information used for?</vt:lpstr>
      <vt:lpstr>What to expect from WDFW Fishery Observers</vt:lpstr>
      <vt:lpstr>What WDFW expects from Fishers</vt:lpstr>
      <vt:lpstr>PowerPoint Presentation</vt:lpstr>
      <vt:lpstr>Reporting Derelict or Lost Gear in Puget Sound</vt:lpstr>
      <vt:lpstr>Reporting Entangled Large Whales in Puget Sound</vt:lpstr>
      <vt:lpstr>Congratulations! You have completed the Fish Friendly course. Thank you for participating.</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Addae, Kwasi B (DFW)</dc:creator>
  <cp:lastModifiedBy>Addae, Kwasi B (DFW)</cp:lastModifiedBy>
  <cp:revision>64</cp:revision>
  <cp:lastPrinted>2019-02-14T22:06:05Z</cp:lastPrinted>
  <dcterms:created xsi:type="dcterms:W3CDTF">2022-01-14T23:57:41Z</dcterms:created>
  <dcterms:modified xsi:type="dcterms:W3CDTF">2022-07-29T01:06:52Z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0x010100F8EF98760CBA4A94994F13BA881038FA00DABC69EFEE316A459BAB08C7FFBA25DF</vt:lpwstr>
  </property>
  <property fmtid="{D5CDD505-2E9C-101B-9397-08002B2CF9AE}" pid="3" name="Order">
    <vt:r8>19000</vt:r8>
  </property>
  <property fmtid="{D5CDD505-2E9C-101B-9397-08002B2CF9AE}" pid="4" name="Workgroup">
    <vt:lpwstr>--</vt:lpwstr>
  </property>
  <property fmtid="{D5CDD505-2E9C-101B-9397-08002B2CF9AE}" pid="5" name="Scope">
    <vt:lpwstr>Branding</vt:lpwstr>
  </property>
  <property fmtid="{D5CDD505-2E9C-101B-9397-08002B2CF9AE}" pid="6" name="MSIP_Label_45011977-b912-4387-97a4-f4c94a801377_Enabled">
    <vt:lpwstr>true</vt:lpwstr>
  </property>
  <property fmtid="{D5CDD505-2E9C-101B-9397-08002B2CF9AE}" pid="7" name="MSIP_Label_45011977-b912-4387-97a4-f4c94a801377_SetDate">
    <vt:lpwstr>2022-01-14T23:57:43Z</vt:lpwstr>
  </property>
  <property fmtid="{D5CDD505-2E9C-101B-9397-08002B2CF9AE}" pid="8" name="MSIP_Label_45011977-b912-4387-97a4-f4c94a801377_Method">
    <vt:lpwstr>Standard</vt:lpwstr>
  </property>
  <property fmtid="{D5CDD505-2E9C-101B-9397-08002B2CF9AE}" pid="9" name="MSIP_Label_45011977-b912-4387-97a4-f4c94a801377_Name">
    <vt:lpwstr>Uncategorized Data</vt:lpwstr>
  </property>
  <property fmtid="{D5CDD505-2E9C-101B-9397-08002B2CF9AE}" pid="10" name="MSIP_Label_45011977-b912-4387-97a4-f4c94a801377_SiteId">
    <vt:lpwstr>11d0e217-264e-400a-8ba0-57dcc127d72d</vt:lpwstr>
  </property>
  <property fmtid="{D5CDD505-2E9C-101B-9397-08002B2CF9AE}" pid="11" name="MSIP_Label_45011977-b912-4387-97a4-f4c94a801377_ActionId">
    <vt:lpwstr>6565da41-0ce1-4dd8-8d37-cc91fd5ab058</vt:lpwstr>
  </property>
  <property fmtid="{D5CDD505-2E9C-101B-9397-08002B2CF9AE}" pid="12" name="MSIP_Label_45011977-b912-4387-97a4-f4c94a801377_ContentBits">
    <vt:lpwstr>0</vt:lpwstr>
  </property>
</Properties>
</file>