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7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371" r:id="rId5"/>
    <p:sldId id="374" r:id="rId6"/>
    <p:sldId id="378" r:id="rId7"/>
    <p:sldId id="296" r:id="rId8"/>
    <p:sldId id="263" r:id="rId9"/>
    <p:sldId id="331" r:id="rId10"/>
    <p:sldId id="352" r:id="rId11"/>
    <p:sldId id="353" r:id="rId12"/>
    <p:sldId id="361" r:id="rId13"/>
    <p:sldId id="370" r:id="rId14"/>
    <p:sldId id="368" r:id="rId15"/>
    <p:sldId id="363" r:id="rId16"/>
    <p:sldId id="364" r:id="rId17"/>
    <p:sldId id="362" r:id="rId18"/>
    <p:sldId id="366" r:id="rId19"/>
    <p:sldId id="377" r:id="rId20"/>
    <p:sldId id="365" r:id="rId21"/>
    <p:sldId id="345" r:id="rId22"/>
    <p:sldId id="295" r:id="rId23"/>
    <p:sldId id="339" r:id="rId24"/>
    <p:sldId id="338" r:id="rId25"/>
    <p:sldId id="337" r:id="rId26"/>
    <p:sldId id="340" r:id="rId27"/>
    <p:sldId id="342" r:id="rId28"/>
    <p:sldId id="359" r:id="rId29"/>
    <p:sldId id="354" r:id="rId30"/>
    <p:sldId id="355" r:id="rId31"/>
    <p:sldId id="356" r:id="rId32"/>
    <p:sldId id="357" r:id="rId33"/>
    <p:sldId id="347" r:id="rId34"/>
    <p:sldId id="375" r:id="rId35"/>
    <p:sldId id="358" r:id="rId36"/>
    <p:sldId id="367" r:id="rId37"/>
    <p:sldId id="376" r:id="rId38"/>
    <p:sldId id="360"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FA6E91-7951-49E8-9905-5C106173D87C}">
          <p14:sldIdLst>
            <p14:sldId id="371"/>
            <p14:sldId id="374"/>
            <p14:sldId id="378"/>
            <p14:sldId id="296"/>
            <p14:sldId id="263"/>
            <p14:sldId id="331"/>
            <p14:sldId id="352"/>
            <p14:sldId id="353"/>
            <p14:sldId id="361"/>
            <p14:sldId id="370"/>
            <p14:sldId id="368"/>
            <p14:sldId id="363"/>
            <p14:sldId id="364"/>
            <p14:sldId id="362"/>
            <p14:sldId id="366"/>
            <p14:sldId id="377"/>
            <p14:sldId id="365"/>
            <p14:sldId id="345"/>
            <p14:sldId id="295"/>
            <p14:sldId id="339"/>
            <p14:sldId id="338"/>
            <p14:sldId id="337"/>
            <p14:sldId id="340"/>
            <p14:sldId id="342"/>
            <p14:sldId id="359"/>
            <p14:sldId id="354"/>
            <p14:sldId id="355"/>
            <p14:sldId id="356"/>
            <p14:sldId id="357"/>
            <p14:sldId id="347"/>
            <p14:sldId id="375"/>
            <p14:sldId id="358"/>
            <p14:sldId id="367"/>
            <p14:sldId id="376"/>
            <p14:sldId id="3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3385C8-AE14-E180-6E7E-DBF1F3C48DB9}" name="Blomker, Rachel A (DFW)" initials="B(" userId="S::rachel.blomker@dfw.wa.gov::817ef989-4f04-4ea5-8348-0b456256109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lomker, Rachel A (DFW)" initials="B(" lastIdx="4" clrIdx="0">
    <p:extLst>
      <p:ext uri="{19B8F6BF-5375-455C-9EA6-DF929625EA0E}">
        <p15:presenceInfo xmlns:p15="http://schemas.microsoft.com/office/powerpoint/2012/main" userId="S::rachel.blomker@dfw.wa.gov::817ef989-4f04-4ea5-8348-0b4562561095" providerId="AD"/>
      </p:ext>
    </p:extLst>
  </p:cmAuthor>
  <p:cmAuthor id="2" name="Eckenrod, Autumn M (DFW)" initials="EAM(" lastIdx="2" clrIdx="1">
    <p:extLst>
      <p:ext uri="{19B8F6BF-5375-455C-9EA6-DF929625EA0E}">
        <p15:presenceInfo xmlns:p15="http://schemas.microsoft.com/office/powerpoint/2012/main" userId="S::Autumn.Eckenrod@dfw.wa.gov::32cb3083-a8a9-4483-a032-644cff855d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67B54"/>
    <a:srgbClr val="2FC1DA"/>
    <a:srgbClr val="0F7BAA"/>
    <a:srgbClr val="FFD046"/>
    <a:srgbClr val="169B7E"/>
    <a:srgbClr val="4FBEB7"/>
    <a:srgbClr val="579FD1"/>
    <a:srgbClr val="3AB54A"/>
    <a:srgbClr val="FFFFFF"/>
    <a:srgbClr val="B8C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2960F7-58F4-01D1-9F79-899D500412EF}" v="1" dt="2022-09-02T23:14:27.193"/>
    <p1510:client id="{70885E5D-FBAB-4CB9-AFDD-1D49E6A2C86F}" v="3" dt="2022-06-10T17:48:53.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85781" autoAdjust="0"/>
  </p:normalViewPr>
  <p:slideViewPr>
    <p:cSldViewPr>
      <p:cViewPr varScale="1">
        <p:scale>
          <a:sx n="86" d="100"/>
          <a:sy n="86" d="100"/>
        </p:scale>
        <p:origin x="7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2994" y="102"/>
      </p:cViewPr>
      <p:guideLst>
        <p:guide orient="horz" pos="2928"/>
        <p:guide pos="2208"/>
      </p:guideLst>
    </p:cSldViewPr>
  </p:notesViewPr>
  <p:gridSpacing cx="57150" cy="5715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omments/modernComment_107_0.xml><?xml version="1.0" encoding="utf-8"?>
<p188:cmLst xmlns:a="http://schemas.openxmlformats.org/drawingml/2006/main" xmlns:r="http://schemas.openxmlformats.org/officeDocument/2006/relationships" xmlns:p188="http://schemas.microsoft.com/office/powerpoint/2018/8/main">
  <p188:cm id="{DA395396-830A-5487-0F7D-67E25543FB1C}" authorId="{833385C8-AE14-E180-6E7E-DBF1F3C48DB9}" created="2022-02-18T19:13:55.756">
    <pc:sldMkLst xmlns:pc="http://schemas.microsoft.com/office/powerpoint/2013/main/command">
      <pc:docMk/>
      <pc:sldMk cId="0" sldId="263"/>
    </pc:sldMkLst>
    <p188:pos x="15875" y="15875"/>
    <p188:txBody>
      <a:bodyPr/>
      <a:lstStyle/>
      <a:p>
        <a:r>
          <a:rPr lang="en-US"/>
          <a:t>If you want a fun way to remember the salmon species, you can use this: https://www.facebook.com/NooksackSalmon/photos/a.10150177995807575/10160052601482575/?type=3.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98022D-315E-4DCD-83AA-FDE09CA1E5F4}" type="datetimeFigureOut">
              <a:rPr lang="en-US" smtClean="0"/>
              <a:pPr/>
              <a:t>9/2/2022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91021A-CA97-4BFD-87B6-2FBD359036F0}" type="datetimeFigureOut">
              <a:rPr lang="en-US" smtClean="0"/>
              <a:pPr/>
              <a:t>9/2/2022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A628E4F-335F-45F5-A2FC-FE9487D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Rainbow and steelhead trout are the same species with different lifestyles. Rainbow trout spend their lives in freshwater and steelhead trout, like salmon migrate to the oceans and back to freshwater. </a:t>
            </a: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5</a:t>
            </a:fld>
            <a:endParaRPr lang="en-US"/>
          </a:p>
        </p:txBody>
      </p:sp>
    </p:spTree>
    <p:extLst>
      <p:ext uri="{BB962C8B-B14F-4D97-AF65-F5344CB8AC3E}">
        <p14:creationId xmlns:p14="http://schemas.microsoft.com/office/powerpoint/2010/main" val="111792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Whoosh also known as the “Salmon Cannon” can also be used after trapping to move them to the hauling trucks,. Or above the dam or barrier.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4182556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 removal is not being considered for the Lewis River Dams, but has been used as a solution for fish passage on other dams in the state: Elwha, Salmon River, etc.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1800871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 video shows opening of Condit Dam on the White Salmon River.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16</a:t>
            </a:fld>
            <a:endParaRPr lang="en-US"/>
          </a:p>
        </p:txBody>
      </p:sp>
    </p:spTree>
    <p:extLst>
      <p:ext uri="{BB962C8B-B14F-4D97-AF65-F5344CB8AC3E}">
        <p14:creationId xmlns:p14="http://schemas.microsoft.com/office/powerpoint/2010/main" val="1970530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18</a:t>
            </a:fld>
            <a:endParaRPr lang="en-US"/>
          </a:p>
        </p:txBody>
      </p:sp>
    </p:spTree>
    <p:extLst>
      <p:ext uri="{BB962C8B-B14F-4D97-AF65-F5344CB8AC3E}">
        <p14:creationId xmlns:p14="http://schemas.microsoft.com/office/powerpoint/2010/main" val="2878529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Macroinvertebrates are </a:t>
            </a:r>
            <a:r>
              <a:rPr lang="en-US" sz="1200" kern="1200" dirty="0">
                <a:solidFill>
                  <a:schemeClr val="tx1"/>
                </a:solidFill>
                <a:effectLst/>
                <a:latin typeface="+mn-lt"/>
                <a:ea typeface="+mn-ea"/>
                <a:cs typeface="+mn-cs"/>
              </a:rPr>
              <a:t>small aquatic animals without backbones that can be seen without a microscope. </a:t>
            </a:r>
            <a:endParaRPr lang="en-US" dirty="0"/>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19</a:t>
            </a:fld>
            <a:endParaRPr lang="en-US"/>
          </a:p>
        </p:txBody>
      </p:sp>
    </p:spTree>
    <p:extLst>
      <p:ext uri="{BB962C8B-B14F-4D97-AF65-F5344CB8AC3E}">
        <p14:creationId xmlns:p14="http://schemas.microsoft.com/office/powerpoint/2010/main" val="2928662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compare and contrast the two different parts of the river. Ask them to think-pair-share about why having overhanging vegetation is so important. </a:t>
            </a:r>
          </a:p>
          <a:p>
            <a:r>
              <a:rPr lang="en-US" dirty="0"/>
              <a:t>Overhanging vegetation keeps water cool! And it can provide habitat for salmon food to live!</a:t>
            </a:r>
          </a:p>
        </p:txBody>
      </p:sp>
      <p:sp>
        <p:nvSpPr>
          <p:cNvPr id="4" name="Slide Number Placeholder 3"/>
          <p:cNvSpPr>
            <a:spLocks noGrp="1"/>
          </p:cNvSpPr>
          <p:nvPr>
            <p:ph type="sldNum" sz="quarter" idx="5"/>
          </p:nvPr>
        </p:nvSpPr>
        <p:spPr/>
        <p:txBody>
          <a:bodyPr/>
          <a:lstStyle/>
          <a:p>
            <a:fld id="{9A628E4F-335F-45F5-A2FC-FE9487D09098}" type="slidenum">
              <a:rPr lang="en-US" smtClean="0"/>
              <a:pPr/>
              <a:t>20</a:t>
            </a:fld>
            <a:endParaRPr lang="en-US"/>
          </a:p>
        </p:txBody>
      </p:sp>
    </p:spTree>
    <p:extLst>
      <p:ext uri="{BB962C8B-B14F-4D97-AF65-F5344CB8AC3E}">
        <p14:creationId xmlns:p14="http://schemas.microsoft.com/office/powerpoint/2010/main" val="443410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Salmon utilize both steep and gradual channels. Gradual channels are important for laying eggs. Quick moving water keeps the water cool and helps get oxygen into the water. </a:t>
            </a:r>
          </a:p>
          <a:p>
            <a:endParaRPr lang="en-US" dirty="0"/>
          </a:p>
          <a:p>
            <a:r>
              <a:rPr lang="en-US" dirty="0"/>
              <a:t>Teacher note: To help students understand how oxygen gets into water ask them to think about a waterfall. Why is the water in the waterfall white? It is full of air. Some of that air is oxygen.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21</a:t>
            </a:fld>
            <a:endParaRPr lang="en-US"/>
          </a:p>
        </p:txBody>
      </p:sp>
    </p:spTree>
    <p:extLst>
      <p:ext uri="{BB962C8B-B14F-4D97-AF65-F5344CB8AC3E}">
        <p14:creationId xmlns:p14="http://schemas.microsoft.com/office/powerpoint/2010/main" val="169735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Loose gravel and cobbles help provide habitat for </a:t>
            </a:r>
            <a:r>
              <a:rPr lang="en-US" dirty="0" err="1"/>
              <a:t>redds</a:t>
            </a:r>
            <a:r>
              <a:rPr lang="en-US" dirty="0"/>
              <a:t> (fish nests) and moving water helps provide oxygen in the water for fish to breathe.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22</a:t>
            </a:fld>
            <a:endParaRPr lang="en-US"/>
          </a:p>
        </p:txBody>
      </p:sp>
    </p:spTree>
    <p:extLst>
      <p:ext uri="{BB962C8B-B14F-4D97-AF65-F5344CB8AC3E}">
        <p14:creationId xmlns:p14="http://schemas.microsoft.com/office/powerpoint/2010/main" val="1347754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Woody debris provides protection from predators, hiding places for juvenile and small fish and shade for cooler water temperatures.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23</a:t>
            </a:fld>
            <a:endParaRPr lang="en-US"/>
          </a:p>
        </p:txBody>
      </p:sp>
    </p:spTree>
    <p:extLst>
      <p:ext uri="{BB962C8B-B14F-4D97-AF65-F5344CB8AC3E}">
        <p14:creationId xmlns:p14="http://schemas.microsoft.com/office/powerpoint/2010/main" val="2313220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if they can identify any pools in the picture before clicking to reveal the circles that highlight a couple. </a:t>
            </a:r>
          </a:p>
          <a:p>
            <a:endParaRPr lang="en-US" dirty="0"/>
          </a:p>
          <a:p>
            <a:r>
              <a:rPr lang="en-US" dirty="0"/>
              <a:t>Pools provide important resting and raising habitat for salmonids. Additionally, rivers and streams with many pools act as refuge from floods, drought, and extreme temperatures. </a:t>
            </a:r>
            <a:endParaRPr lang="en-US" dirty="0">
              <a:cs typeface="Calibri"/>
            </a:endParaRPr>
          </a:p>
        </p:txBody>
      </p:sp>
      <p:sp>
        <p:nvSpPr>
          <p:cNvPr id="4" name="Slide Number Placeholder 3"/>
          <p:cNvSpPr>
            <a:spLocks noGrp="1"/>
          </p:cNvSpPr>
          <p:nvPr>
            <p:ph type="sldNum" sz="quarter" idx="5"/>
          </p:nvPr>
        </p:nvSpPr>
        <p:spPr/>
        <p:txBody>
          <a:bodyPr/>
          <a:lstStyle/>
          <a:p>
            <a:fld id="{9A628E4F-335F-45F5-A2FC-FE9487D09098}" type="slidenum">
              <a:rPr lang="en-US" smtClean="0"/>
              <a:pPr/>
              <a:t>24</a:t>
            </a:fld>
            <a:endParaRPr lang="en-US"/>
          </a:p>
        </p:txBody>
      </p:sp>
    </p:spTree>
    <p:extLst>
      <p:ext uri="{BB962C8B-B14F-4D97-AF65-F5344CB8AC3E}">
        <p14:creationId xmlns:p14="http://schemas.microsoft.com/office/powerpoint/2010/main" val="858653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want to introduce the term adaptable– the ability to adjust to new conditions.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6</a:t>
            </a:fld>
            <a:endParaRPr lang="en-US"/>
          </a:p>
        </p:txBody>
      </p:sp>
    </p:spTree>
    <p:extLst>
      <p:ext uri="{BB962C8B-B14F-4D97-AF65-F5344CB8AC3E}">
        <p14:creationId xmlns:p14="http://schemas.microsoft.com/office/powerpoint/2010/main" val="1673060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large fish passage under bridges and adding woody debris to stream.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25</a:t>
            </a:fld>
            <a:endParaRPr lang="en-US"/>
          </a:p>
        </p:txBody>
      </p:sp>
    </p:spTree>
    <p:extLst>
      <p:ext uri="{BB962C8B-B14F-4D97-AF65-F5344CB8AC3E}">
        <p14:creationId xmlns:p14="http://schemas.microsoft.com/office/powerpoint/2010/main" val="305105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Overhanging vegetation </a:t>
            </a:r>
          </a:p>
          <a:p>
            <a:r>
              <a:rPr lang="en-US" dirty="0"/>
              <a:t>Woody Debris </a:t>
            </a:r>
          </a:p>
          <a:p>
            <a:r>
              <a:rPr lang="en-US" dirty="0"/>
              <a:t>Pools</a:t>
            </a:r>
          </a:p>
          <a:p>
            <a:r>
              <a:rPr lang="en-US" dirty="0"/>
              <a:t>Large boulders and gravel </a:t>
            </a:r>
          </a:p>
          <a:p>
            <a:r>
              <a:rPr lang="en-US" dirty="0"/>
              <a:t>Fast moving water</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26</a:t>
            </a:fld>
            <a:endParaRPr lang="en-US"/>
          </a:p>
        </p:txBody>
      </p:sp>
    </p:spTree>
    <p:extLst>
      <p:ext uri="{BB962C8B-B14F-4D97-AF65-F5344CB8AC3E}">
        <p14:creationId xmlns:p14="http://schemas.microsoft.com/office/powerpoint/2010/main" val="2777586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overhanging vegetation</a:t>
            </a:r>
          </a:p>
          <a:p>
            <a:r>
              <a:rPr lang="en-US" dirty="0"/>
              <a:t>Shallow water</a:t>
            </a:r>
          </a:p>
          <a:p>
            <a:r>
              <a:rPr lang="en-US" dirty="0"/>
              <a:t>Slow moving water </a:t>
            </a:r>
          </a:p>
          <a:p>
            <a:r>
              <a:rPr lang="en-US" dirty="0"/>
              <a:t>No woody debris</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27</a:t>
            </a:fld>
            <a:endParaRPr lang="en-US"/>
          </a:p>
        </p:txBody>
      </p:sp>
    </p:spTree>
    <p:extLst>
      <p:ext uri="{BB962C8B-B14F-4D97-AF65-F5344CB8AC3E}">
        <p14:creationId xmlns:p14="http://schemas.microsoft.com/office/powerpoint/2010/main" val="1098482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30</a:t>
            </a:fld>
            <a:endParaRPr lang="en-US"/>
          </a:p>
        </p:txBody>
      </p:sp>
    </p:spTree>
    <p:extLst>
      <p:ext uri="{BB962C8B-B14F-4D97-AF65-F5344CB8AC3E}">
        <p14:creationId xmlns:p14="http://schemas.microsoft.com/office/powerpoint/2010/main" val="602389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Culverts can create challenges for fish passage by being too small,  being “perched”( placed above stream) making it difficult for fish to move through them, or by getting clogged and </a:t>
            </a:r>
            <a:r>
              <a:rPr lang="en-US"/>
              <a:t>causing flooding.  </a:t>
            </a: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31</a:t>
            </a:fld>
            <a:endParaRPr lang="en-US"/>
          </a:p>
        </p:txBody>
      </p:sp>
    </p:spTree>
    <p:extLst>
      <p:ext uri="{BB962C8B-B14F-4D97-AF65-F5344CB8AC3E}">
        <p14:creationId xmlns:p14="http://schemas.microsoft.com/office/powerpoint/2010/main" val="386344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a human-made straight channel back into a meandering river system with streamside vegetation</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32</a:t>
            </a:fld>
            <a:endParaRPr lang="en-US"/>
          </a:p>
        </p:txBody>
      </p:sp>
    </p:spTree>
    <p:extLst>
      <p:ext uri="{BB962C8B-B14F-4D97-AF65-F5344CB8AC3E}">
        <p14:creationId xmlns:p14="http://schemas.microsoft.com/office/powerpoint/2010/main" val="3003118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habitat restoration done on the Tucannon River. Ask students how adding large trees could help change the river system to better support salmon. </a:t>
            </a:r>
          </a:p>
        </p:txBody>
      </p:sp>
      <p:sp>
        <p:nvSpPr>
          <p:cNvPr id="4" name="Slide Number Placeholder 3"/>
          <p:cNvSpPr>
            <a:spLocks noGrp="1"/>
          </p:cNvSpPr>
          <p:nvPr>
            <p:ph type="sldNum" sz="quarter" idx="5"/>
          </p:nvPr>
        </p:nvSpPr>
        <p:spPr/>
        <p:txBody>
          <a:bodyPr/>
          <a:lstStyle/>
          <a:p>
            <a:fld id="{9A628E4F-335F-45F5-A2FC-FE9487D09098}" type="slidenum">
              <a:rPr lang="en-US" smtClean="0"/>
              <a:pPr/>
              <a:t>33</a:t>
            </a:fld>
            <a:endParaRPr lang="en-US"/>
          </a:p>
        </p:txBody>
      </p:sp>
    </p:spTree>
    <p:extLst>
      <p:ext uri="{BB962C8B-B14F-4D97-AF65-F5344CB8AC3E}">
        <p14:creationId xmlns:p14="http://schemas.microsoft.com/office/powerpoint/2010/main" val="117898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Vocabulary such as the term anadromous is included in the PowerPoint, but is not crucial to student understanding. Feel free to allow students to define the ability of fish to travel to and adapt to salt and freshwater using their own words.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980222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life stages spent in freshwater vs time spent in ocean.  </a:t>
            </a:r>
          </a:p>
        </p:txBody>
      </p:sp>
      <p:sp>
        <p:nvSpPr>
          <p:cNvPr id="4" name="Slide Number Placeholder 3"/>
          <p:cNvSpPr>
            <a:spLocks noGrp="1"/>
          </p:cNvSpPr>
          <p:nvPr>
            <p:ph type="sldNum" sz="quarter" idx="5"/>
          </p:nvPr>
        </p:nvSpPr>
        <p:spPr/>
        <p:txBody>
          <a:bodyPr/>
          <a:lstStyle/>
          <a:p>
            <a:fld id="{9A628E4F-335F-45F5-A2FC-FE9487D09098}" type="slidenum">
              <a:rPr lang="en-US" smtClean="0"/>
              <a:pPr/>
              <a:t>8</a:t>
            </a:fld>
            <a:endParaRPr lang="en-US"/>
          </a:p>
        </p:txBody>
      </p:sp>
    </p:spTree>
    <p:extLst>
      <p:ext uri="{BB962C8B-B14F-4D97-AF65-F5344CB8AC3E}">
        <p14:creationId xmlns:p14="http://schemas.microsoft.com/office/powerpoint/2010/main" val="108398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evaluate habitat below the dam. </a:t>
            </a:r>
          </a:p>
        </p:txBody>
      </p:sp>
      <p:sp>
        <p:nvSpPr>
          <p:cNvPr id="4" name="Slide Number Placeholder 3"/>
          <p:cNvSpPr>
            <a:spLocks noGrp="1"/>
          </p:cNvSpPr>
          <p:nvPr>
            <p:ph type="sldNum" sz="quarter" idx="5"/>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163599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shows the current catch and haul operations (green arrows) on the Lewis river, along with the fish passage projects that are currently being evaluated. In the 2004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10</a:t>
            </a:fld>
            <a:endParaRPr lang="en-US"/>
          </a:p>
        </p:txBody>
      </p:sp>
    </p:spTree>
    <p:extLst>
      <p:ext uri="{BB962C8B-B14F-4D97-AF65-F5344CB8AC3E}">
        <p14:creationId xmlns:p14="http://schemas.microsoft.com/office/powerpoint/2010/main" val="413363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2012 and 2019 fish biologists ran a trial program of trap and haul over the three Lewis river dams to see if salmon would repopulate the rivers and streams once fish passage was created. This map shows the distribution of coho salmon above the three Lewis river dams. The orange oval shows the Swift Reservoir created by the Swift dam. All of the </a:t>
            </a:r>
            <a:r>
              <a:rPr lang="en-US" dirty="0" err="1"/>
              <a:t>redds</a:t>
            </a:r>
            <a:r>
              <a:rPr lang="en-US" dirty="0"/>
              <a:t> created above the Swift Reservoir occur because of trap and haul efforts. This is important because it shows that if fish passage is created, we can expect fish to repopulate and spawn in these rivers and streams.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410222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ladders are built at many large dams. They allow fish to swim up a series of steps pass over the dams. They don’t allow for easy movement of smaller fish down the dam.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12</a:t>
            </a:fld>
            <a:endParaRPr lang="en-US"/>
          </a:p>
        </p:txBody>
      </p:sp>
    </p:spTree>
    <p:extLst>
      <p:ext uri="{BB962C8B-B14F-4D97-AF65-F5344CB8AC3E}">
        <p14:creationId xmlns:p14="http://schemas.microsoft.com/office/powerpoint/2010/main" val="376154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variety of trap and haul operations, including ones that use elevators to move salmon up and over the dam. This fish elevator is known as a “</a:t>
            </a:r>
            <a:r>
              <a:rPr lang="en-US" dirty="0" err="1"/>
              <a:t>pescalator</a:t>
            </a:r>
            <a:r>
              <a:rPr lang="en-US" dirty="0"/>
              <a: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1099596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9/2/2022</a:t>
            </a:fld>
            <a:endParaRPr lang="en-US" dirty="0"/>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11" y="5485865"/>
            <a:ext cx="1620377" cy="1090170"/>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9/2/2022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543175"/>
            <a:ext cx="1303111" cy="16192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67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p:nvPr>
        </p:nvSpPr>
        <p:spPr>
          <a:xfrm>
            <a:off x="465438" y="4406900"/>
            <a:ext cx="8221362" cy="1362075"/>
          </a:xfrm>
        </p:spPr>
        <p:txBody>
          <a:bodyPr anchor="t">
            <a:normAutofit/>
          </a:bodyPr>
          <a:lstStyle>
            <a:lvl1pPr algn="l">
              <a:defRPr sz="3200" b="1" cap="all">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3" name="Text Placeholder 2"/>
          <p:cNvSpPr>
            <a:spLocks noGrp="1"/>
          </p:cNvSpPr>
          <p:nvPr>
            <p:ph type="body" idx="1"/>
          </p:nvPr>
        </p:nvSpPr>
        <p:spPr>
          <a:xfrm>
            <a:off x="465438" y="2906713"/>
            <a:ext cx="8221362" cy="1500187"/>
          </a:xfrm>
        </p:spPr>
        <p:txBody>
          <a:bodyPr anchor="b">
            <a:normAutofit/>
          </a:bodyPr>
          <a:lstStyle>
            <a:lvl1pPr marL="0" indent="0">
              <a:buNone/>
              <a:defRPr sz="24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7ED922B-BF29-4915-98DA-916F1ADF4C66}" type="datetime1">
              <a:rPr lang="en-US" smtClean="0"/>
              <a:t>9/2/2022</a:t>
            </a:fld>
            <a:endParaRPr lang="en-US"/>
          </a:p>
        </p:txBody>
      </p:sp>
      <p:sp>
        <p:nvSpPr>
          <p:cNvPr id="5" name="Footer Placeholder 4"/>
          <p:cNvSpPr>
            <a:spLocks noGrp="1"/>
          </p:cNvSpPr>
          <p:nvPr>
            <p:ph type="ftr" sz="quarter" idx="11"/>
          </p:nvPr>
        </p:nvSpPr>
        <p:spPr/>
        <p:txBody>
          <a:bodyPr/>
          <a:lstStyle/>
          <a:p>
            <a:r>
              <a:rPr lang="en-US"/>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44910" y="274638"/>
            <a:ext cx="8241890" cy="868362"/>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userDrawn="1">
            <p:ph idx="1"/>
          </p:nvPr>
        </p:nvSpPr>
        <p:spPr>
          <a:xfrm>
            <a:off x="444910" y="1582257"/>
            <a:ext cx="8241890"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3"/>
          <p:cNvSpPr>
            <a:spLocks noGrp="1"/>
          </p:cNvSpPr>
          <p:nvPr userDrawn="1">
            <p:ph type="ftr" sz="quarter" idx="4294967295"/>
          </p:nvPr>
        </p:nvSpPr>
        <p:spPr>
          <a:xfrm>
            <a:off x="898712" y="6508791"/>
            <a:ext cx="2895600" cy="271054"/>
          </a:xfrm>
        </p:spPr>
        <p:txBody>
          <a:bodyPr/>
          <a:lstStyle>
            <a:lvl1pPr algn="l">
              <a:defRPr sz="1000">
                <a:solidFill>
                  <a:schemeClr val="bg1"/>
                </a:solidFill>
                <a:latin typeface="Roboto Slab" pitchFamily="2" charset="0"/>
                <a:ea typeface="Roboto Slab" pitchFamily="2" charset="0"/>
              </a:defRPr>
            </a:lvl1pPr>
          </a:lstStyle>
          <a:p>
            <a:r>
              <a:rPr lang="en-US" dirty="0"/>
              <a:t>Department of Fish and Wildlife</a:t>
            </a:r>
          </a:p>
        </p:txBody>
      </p:sp>
      <p:grpSp>
        <p:nvGrpSpPr>
          <p:cNvPr id="21" name="Group 20"/>
          <p:cNvGrpSpPr/>
          <p:nvPr userDrawn="1"/>
        </p:nvGrpSpPr>
        <p:grpSpPr>
          <a:xfrm>
            <a:off x="0" y="6126163"/>
            <a:ext cx="9144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sz="half" idx="1"/>
          </p:nvPr>
        </p:nvSpPr>
        <p:spPr>
          <a:xfrm>
            <a:off x="457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553200" y="6538476"/>
            <a:ext cx="2133600" cy="243324"/>
          </a:xfrm>
        </p:spPr>
        <p:txBody>
          <a:bodyPr/>
          <a:lstStyle>
            <a:lvl1pPr algn="r">
              <a:defRPr>
                <a:solidFill>
                  <a:schemeClr val="bg1"/>
                </a:solidFill>
              </a:defRPr>
            </a:lvl1pPr>
          </a:lstStyle>
          <a:p>
            <a:fld id="{6FD19E62-BC16-499C-BCF6-4003BBF36118}" type="datetime1">
              <a:rPr lang="en-US" smtClean="0"/>
              <a:t>9/2/2022</a:t>
            </a:fld>
            <a:endParaRPr lang="en-US" dirty="0"/>
          </a:p>
        </p:txBody>
      </p:sp>
      <p:sp>
        <p:nvSpPr>
          <p:cNvPr id="6" name="Footer Placeholder 5"/>
          <p:cNvSpPr>
            <a:spLocks noGrp="1"/>
          </p:cNvSpPr>
          <p:nvPr>
            <p:ph type="ftr" sz="quarter" idx="11"/>
          </p:nvPr>
        </p:nvSpPr>
        <p:spPr>
          <a:xfrm>
            <a:off x="1028700" y="6510746"/>
            <a:ext cx="2895600" cy="271054"/>
          </a:xfrm>
        </p:spPr>
        <p:txBody>
          <a:bodyPr/>
          <a:lstStyle>
            <a:lvl1pPr algn="l">
              <a:defRPr>
                <a:solidFill>
                  <a:schemeClr val="bg1"/>
                </a:solidFill>
                <a:latin typeface="Roboto Slab" pitchFamily="2" charset="0"/>
                <a:ea typeface="Roboto Slab" pitchFamily="2" charset="0"/>
              </a:defRPr>
            </a:lvl1pPr>
          </a:lstStyle>
          <a:p>
            <a:r>
              <a:rPr lang="en-US" dirty="0"/>
              <a:t>Department of Fish and Wildlife</a:t>
            </a:r>
          </a:p>
        </p:txBody>
      </p:sp>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6"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2C5151A-E2C5-4ED2-9BAB-00060720DCFA}" type="datetime1">
              <a:rPr lang="en-US" smtClean="0">
                <a:solidFill>
                  <a:prstClr val="black">
                    <a:tint val="75000"/>
                  </a:prstClr>
                </a:solidFill>
              </a:rPr>
              <a:t>9/2/2022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0" y="6126163"/>
            <a:ext cx="9144000" cy="731837"/>
            <a:chOff x="0" y="6126163"/>
            <a:chExt cx="9144000" cy="731837"/>
          </a:xfrm>
        </p:grpSpPr>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4"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652BBE2-5F6F-4D5C-8A50-5303070F8DA4}" type="datetime1">
              <a:rPr lang="en-US" smtClean="0"/>
              <a:t>9/2/2022</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
        <p:nvSpPr>
          <p:cNvPr id="6" name="Rectangle 5"/>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9"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a:xfrm>
            <a:off x="6858000" y="6452574"/>
            <a:ext cx="2133600" cy="365125"/>
          </a:xfrm>
        </p:spPr>
        <p:txBody>
          <a:bodyPr/>
          <a:lstStyle>
            <a:lvl1pPr algn="r">
              <a:defRPr>
                <a:solidFill>
                  <a:schemeClr val="bg1"/>
                </a:solidFill>
              </a:defRPr>
            </a:lvl1pPr>
          </a:lstStyle>
          <a:p>
            <a:fld id="{89B539B5-AD2A-4CAB-A137-2BA90BE6C7D9}" type="datetime1">
              <a:rPr lang="en-US" smtClean="0"/>
              <a:t>9/2/2022</a:t>
            </a:fld>
            <a:endParaRPr lang="en-US" dirty="0"/>
          </a:p>
        </p:txBody>
      </p:sp>
      <p:sp>
        <p:nvSpPr>
          <p:cNvPr id="4" name="Footer Placeholder 3"/>
          <p:cNvSpPr>
            <a:spLocks noGrp="1"/>
          </p:cNvSpPr>
          <p:nvPr>
            <p:ph type="ftr" sz="quarter" idx="11"/>
          </p:nvPr>
        </p:nvSpPr>
        <p:spPr>
          <a:xfrm>
            <a:off x="1066800" y="6507501"/>
            <a:ext cx="2895600" cy="274299"/>
          </a:xfrm>
        </p:spPr>
        <p:txBody>
          <a:bodyPr/>
          <a:lstStyle>
            <a:lvl1pPr>
              <a:defRPr>
                <a:solidFill>
                  <a:schemeClr val="bg1"/>
                </a:solidFill>
                <a:latin typeface="Roboto Slab" pitchFamily="2" charset="0"/>
                <a:ea typeface="Roboto Slab" pitchFamily="2" charset="0"/>
                <a:cs typeface="Roboto" panose="02000000000000000000" pitchFamily="2" charset="0"/>
              </a:defRPr>
            </a:lvl1pPr>
          </a:lstStyle>
          <a:p>
            <a:pPr algn="l"/>
            <a:r>
              <a:rPr lang="en-US" dirty="0"/>
              <a:t>Department of Fish and Wildlife</a:t>
            </a:r>
          </a:p>
        </p:txBody>
      </p:sp>
      <p:sp>
        <p:nvSpPr>
          <p:cNvPr id="9" name="Rectangle 8"/>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2"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E3422-9406-4CD4-B40A-16DCF7B2BFBB}" type="datetime1">
              <a:rPr lang="en-US" smtClean="0"/>
              <a:t>9/2/2022</a:t>
            </a:fld>
            <a:endParaRPr lang="en-US"/>
          </a:p>
        </p:txBody>
      </p:sp>
      <p:sp>
        <p:nvSpPr>
          <p:cNvPr id="3" name="Footer Placeholder 2"/>
          <p:cNvSpPr>
            <a:spLocks noGrp="1"/>
          </p:cNvSpPr>
          <p:nvPr>
            <p:ph type="ftr" sz="quarter" idx="11"/>
          </p:nvPr>
        </p:nvSpPr>
        <p:spPr/>
        <p:txBody>
          <a:bodyPr/>
          <a:lstStyle/>
          <a:p>
            <a:r>
              <a:rPr lang="en-US"/>
              <a:t>Department of Fish and Wildlife</a:t>
            </a:r>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a:p>
        </p:txBody>
      </p:sp>
      <p:grpSp>
        <p:nvGrpSpPr>
          <p:cNvPr id="9" name="Group 8"/>
          <p:cNvGrpSpPr/>
          <p:nvPr userDrawn="1"/>
        </p:nvGrpSpPr>
        <p:grpSpPr>
          <a:xfrm>
            <a:off x="0" y="6126163"/>
            <a:ext cx="9144000" cy="731837"/>
            <a:chOff x="0" y="6126163"/>
            <a:chExt cx="9144000" cy="731837"/>
          </a:xfrm>
        </p:grpSpPr>
        <p:sp>
          <p:nvSpPr>
            <p:cNvPr id="5" name="Rectangle 4"/>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8"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89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666E-D208-4C7F-B43B-32840E55BEDD}" type="datetime1">
              <a:rPr lang="en-US" smtClean="0"/>
              <a:t>9/2/2022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Department of Fish and Wildlife</a:t>
            </a:r>
          </a:p>
        </p:txBody>
      </p:sp>
      <p:sp>
        <p:nvSpPr>
          <p:cNvPr id="6" name="Slide Number Placeholder 5"/>
          <p:cNvSpPr>
            <a:spLocks noGrp="1"/>
          </p:cNvSpPr>
          <p:nvPr>
            <p:ph type="sldNum" sz="quarter" idx="4"/>
          </p:nvPr>
        </p:nvSpPr>
        <p:spPr>
          <a:xfrm>
            <a:off x="6553200" y="635634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Lst>
  <p:hf sldNum="0" hdr="0" dt="0"/>
  <p:txStyles>
    <p:title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ideo" Target="https://www.youtube.com/embed/F3FffKLEr9s?feature=oembed" TargetMode="Externa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ideo" Target="https://www.youtube.com/embed/4LxMHmw3Z-U?start=2&amp;feature=oembed" TargetMode="Externa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ideo" Target="https://player.vimeo.com/video/110492007?h=a38bf6f977&amp;app_id=122963" TargetMode="Externa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7_0.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3F33-803B-46B6-B6B6-9810014F129F}"/>
              </a:ext>
            </a:extLst>
          </p:cNvPr>
          <p:cNvSpPr>
            <a:spLocks noGrp="1"/>
          </p:cNvSpPr>
          <p:nvPr>
            <p:ph type="ctrTitle"/>
          </p:nvPr>
        </p:nvSpPr>
        <p:spPr/>
        <p:txBody>
          <a:bodyPr/>
          <a:lstStyle/>
          <a:p>
            <a:r>
              <a:rPr lang="en-US" dirty="0">
                <a:latin typeface="Rockwell"/>
              </a:rPr>
              <a:t>Salmon In Washington </a:t>
            </a:r>
            <a:endParaRPr lang="en-US">
              <a:latin typeface="Rockwell"/>
            </a:endParaRPr>
          </a:p>
        </p:txBody>
      </p:sp>
    </p:spTree>
    <p:extLst>
      <p:ext uri="{BB962C8B-B14F-4D97-AF65-F5344CB8AC3E}">
        <p14:creationId xmlns:p14="http://schemas.microsoft.com/office/powerpoint/2010/main" val="309605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6E50F-604B-43EB-8C69-444A08137D5C}"/>
              </a:ext>
            </a:extLst>
          </p:cNvPr>
          <p:cNvSpPr>
            <a:spLocks noGrp="1"/>
          </p:cNvSpPr>
          <p:nvPr>
            <p:ph type="title"/>
          </p:nvPr>
        </p:nvSpPr>
        <p:spPr/>
        <p:txBody>
          <a:bodyPr/>
          <a:lstStyle/>
          <a:p>
            <a:r>
              <a:rPr lang="en-US" dirty="0"/>
              <a:t>Lewis River Dams Fish Passage</a:t>
            </a:r>
          </a:p>
        </p:txBody>
      </p:sp>
      <p:pic>
        <p:nvPicPr>
          <p:cNvPr id="10" name="Content Placeholder 9" descr="Map&#10;&#10;Description automatically generated with medium confidence">
            <a:extLst>
              <a:ext uri="{FF2B5EF4-FFF2-40B4-BE49-F238E27FC236}">
                <a16:creationId xmlns:a16="http://schemas.microsoft.com/office/drawing/2014/main" id="{E529E012-39AF-4D82-9705-DB9FCBBE97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0100" y="1371600"/>
            <a:ext cx="7543800" cy="4743450"/>
          </a:xfrm>
        </p:spPr>
      </p:pic>
    </p:spTree>
    <p:extLst>
      <p:ext uri="{BB962C8B-B14F-4D97-AF65-F5344CB8AC3E}">
        <p14:creationId xmlns:p14="http://schemas.microsoft.com/office/powerpoint/2010/main" val="549953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9687-0956-492A-9407-723F96810D70}"/>
              </a:ext>
            </a:extLst>
          </p:cNvPr>
          <p:cNvSpPr>
            <a:spLocks noGrp="1"/>
          </p:cNvSpPr>
          <p:nvPr>
            <p:ph type="title"/>
          </p:nvPr>
        </p:nvSpPr>
        <p:spPr/>
        <p:txBody>
          <a:bodyPr/>
          <a:lstStyle/>
          <a:p>
            <a:r>
              <a:rPr lang="en-US" dirty="0"/>
              <a:t>Lewis River Dams Fish Passage </a:t>
            </a:r>
          </a:p>
        </p:txBody>
      </p:sp>
      <p:pic>
        <p:nvPicPr>
          <p:cNvPr id="5" name="Picture 4">
            <a:extLst>
              <a:ext uri="{FF2B5EF4-FFF2-40B4-BE49-F238E27FC236}">
                <a16:creationId xmlns:a16="http://schemas.microsoft.com/office/drawing/2014/main" id="{ABBAE4DA-1351-4AED-80C8-2DE03074C2FA}"/>
              </a:ext>
            </a:extLst>
          </p:cNvPr>
          <p:cNvPicPr>
            <a:picLocks noChangeAspect="1"/>
          </p:cNvPicPr>
          <p:nvPr/>
        </p:nvPicPr>
        <p:blipFill>
          <a:blip r:embed="rId3"/>
          <a:stretch>
            <a:fillRect/>
          </a:stretch>
        </p:blipFill>
        <p:spPr>
          <a:xfrm>
            <a:off x="474562" y="1257300"/>
            <a:ext cx="8066108" cy="4567904"/>
          </a:xfrm>
          <a:prstGeom prst="rect">
            <a:avLst/>
          </a:prstGeom>
        </p:spPr>
      </p:pic>
      <p:sp>
        <p:nvSpPr>
          <p:cNvPr id="7" name="Oval 6">
            <a:extLst>
              <a:ext uri="{FF2B5EF4-FFF2-40B4-BE49-F238E27FC236}">
                <a16:creationId xmlns:a16="http://schemas.microsoft.com/office/drawing/2014/main" id="{0C043245-3F51-4759-AF78-22B865B6AEBB}"/>
              </a:ext>
            </a:extLst>
          </p:cNvPr>
          <p:cNvSpPr/>
          <p:nvPr/>
        </p:nvSpPr>
        <p:spPr>
          <a:xfrm rot="676466">
            <a:off x="716183" y="3981528"/>
            <a:ext cx="2971800" cy="1143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03328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B037-EC55-421C-A22B-151518B04B2E}"/>
              </a:ext>
            </a:extLst>
          </p:cNvPr>
          <p:cNvSpPr>
            <a:spLocks noGrp="1"/>
          </p:cNvSpPr>
          <p:nvPr>
            <p:ph type="title"/>
          </p:nvPr>
        </p:nvSpPr>
        <p:spPr/>
        <p:txBody>
          <a:bodyPr>
            <a:normAutofit fontScale="90000"/>
          </a:bodyPr>
          <a:lstStyle/>
          <a:p>
            <a:r>
              <a:rPr lang="en-US" dirty="0"/>
              <a:t>Fish Passage Solution: </a:t>
            </a:r>
            <a:br>
              <a:rPr lang="en-US" dirty="0"/>
            </a:br>
            <a:r>
              <a:rPr lang="en-US" dirty="0"/>
              <a:t>Fish Ladders</a:t>
            </a:r>
          </a:p>
        </p:txBody>
      </p:sp>
      <p:pic>
        <p:nvPicPr>
          <p:cNvPr id="8" name="Picture 7" descr="Diagram&#10;&#10;Description automatically generated">
            <a:extLst>
              <a:ext uri="{FF2B5EF4-FFF2-40B4-BE49-F238E27FC236}">
                <a16:creationId xmlns:a16="http://schemas.microsoft.com/office/drawing/2014/main" id="{8496F759-AC4B-4CA0-B924-FF3AF7283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462564"/>
            <a:ext cx="4565984" cy="2628900"/>
          </a:xfrm>
          <a:prstGeom prst="rect">
            <a:avLst/>
          </a:prstGeom>
        </p:spPr>
      </p:pic>
      <p:pic>
        <p:nvPicPr>
          <p:cNvPr id="10" name="Picture 9" descr="A picture containing outdoor, outdoor object, water mill, stone&#10;&#10;Description automatically generated">
            <a:extLst>
              <a:ext uri="{FF2B5EF4-FFF2-40B4-BE49-F238E27FC236}">
                <a16:creationId xmlns:a16="http://schemas.microsoft.com/office/drawing/2014/main" id="{A7A77EC6-77B4-496A-A81F-1C3869790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750" y="1657350"/>
            <a:ext cx="4086648" cy="3064986"/>
          </a:xfrm>
          <a:prstGeom prst="rect">
            <a:avLst/>
          </a:prstGeom>
        </p:spPr>
      </p:pic>
      <p:sp>
        <p:nvSpPr>
          <p:cNvPr id="13" name="TextBox 12">
            <a:extLst>
              <a:ext uri="{FF2B5EF4-FFF2-40B4-BE49-F238E27FC236}">
                <a16:creationId xmlns:a16="http://schemas.microsoft.com/office/drawing/2014/main" id="{7D2332B7-7B89-4F8F-BE30-F271430EB3C1}"/>
              </a:ext>
            </a:extLst>
          </p:cNvPr>
          <p:cNvSpPr txBox="1"/>
          <p:nvPr/>
        </p:nvSpPr>
        <p:spPr>
          <a:xfrm>
            <a:off x="4857750" y="4872733"/>
            <a:ext cx="4086648" cy="261610"/>
          </a:xfrm>
          <a:prstGeom prst="rect">
            <a:avLst/>
          </a:prstGeom>
          <a:noFill/>
        </p:spPr>
        <p:txBody>
          <a:bodyPr wrap="square" rtlCol="0">
            <a:spAutoFit/>
          </a:bodyPr>
          <a:lstStyle/>
          <a:p>
            <a:r>
              <a:rPr lang="en-US" sz="1100" dirty="0">
                <a:solidFill>
                  <a:schemeClr val="bg1"/>
                </a:solidFill>
              </a:rPr>
              <a:t>Fish ladder at Bonneville dam</a:t>
            </a:r>
          </a:p>
        </p:txBody>
      </p:sp>
    </p:spTree>
    <p:extLst>
      <p:ext uri="{BB962C8B-B14F-4D97-AF65-F5344CB8AC3E}">
        <p14:creationId xmlns:p14="http://schemas.microsoft.com/office/powerpoint/2010/main" val="3533798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6E72-EC0A-4795-8309-367D1461D5F4}"/>
              </a:ext>
            </a:extLst>
          </p:cNvPr>
          <p:cNvSpPr>
            <a:spLocks noGrp="1"/>
          </p:cNvSpPr>
          <p:nvPr>
            <p:ph type="title"/>
          </p:nvPr>
        </p:nvSpPr>
        <p:spPr>
          <a:xfrm>
            <a:off x="457199" y="285750"/>
            <a:ext cx="8229600" cy="1314450"/>
          </a:xfrm>
        </p:spPr>
        <p:txBody>
          <a:bodyPr>
            <a:normAutofit fontScale="90000"/>
          </a:bodyPr>
          <a:lstStyle/>
          <a:p>
            <a:r>
              <a:rPr lang="en-US" dirty="0"/>
              <a:t>Fish Passage Solution: </a:t>
            </a:r>
            <a:br>
              <a:rPr lang="en-US" dirty="0"/>
            </a:br>
            <a:r>
              <a:rPr lang="en-US" dirty="0"/>
              <a:t>Trap and Haul</a:t>
            </a:r>
            <a:br>
              <a:rPr lang="en-US" dirty="0"/>
            </a:br>
            <a:endParaRPr lang="en-US" dirty="0"/>
          </a:p>
        </p:txBody>
      </p:sp>
      <p:pic>
        <p:nvPicPr>
          <p:cNvPr id="6" name="Picture 5" descr="Timeline&#10;&#10;Description automatically generated">
            <a:extLst>
              <a:ext uri="{FF2B5EF4-FFF2-40B4-BE49-F238E27FC236}">
                <a16:creationId xmlns:a16="http://schemas.microsoft.com/office/drawing/2014/main" id="{E04BE785-7E63-4373-9998-C9BCC2830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637" y="1314450"/>
            <a:ext cx="7324725" cy="4876800"/>
          </a:xfrm>
          <a:prstGeom prst="rect">
            <a:avLst/>
          </a:prstGeom>
        </p:spPr>
      </p:pic>
    </p:spTree>
    <p:extLst>
      <p:ext uri="{BB962C8B-B14F-4D97-AF65-F5344CB8AC3E}">
        <p14:creationId xmlns:p14="http://schemas.microsoft.com/office/powerpoint/2010/main" val="3927555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C5EA-DDB7-4078-8B4B-027F3CAF1377}"/>
              </a:ext>
            </a:extLst>
          </p:cNvPr>
          <p:cNvSpPr>
            <a:spLocks noGrp="1"/>
          </p:cNvSpPr>
          <p:nvPr>
            <p:ph type="title"/>
          </p:nvPr>
        </p:nvSpPr>
        <p:spPr/>
        <p:txBody>
          <a:bodyPr>
            <a:normAutofit fontScale="90000"/>
          </a:bodyPr>
          <a:lstStyle/>
          <a:p>
            <a:r>
              <a:rPr lang="en-US" dirty="0"/>
              <a:t>Fish Passage Solutions:</a:t>
            </a:r>
            <a:br>
              <a:rPr lang="en-US" dirty="0"/>
            </a:br>
            <a:r>
              <a:rPr lang="en-US" dirty="0"/>
              <a:t> Salmon Cannon</a:t>
            </a:r>
          </a:p>
        </p:txBody>
      </p:sp>
      <p:pic>
        <p:nvPicPr>
          <p:cNvPr id="5" name="Online Media 4" title="Whooshh Passage Portal">
            <a:hlinkClick r:id="" action="ppaction://media"/>
            <a:extLst>
              <a:ext uri="{FF2B5EF4-FFF2-40B4-BE49-F238E27FC236}">
                <a16:creationId xmlns:a16="http://schemas.microsoft.com/office/drawing/2014/main" id="{6494C305-5F3F-4D23-981C-C6B9061177FC}"/>
              </a:ext>
            </a:extLst>
          </p:cNvPr>
          <p:cNvPicPr>
            <a:picLocks noGrp="1" noRot="1" noChangeAspect="1"/>
          </p:cNvPicPr>
          <p:nvPr>
            <p:ph idx="1"/>
            <a:videoFile r:link="rId1"/>
          </p:nvPr>
        </p:nvPicPr>
        <p:blipFill>
          <a:blip r:embed="rId4"/>
          <a:stretch>
            <a:fillRect/>
          </a:stretch>
        </p:blipFill>
        <p:spPr>
          <a:xfrm>
            <a:off x="571500" y="1485900"/>
            <a:ext cx="7829550" cy="4423757"/>
          </a:xfrm>
          <a:prstGeom prst="rect">
            <a:avLst/>
          </a:prstGeom>
        </p:spPr>
      </p:pic>
    </p:spTree>
    <p:extLst>
      <p:ext uri="{BB962C8B-B14F-4D97-AF65-F5344CB8AC3E}">
        <p14:creationId xmlns:p14="http://schemas.microsoft.com/office/powerpoint/2010/main" val="32949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981C-3F75-42FE-8E95-AE0235542A7C}"/>
              </a:ext>
            </a:extLst>
          </p:cNvPr>
          <p:cNvSpPr>
            <a:spLocks noGrp="1"/>
          </p:cNvSpPr>
          <p:nvPr>
            <p:ph type="title"/>
          </p:nvPr>
        </p:nvSpPr>
        <p:spPr>
          <a:xfrm>
            <a:off x="405477" y="2628900"/>
            <a:ext cx="8738523" cy="914400"/>
          </a:xfrm>
        </p:spPr>
        <p:txBody>
          <a:bodyPr>
            <a:normAutofit fontScale="90000"/>
          </a:bodyPr>
          <a:lstStyle/>
          <a:p>
            <a:r>
              <a:rPr lang="en-US" dirty="0">
                <a:latin typeface="Rockwell"/>
              </a:rPr>
              <a:t>Fish Passage Solution: Dam Removal </a:t>
            </a:r>
            <a:br>
              <a:rPr lang="en-US" dirty="0">
                <a:latin typeface="Rockwell"/>
              </a:rPr>
            </a:br>
            <a:br>
              <a:rPr lang="en-US" dirty="0">
                <a:latin typeface="Rockwell"/>
              </a:rPr>
            </a:br>
            <a:r>
              <a:rPr lang="en-US" sz="4100" dirty="0">
                <a:latin typeface="Rockwell"/>
              </a:rPr>
              <a:t>(not being considered at Merwin Dam)</a:t>
            </a:r>
            <a:endParaRPr lang="en-US" sz="4100" dirty="0"/>
          </a:p>
        </p:txBody>
      </p:sp>
    </p:spTree>
    <p:extLst>
      <p:ext uri="{BB962C8B-B14F-4D97-AF65-F5344CB8AC3E}">
        <p14:creationId xmlns:p14="http://schemas.microsoft.com/office/powerpoint/2010/main" val="4275277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5F03-17BF-0BEA-97F1-F659BE8D26DD}"/>
              </a:ext>
            </a:extLst>
          </p:cNvPr>
          <p:cNvSpPr>
            <a:spLocks noGrp="1"/>
          </p:cNvSpPr>
          <p:nvPr>
            <p:ph type="title"/>
          </p:nvPr>
        </p:nvSpPr>
        <p:spPr>
          <a:xfrm>
            <a:off x="342900" y="331787"/>
            <a:ext cx="8458200" cy="914400"/>
          </a:xfrm>
        </p:spPr>
        <p:txBody>
          <a:bodyPr>
            <a:normAutofit fontScale="90000"/>
          </a:bodyPr>
          <a:lstStyle/>
          <a:p>
            <a:r>
              <a:rPr lang="en-US" dirty="0"/>
              <a:t>Fish Passage Solution: Dam Removal </a:t>
            </a:r>
          </a:p>
        </p:txBody>
      </p:sp>
      <p:pic>
        <p:nvPicPr>
          <p:cNvPr id="5" name="Online Media 4" title="Spectacular Time Lapse Dam &quot;Removal&quot; Video | National Geographic">
            <a:hlinkClick r:id="" action="ppaction://media"/>
            <a:extLst>
              <a:ext uri="{FF2B5EF4-FFF2-40B4-BE49-F238E27FC236}">
                <a16:creationId xmlns:a16="http://schemas.microsoft.com/office/drawing/2014/main" id="{86F0F8DC-D2E1-3761-6448-6B6DEF5EFCBA}"/>
              </a:ext>
            </a:extLst>
          </p:cNvPr>
          <p:cNvPicPr>
            <a:picLocks noGrp="1" noRot="1" noChangeAspect="1"/>
          </p:cNvPicPr>
          <p:nvPr>
            <p:ph idx="1"/>
            <a:videoFile r:link="rId1"/>
          </p:nvPr>
        </p:nvPicPr>
        <p:blipFill>
          <a:blip r:embed="rId4"/>
          <a:stretch>
            <a:fillRect/>
          </a:stretch>
        </p:blipFill>
        <p:spPr>
          <a:xfrm>
            <a:off x="457200" y="1419225"/>
            <a:ext cx="8229600" cy="4649788"/>
          </a:xfrm>
          <a:prstGeom prst="rect">
            <a:avLst/>
          </a:prstGeom>
        </p:spPr>
      </p:pic>
    </p:spTree>
    <p:extLst>
      <p:ext uri="{BB962C8B-B14F-4D97-AF65-F5344CB8AC3E}">
        <p14:creationId xmlns:p14="http://schemas.microsoft.com/office/powerpoint/2010/main" val="257955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2948-6396-4650-A85D-D226D83C5F37}"/>
              </a:ext>
            </a:extLst>
          </p:cNvPr>
          <p:cNvSpPr>
            <a:spLocks noGrp="1"/>
          </p:cNvSpPr>
          <p:nvPr>
            <p:ph type="title"/>
          </p:nvPr>
        </p:nvSpPr>
        <p:spPr>
          <a:xfrm>
            <a:off x="457200" y="971550"/>
            <a:ext cx="8229600" cy="4504055"/>
          </a:xfrm>
        </p:spPr>
        <p:txBody>
          <a:bodyPr>
            <a:normAutofit/>
          </a:bodyPr>
          <a:lstStyle/>
          <a:p>
            <a:pPr algn="ctr"/>
            <a:r>
              <a:rPr lang="en-US" dirty="0"/>
              <a:t>Fish Passage Solution </a:t>
            </a:r>
            <a:br>
              <a:rPr lang="en-US" dirty="0"/>
            </a:br>
            <a:r>
              <a:rPr lang="en-US" dirty="0"/>
              <a:t>Evaluation Activity </a:t>
            </a:r>
          </a:p>
        </p:txBody>
      </p:sp>
    </p:spTree>
    <p:extLst>
      <p:ext uri="{BB962C8B-B14F-4D97-AF65-F5344CB8AC3E}">
        <p14:creationId xmlns:p14="http://schemas.microsoft.com/office/powerpoint/2010/main" val="4098765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9E2432-6F3D-4D3F-A0EC-4C3E1EEFBFD5}"/>
              </a:ext>
            </a:extLst>
          </p:cNvPr>
          <p:cNvSpPr txBox="1">
            <a:spLocks/>
          </p:cNvSpPr>
          <p:nvPr/>
        </p:nvSpPr>
        <p:spPr>
          <a:xfrm>
            <a:off x="338036" y="98898"/>
            <a:ext cx="8229599" cy="9144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Salmon Habitat Needs </a:t>
            </a:r>
          </a:p>
        </p:txBody>
      </p:sp>
      <p:sp>
        <p:nvSpPr>
          <p:cNvPr id="13" name="Content Placeholder 2">
            <a:extLst>
              <a:ext uri="{FF2B5EF4-FFF2-40B4-BE49-F238E27FC236}">
                <a16:creationId xmlns:a16="http://schemas.microsoft.com/office/drawing/2014/main" id="{16105424-0E29-4C4F-9222-8BB8E9BCC85C}"/>
              </a:ext>
            </a:extLst>
          </p:cNvPr>
          <p:cNvSpPr>
            <a:spLocks noGrp="1"/>
          </p:cNvSpPr>
          <p:nvPr>
            <p:ph idx="1"/>
          </p:nvPr>
        </p:nvSpPr>
        <p:spPr>
          <a:xfrm>
            <a:off x="514350" y="1200150"/>
            <a:ext cx="8115300" cy="4800600"/>
          </a:xfrm>
        </p:spPr>
        <p:txBody>
          <a:bodyPr vert="horz" lIns="91440" tIns="45720" rIns="91440" bIns="45720" rtlCol="0" anchor="t">
            <a:normAutofit/>
          </a:bodyPr>
          <a:lstStyle/>
          <a:p>
            <a:pPr marL="342900" indent="-342900">
              <a:spcBef>
                <a:spcPts val="0"/>
              </a:spcBef>
              <a:spcAft>
                <a:spcPts val="1200"/>
              </a:spcAft>
              <a:buFont typeface="Arial" panose="020B0604020202020204" pitchFamily="34" charset="0"/>
              <a:buChar char="•"/>
            </a:pPr>
            <a:r>
              <a:rPr lang="en-US" sz="2000" dirty="0">
                <a:solidFill>
                  <a:schemeClr val="bg1"/>
                </a:solidFill>
              </a:rPr>
              <a:t>Food</a:t>
            </a:r>
          </a:p>
          <a:p>
            <a:pPr marL="342900" indent="-342900">
              <a:spcBef>
                <a:spcPts val="0"/>
              </a:spcBef>
              <a:spcAft>
                <a:spcPts val="1200"/>
              </a:spcAft>
              <a:buFont typeface="Arial" panose="020B0604020202020204" pitchFamily="34" charset="0"/>
              <a:buChar char="•"/>
            </a:pPr>
            <a:r>
              <a:rPr lang="en-US" sz="2000" dirty="0">
                <a:solidFill>
                  <a:schemeClr val="bg1"/>
                </a:solidFill>
              </a:rPr>
              <a:t>Clean water</a:t>
            </a:r>
          </a:p>
          <a:p>
            <a:pPr marL="342900" indent="-342900">
              <a:spcBef>
                <a:spcPts val="0"/>
              </a:spcBef>
              <a:spcAft>
                <a:spcPts val="1200"/>
              </a:spcAft>
              <a:buFont typeface="Arial" panose="020B0604020202020204" pitchFamily="34" charset="0"/>
              <a:buChar char="•"/>
            </a:pPr>
            <a:r>
              <a:rPr lang="en-US" sz="2000" dirty="0">
                <a:solidFill>
                  <a:schemeClr val="bg1"/>
                </a:solidFill>
              </a:rPr>
              <a:t>Cold water (between 40-50 degrees Fahrenheit) </a:t>
            </a:r>
          </a:p>
          <a:p>
            <a:pPr marL="342900" indent="-342900">
              <a:spcBef>
                <a:spcPts val="0"/>
              </a:spcBef>
              <a:spcAft>
                <a:spcPts val="1200"/>
              </a:spcAft>
              <a:buFont typeface="Arial" panose="020B0604020202020204" pitchFamily="34" charset="0"/>
              <a:buChar char="•"/>
            </a:pPr>
            <a:r>
              <a:rPr lang="en-US" sz="2000" dirty="0">
                <a:solidFill>
                  <a:schemeClr val="bg1"/>
                </a:solidFill>
                <a:latin typeface="Ebrima"/>
                <a:ea typeface="Ebrima"/>
                <a:cs typeface="Ebrima"/>
              </a:rPr>
              <a:t>Water with lots of oxygen</a:t>
            </a:r>
          </a:p>
          <a:p>
            <a:pPr marL="342900" indent="-342900">
              <a:spcBef>
                <a:spcPts val="0"/>
              </a:spcBef>
              <a:spcAft>
                <a:spcPts val="1200"/>
              </a:spcAft>
              <a:buFont typeface="Arial" panose="020B0604020202020204" pitchFamily="34" charset="0"/>
              <a:buChar char="•"/>
            </a:pPr>
            <a:r>
              <a:rPr lang="en-US" sz="2000" dirty="0">
                <a:solidFill>
                  <a:schemeClr val="bg1"/>
                </a:solidFill>
              </a:rPr>
              <a:t>Places to hide</a:t>
            </a:r>
          </a:p>
          <a:p>
            <a:pPr marL="342900" indent="-342900">
              <a:spcBef>
                <a:spcPts val="0"/>
              </a:spcBef>
              <a:spcAft>
                <a:spcPts val="1200"/>
              </a:spcAft>
              <a:buFont typeface="Arial" panose="020B0604020202020204" pitchFamily="34" charset="0"/>
              <a:buChar char="•"/>
            </a:pPr>
            <a:r>
              <a:rPr lang="en-US" sz="2000" dirty="0">
                <a:solidFill>
                  <a:schemeClr val="bg1"/>
                </a:solidFill>
              </a:rPr>
              <a:t>Places to rest </a:t>
            </a:r>
          </a:p>
          <a:p>
            <a:pPr marL="342900" indent="-342900">
              <a:spcBef>
                <a:spcPts val="0"/>
              </a:spcBef>
              <a:spcAft>
                <a:spcPts val="1200"/>
              </a:spcAft>
              <a:buFont typeface="Arial" panose="020B0604020202020204" pitchFamily="34" charset="0"/>
              <a:buChar char="•"/>
            </a:pPr>
            <a:r>
              <a:rPr lang="en-US" sz="2000" dirty="0">
                <a:solidFill>
                  <a:schemeClr val="bg1"/>
                </a:solidFill>
              </a:rPr>
              <a:t>Free passage from the stream to the ocean </a:t>
            </a:r>
          </a:p>
        </p:txBody>
      </p:sp>
      <p:pic>
        <p:nvPicPr>
          <p:cNvPr id="3" name="Picture 2" descr="A picture containing fish, soft-finned fish&#10;&#10;Description automatically generated">
            <a:extLst>
              <a:ext uri="{FF2B5EF4-FFF2-40B4-BE49-F238E27FC236}">
                <a16:creationId xmlns:a16="http://schemas.microsoft.com/office/drawing/2014/main" id="{9090627A-6FAD-4D9D-BD5E-F7B22ACA02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4574241"/>
            <a:ext cx="4621161" cy="1432560"/>
          </a:xfrm>
          <a:prstGeom prst="rect">
            <a:avLst/>
          </a:prstGeom>
        </p:spPr>
      </p:pic>
    </p:spTree>
    <p:extLst>
      <p:ext uri="{BB962C8B-B14F-4D97-AF65-F5344CB8AC3E}">
        <p14:creationId xmlns:p14="http://schemas.microsoft.com/office/powerpoint/2010/main" val="143553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1EA85D3-8FD2-4EAB-AEEB-C6C85EE2D91A}"/>
              </a:ext>
            </a:extLst>
          </p:cNvPr>
          <p:cNvSpPr>
            <a:spLocks noGrp="1"/>
          </p:cNvSpPr>
          <p:nvPr>
            <p:ph sz="half" idx="1"/>
          </p:nvPr>
        </p:nvSpPr>
        <p:spPr>
          <a:xfrm>
            <a:off x="514350" y="772691"/>
            <a:ext cx="8115300" cy="4855417"/>
          </a:xfrm>
        </p:spPr>
        <p:txBody>
          <a:bodyPr vert="horz" lIns="91440" tIns="45720" rIns="91440" bIns="45720" rtlCol="0" anchor="t">
            <a:normAutofit/>
          </a:bodyPr>
          <a:lstStyle/>
          <a:p>
            <a:pPr marL="0" indent="0">
              <a:buNone/>
            </a:pPr>
            <a:r>
              <a:rPr lang="en-US" sz="2400" dirty="0">
                <a:solidFill>
                  <a:schemeClr val="bg1"/>
                </a:solidFill>
              </a:rPr>
              <a:t>Young salmon eat </a:t>
            </a:r>
          </a:p>
          <a:p>
            <a:pPr marL="342900" indent="-342900">
              <a:buFont typeface="Arial" panose="020B0604020202020204" pitchFamily="34" charset="0"/>
              <a:buChar char="•"/>
            </a:pPr>
            <a:r>
              <a:rPr lang="en-US" sz="2400" b="1" dirty="0">
                <a:solidFill>
                  <a:schemeClr val="bg1"/>
                </a:solidFill>
                <a:latin typeface="Ebrima"/>
                <a:ea typeface="Ebrima"/>
                <a:cs typeface="Ebrima"/>
              </a:rPr>
              <a:t>macroinvertebrates</a:t>
            </a:r>
            <a:r>
              <a:rPr lang="en-US" sz="2400" dirty="0">
                <a:solidFill>
                  <a:schemeClr val="bg1"/>
                </a:solidFill>
                <a:latin typeface="Ebrima"/>
                <a:ea typeface="Ebrima"/>
                <a:cs typeface="Ebrima"/>
              </a:rPr>
              <a:t> such as stoneflies, dragonfly nymphs, mayflies, and beetles. </a:t>
            </a:r>
          </a:p>
          <a:p>
            <a:pPr marL="342900" indent="-342900">
              <a:buFont typeface="Arial" panose="020B0604020202020204" pitchFamily="34" charset="0"/>
              <a:buChar char="•"/>
            </a:pPr>
            <a:r>
              <a:rPr lang="en-US" sz="2400" dirty="0">
                <a:solidFill>
                  <a:schemeClr val="bg1"/>
                </a:solidFill>
                <a:latin typeface="Ebrima"/>
                <a:ea typeface="Ebrima"/>
                <a:cs typeface="Ebrima"/>
              </a:rPr>
              <a:t>snails</a:t>
            </a:r>
          </a:p>
          <a:p>
            <a:pPr marL="342900" indent="-342900">
              <a:buFont typeface="Arial" panose="020B0604020202020204" pitchFamily="34" charset="0"/>
              <a:buChar char="•"/>
            </a:pPr>
            <a:r>
              <a:rPr lang="en-US" sz="2400" dirty="0">
                <a:solidFill>
                  <a:schemeClr val="bg1"/>
                </a:solidFill>
                <a:latin typeface="Ebrima"/>
                <a:ea typeface="Ebrima"/>
                <a:cs typeface="Ebrima"/>
              </a:rPr>
              <a:t>worms </a:t>
            </a:r>
          </a:p>
          <a:p>
            <a:pPr marL="342900" indent="-342900">
              <a:buFont typeface="Arial" panose="020B0604020202020204" pitchFamily="34" charset="0"/>
              <a:buChar char="•"/>
            </a:pPr>
            <a:r>
              <a:rPr lang="en-US" sz="2400" dirty="0">
                <a:solidFill>
                  <a:schemeClr val="bg1"/>
                </a:solidFill>
                <a:latin typeface="Ebrima"/>
                <a:ea typeface="Ebrima"/>
                <a:cs typeface="Ebrima"/>
              </a:rPr>
              <a:t>small fish</a:t>
            </a:r>
          </a:p>
          <a:p>
            <a:pPr marL="342900" indent="-342900">
              <a:buFont typeface="Arial" panose="020B0604020202020204" pitchFamily="34" charset="0"/>
              <a:buChar char="•"/>
            </a:pPr>
            <a:r>
              <a:rPr lang="en-US" sz="2400" dirty="0">
                <a:solidFill>
                  <a:schemeClr val="bg1"/>
                </a:solidFill>
                <a:latin typeface="Ebrima"/>
                <a:ea typeface="Ebrima"/>
                <a:cs typeface="Ebrima"/>
              </a:rPr>
              <a:t>crayfish</a:t>
            </a:r>
          </a:p>
          <a:p>
            <a:pPr marL="342900" indent="-342900">
              <a:buFont typeface="Arial" panose="020B0604020202020204" pitchFamily="34" charset="0"/>
              <a:buChar char="•"/>
            </a:pPr>
            <a:r>
              <a:rPr lang="en-US" sz="2400" dirty="0">
                <a:solidFill>
                  <a:schemeClr val="bg1"/>
                </a:solidFill>
                <a:latin typeface="Ebrima"/>
                <a:ea typeface="Ebrima"/>
                <a:cs typeface="Ebrima"/>
              </a:rPr>
              <a:t>small aquatic mammals, and more. </a:t>
            </a:r>
            <a:endParaRPr lang="en-US" sz="2400" dirty="0">
              <a:solidFill>
                <a:schemeClr val="bg1"/>
              </a:solidFill>
            </a:endParaRPr>
          </a:p>
        </p:txBody>
      </p:sp>
      <p:pic>
        <p:nvPicPr>
          <p:cNvPr id="12" name="Picture 11">
            <a:extLst>
              <a:ext uri="{FF2B5EF4-FFF2-40B4-BE49-F238E27FC236}">
                <a16:creationId xmlns:a16="http://schemas.microsoft.com/office/drawing/2014/main" id="{CBC941F7-8192-437B-96E1-9AA50AAD38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81" r="28125" b="8809"/>
          <a:stretch/>
        </p:blipFill>
        <p:spPr>
          <a:xfrm>
            <a:off x="0" y="4229100"/>
            <a:ext cx="2317575" cy="1712167"/>
          </a:xfrm>
          <a:prstGeom prst="rect">
            <a:avLst/>
          </a:prstGeom>
        </p:spPr>
      </p:pic>
      <p:sp>
        <p:nvSpPr>
          <p:cNvPr id="13" name="Text Placeholder 2">
            <a:extLst>
              <a:ext uri="{FF2B5EF4-FFF2-40B4-BE49-F238E27FC236}">
                <a16:creationId xmlns:a16="http://schemas.microsoft.com/office/drawing/2014/main" id="{9E72F6EF-1FD5-4217-8C29-424970DC690C}"/>
              </a:ext>
            </a:extLst>
          </p:cNvPr>
          <p:cNvSpPr txBox="1">
            <a:spLocks/>
          </p:cNvSpPr>
          <p:nvPr/>
        </p:nvSpPr>
        <p:spPr>
          <a:xfrm>
            <a:off x="228600" y="4441080"/>
            <a:ext cx="28575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t>Stonefly courtesy of National Park Service  </a:t>
            </a:r>
          </a:p>
        </p:txBody>
      </p:sp>
      <p:pic>
        <p:nvPicPr>
          <p:cNvPr id="14" name="Picture 13">
            <a:extLst>
              <a:ext uri="{FF2B5EF4-FFF2-40B4-BE49-F238E27FC236}">
                <a16:creationId xmlns:a16="http://schemas.microsoft.com/office/drawing/2014/main" id="{257B0A69-A5D3-40E0-AE23-0D3AC5D732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292" r="30375" b="23833"/>
          <a:stretch/>
        </p:blipFill>
        <p:spPr>
          <a:xfrm>
            <a:off x="4308389" y="4230329"/>
            <a:ext cx="3064035" cy="1712168"/>
          </a:xfrm>
          <a:prstGeom prst="rect">
            <a:avLst/>
          </a:prstGeom>
        </p:spPr>
      </p:pic>
      <p:sp>
        <p:nvSpPr>
          <p:cNvPr id="15" name="Text Placeholder 2">
            <a:extLst>
              <a:ext uri="{FF2B5EF4-FFF2-40B4-BE49-F238E27FC236}">
                <a16:creationId xmlns:a16="http://schemas.microsoft.com/office/drawing/2014/main" id="{FBCD4D53-A924-4E5C-8397-4D2246DF39E6}"/>
              </a:ext>
            </a:extLst>
          </p:cNvPr>
          <p:cNvSpPr txBox="1">
            <a:spLocks/>
          </p:cNvSpPr>
          <p:nvPr/>
        </p:nvSpPr>
        <p:spPr>
          <a:xfrm>
            <a:off x="5840407" y="4473285"/>
            <a:ext cx="1044289"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solidFill>
                  <a:schemeClr val="tx1"/>
                </a:solidFill>
              </a:rPr>
              <a:t>Northern Crayfish </a:t>
            </a:r>
          </a:p>
        </p:txBody>
      </p:sp>
      <p:pic>
        <p:nvPicPr>
          <p:cNvPr id="16" name="Picture 15" descr="A picture containing several, ocean floor&#10;&#10;Description automatically generated">
            <a:extLst>
              <a:ext uri="{FF2B5EF4-FFF2-40B4-BE49-F238E27FC236}">
                <a16:creationId xmlns:a16="http://schemas.microsoft.com/office/drawing/2014/main" id="{4FADA2A9-B6DB-4412-ADA4-F2A240DB0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258" r="18363"/>
          <a:stretch/>
        </p:blipFill>
        <p:spPr>
          <a:xfrm>
            <a:off x="2294902" y="4229098"/>
            <a:ext cx="2461316" cy="1712169"/>
          </a:xfrm>
          <a:prstGeom prst="rect">
            <a:avLst/>
          </a:prstGeom>
        </p:spPr>
      </p:pic>
      <p:sp>
        <p:nvSpPr>
          <p:cNvPr id="17" name="Text Placeholder 2">
            <a:extLst>
              <a:ext uri="{FF2B5EF4-FFF2-40B4-BE49-F238E27FC236}">
                <a16:creationId xmlns:a16="http://schemas.microsoft.com/office/drawing/2014/main" id="{DB0FFBFF-C589-404D-9388-0F782B7B4BED}"/>
              </a:ext>
            </a:extLst>
          </p:cNvPr>
          <p:cNvSpPr txBox="1">
            <a:spLocks/>
          </p:cNvSpPr>
          <p:nvPr/>
        </p:nvSpPr>
        <p:spPr>
          <a:xfrm>
            <a:off x="4246827" y="4441080"/>
            <a:ext cx="28575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solidFill>
                  <a:schemeClr val="bg1"/>
                </a:solidFill>
                <a:latin typeface="Ebrima"/>
                <a:ea typeface="Ebrima"/>
                <a:cs typeface="Ebrima"/>
              </a:rPr>
              <a:t> snails </a:t>
            </a:r>
            <a:endParaRPr lang="en-US" sz="800" i="1" dirty="0">
              <a:solidFill>
                <a:schemeClr val="bg1"/>
              </a:solidFill>
            </a:endParaRPr>
          </a:p>
        </p:txBody>
      </p:sp>
      <p:pic>
        <p:nvPicPr>
          <p:cNvPr id="18" name="Picture 17">
            <a:extLst>
              <a:ext uri="{FF2B5EF4-FFF2-40B4-BE49-F238E27FC236}">
                <a16:creationId xmlns:a16="http://schemas.microsoft.com/office/drawing/2014/main" id="{62E931A7-C581-49B3-8E9F-CC43D30C65CD}"/>
              </a:ext>
            </a:extLst>
          </p:cNvPr>
          <p:cNvPicPr>
            <a:picLocks noChangeAspect="1"/>
          </p:cNvPicPr>
          <p:nvPr/>
        </p:nvPicPr>
        <p:blipFill rotWithShape="1">
          <a:blip r:embed="rId6">
            <a:extLst>
              <a:ext uri="{28A0092B-C50C-407E-A947-70E740481C1C}">
                <a14:useLocalDpi xmlns:a14="http://schemas.microsoft.com/office/drawing/2010/main" val="0"/>
              </a:ext>
            </a:extLst>
          </a:blip>
          <a:srcRect t="18863" r="30500"/>
          <a:stretch/>
        </p:blipFill>
        <p:spPr>
          <a:xfrm>
            <a:off x="7334785" y="3682166"/>
            <a:ext cx="1787457" cy="2613673"/>
          </a:xfrm>
          <a:prstGeom prst="rect">
            <a:avLst/>
          </a:prstGeom>
        </p:spPr>
      </p:pic>
      <p:sp>
        <p:nvSpPr>
          <p:cNvPr id="19" name="Text Placeholder 2">
            <a:extLst>
              <a:ext uri="{FF2B5EF4-FFF2-40B4-BE49-F238E27FC236}">
                <a16:creationId xmlns:a16="http://schemas.microsoft.com/office/drawing/2014/main" id="{83CA409F-D4F1-4F56-A3CC-D2BB0B703531}"/>
              </a:ext>
            </a:extLst>
          </p:cNvPr>
          <p:cNvSpPr txBox="1">
            <a:spLocks/>
          </p:cNvSpPr>
          <p:nvPr/>
        </p:nvSpPr>
        <p:spPr>
          <a:xfrm>
            <a:off x="7334785" y="4797179"/>
            <a:ext cx="2643233"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solidFill>
                  <a:schemeClr val="tx1"/>
                </a:solidFill>
              </a:rPr>
              <a:t>Water shrew by Robert A. MacArthur</a:t>
            </a:r>
          </a:p>
        </p:txBody>
      </p:sp>
      <p:sp>
        <p:nvSpPr>
          <p:cNvPr id="20" name="Title 1">
            <a:extLst>
              <a:ext uri="{FF2B5EF4-FFF2-40B4-BE49-F238E27FC236}">
                <a16:creationId xmlns:a16="http://schemas.microsoft.com/office/drawing/2014/main" id="{89CAB8BA-9052-4B0A-B231-572215500582}"/>
              </a:ext>
            </a:extLst>
          </p:cNvPr>
          <p:cNvSpPr>
            <a:spLocks noGrp="1"/>
          </p:cNvSpPr>
          <p:nvPr>
            <p:ph type="title"/>
          </p:nvPr>
        </p:nvSpPr>
        <p:spPr>
          <a:xfrm>
            <a:off x="457200" y="103434"/>
            <a:ext cx="8229600" cy="914400"/>
          </a:xfrm>
        </p:spPr>
        <p:txBody>
          <a:bodyPr/>
          <a:lstStyle/>
          <a:p>
            <a:pPr algn="l"/>
            <a:r>
              <a:rPr lang="en-US" dirty="0"/>
              <a:t>Salmon Habitat Needs: FOOD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17B9D95-78B7-8D14-BCFF-99D48D9CFE5E}"/>
              </a:ext>
            </a:extLst>
          </p:cNvPr>
          <p:cNvPicPr>
            <a:picLocks noGrp="1" noChangeAspect="1"/>
          </p:cNvPicPr>
          <p:nvPr>
            <p:ph idx="1"/>
          </p:nvPr>
        </p:nvPicPr>
        <p:blipFill>
          <a:blip r:embed="rId2"/>
          <a:stretch>
            <a:fillRect/>
          </a:stretch>
        </p:blipFill>
        <p:spPr>
          <a:xfrm>
            <a:off x="103174" y="342900"/>
            <a:ext cx="8937652" cy="5372100"/>
          </a:xfrm>
          <a:prstGeom prst="rect">
            <a:avLst/>
          </a:prstGeom>
        </p:spPr>
      </p:pic>
    </p:spTree>
    <p:extLst>
      <p:ext uri="{BB962C8B-B14F-4D97-AF65-F5344CB8AC3E}">
        <p14:creationId xmlns:p14="http://schemas.microsoft.com/office/powerpoint/2010/main" val="2141138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ree, outdoor, grass, sky&#10;&#10;Description automatically generated">
            <a:extLst>
              <a:ext uri="{FF2B5EF4-FFF2-40B4-BE49-F238E27FC236}">
                <a16:creationId xmlns:a16="http://schemas.microsoft.com/office/drawing/2014/main" id="{384DB120-EAC9-449A-BEB9-C1826FD895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05" r="-2" b="3430"/>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picture containing grass, water, sky, tree&#10;&#10;Description automatically generated">
            <a:extLst>
              <a:ext uri="{FF2B5EF4-FFF2-40B4-BE49-F238E27FC236}">
                <a16:creationId xmlns:a16="http://schemas.microsoft.com/office/drawing/2014/main" id="{9271260F-7AC2-4C8F-8A51-8956C1F857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34" r="1135" b="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 name="Freeform: Shape 1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BCFB3E-01B0-4657-9D11-279F5829D467}"/>
              </a:ext>
            </a:extLst>
          </p:cNvPr>
          <p:cNvSpPr>
            <a:spLocks noGrp="1"/>
          </p:cNvSpPr>
          <p:nvPr>
            <p:ph type="title"/>
          </p:nvPr>
        </p:nvSpPr>
        <p:spPr>
          <a:xfrm>
            <a:off x="0" y="1008709"/>
            <a:ext cx="4014215" cy="2774088"/>
          </a:xfrm>
        </p:spPr>
        <p:txBody>
          <a:bodyPr vert="horz" lIns="91440" tIns="45720" rIns="91440" bIns="45720" rtlCol="0" anchor="b">
            <a:normAutofit fontScale="90000"/>
          </a:bodyPr>
          <a:lstStyle/>
          <a:p>
            <a:pPr algn="ctr">
              <a:lnSpc>
                <a:spcPct val="90000"/>
              </a:lnSpc>
            </a:pPr>
            <a:r>
              <a:rPr lang="en-US" sz="4800" dirty="0">
                <a:latin typeface="Rockwell"/>
              </a:rPr>
              <a:t>Salmon Habitat</a:t>
            </a:r>
            <a:br>
              <a:rPr lang="en-US" sz="4800" dirty="0">
                <a:latin typeface="Rockwell"/>
              </a:rPr>
            </a:br>
            <a:r>
              <a:rPr lang="en-US" sz="4800" dirty="0">
                <a:latin typeface="Rockwell"/>
              </a:rPr>
              <a:t>Needs:</a:t>
            </a:r>
            <a:br>
              <a:rPr lang="en-US" sz="4800" dirty="0">
                <a:latin typeface="Rockwell"/>
              </a:rPr>
            </a:br>
            <a:r>
              <a:rPr lang="en-US" sz="4800" dirty="0">
                <a:latin typeface="Rockwell"/>
              </a:rPr>
              <a:t> Clean, Cold Water</a:t>
            </a:r>
            <a:endParaRPr lang="en-US" sz="4700" kern="1200" dirty="0">
              <a:latin typeface="Calibri"/>
              <a:ea typeface="+mj-ea"/>
              <a:cs typeface="Calibri"/>
            </a:endParaRPr>
          </a:p>
        </p:txBody>
      </p:sp>
      <p:sp>
        <p:nvSpPr>
          <p:cNvPr id="3" name="Content Placeholder 2">
            <a:extLst>
              <a:ext uri="{FF2B5EF4-FFF2-40B4-BE49-F238E27FC236}">
                <a16:creationId xmlns:a16="http://schemas.microsoft.com/office/drawing/2014/main" id="{6390D685-A00C-43E1-8E45-A02C0746FFDF}"/>
              </a:ext>
            </a:extLst>
          </p:cNvPr>
          <p:cNvSpPr>
            <a:spLocks noGrp="1"/>
          </p:cNvSpPr>
          <p:nvPr>
            <p:ph idx="1"/>
          </p:nvPr>
        </p:nvSpPr>
        <p:spPr>
          <a:xfrm>
            <a:off x="329184" y="4687367"/>
            <a:ext cx="4014215" cy="1335024"/>
          </a:xfrm>
        </p:spPr>
        <p:txBody>
          <a:bodyPr vert="horz" lIns="91440" tIns="45720" rIns="91440" bIns="45720" rtlCol="0">
            <a:normAutofit/>
          </a:bodyPr>
          <a:lstStyle/>
          <a:p>
            <a:pPr>
              <a:lnSpc>
                <a:spcPct val="90000"/>
              </a:lnSpc>
              <a:spcBef>
                <a:spcPts val="1000"/>
              </a:spcBef>
            </a:pPr>
            <a:r>
              <a:rPr lang="en-US" sz="3200" kern="1200" dirty="0">
                <a:solidFill>
                  <a:schemeClr val="bg1"/>
                </a:solidFill>
              </a:rPr>
              <a:t>Overhanging vegetation</a:t>
            </a:r>
          </a:p>
        </p:txBody>
      </p:sp>
      <p:sp>
        <p:nvSpPr>
          <p:cNvPr id="19" name="Rectangle 1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1" name="Rectangle 2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F3CA6F5-5F45-4801-A4C6-1946C1C495D5}"/>
              </a:ext>
            </a:extLst>
          </p:cNvPr>
          <p:cNvSpPr/>
          <p:nvPr/>
        </p:nvSpPr>
        <p:spPr>
          <a:xfrm>
            <a:off x="5886449" y="400050"/>
            <a:ext cx="1869307" cy="120015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813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CFB3E-01B0-4657-9D11-279F5829D467}"/>
              </a:ext>
            </a:extLst>
          </p:cNvPr>
          <p:cNvSpPr>
            <a:spLocks noGrp="1"/>
          </p:cNvSpPr>
          <p:nvPr>
            <p:ph type="title"/>
          </p:nvPr>
        </p:nvSpPr>
        <p:spPr>
          <a:xfrm>
            <a:off x="178254" y="285750"/>
            <a:ext cx="3781349" cy="2783987"/>
          </a:xfrm>
        </p:spPr>
        <p:txBody>
          <a:bodyPr anchor="b">
            <a:normAutofit fontScale="90000"/>
          </a:bodyPr>
          <a:lstStyle/>
          <a:p>
            <a:pPr>
              <a:lnSpc>
                <a:spcPct val="90000"/>
              </a:lnSpc>
            </a:pPr>
            <a:r>
              <a:rPr lang="en-US" sz="4400" dirty="0"/>
              <a:t>Salmon Habitat </a:t>
            </a:r>
            <a:r>
              <a:rPr lang="en-US" sz="4400" i="1" dirty="0"/>
              <a:t>Needs:</a:t>
            </a:r>
            <a:r>
              <a:rPr lang="en-US" sz="4400" dirty="0"/>
              <a:t> Water with lots of oxygen</a:t>
            </a:r>
            <a:br>
              <a:rPr lang="en-US" sz="4400" dirty="0"/>
            </a:br>
            <a:r>
              <a:rPr lang="en-US" sz="4400" dirty="0"/>
              <a:t> </a:t>
            </a:r>
            <a:endParaRPr lang="en-US" sz="43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90D685-A00C-43E1-8E45-A02C0746FFDF}"/>
              </a:ext>
            </a:extLst>
          </p:cNvPr>
          <p:cNvSpPr>
            <a:spLocks noGrp="1"/>
          </p:cNvSpPr>
          <p:nvPr>
            <p:ph idx="1"/>
          </p:nvPr>
        </p:nvSpPr>
        <p:spPr>
          <a:xfrm>
            <a:off x="178254" y="2915457"/>
            <a:ext cx="3691890" cy="616476"/>
          </a:xfrm>
        </p:spPr>
        <p:txBody>
          <a:bodyPr>
            <a:normAutofit/>
          </a:bodyPr>
          <a:lstStyle/>
          <a:p>
            <a:pPr marL="571500" indent="-571500">
              <a:buFont typeface="Arial" panose="020B0604020202020204" pitchFamily="34" charset="0"/>
              <a:buChar char="•"/>
            </a:pPr>
            <a:r>
              <a:rPr lang="en-US" sz="2800" dirty="0">
                <a:solidFill>
                  <a:schemeClr val="bg1"/>
                </a:solidFill>
              </a:rPr>
              <a:t>Gradual channels</a:t>
            </a:r>
          </a:p>
        </p:txBody>
      </p:sp>
      <p:sp>
        <p:nvSpPr>
          <p:cNvPr id="14" name="Rectangle 13">
            <a:extLst>
              <a:ext uri="{FF2B5EF4-FFF2-40B4-BE49-F238E27FC236}">
                <a16:creationId xmlns:a16="http://schemas.microsoft.com/office/drawing/2014/main" id="{C233458C-132C-4349-AD03-16F8F331ED13}"/>
              </a:ext>
            </a:extLst>
          </p:cNvPr>
          <p:cNvSpPr/>
          <p:nvPr/>
        </p:nvSpPr>
        <p:spPr>
          <a:xfrm>
            <a:off x="139939" y="3701750"/>
            <a:ext cx="3677439" cy="954107"/>
          </a:xfrm>
          <a:prstGeom prst="rect">
            <a:avLst/>
          </a:prstGeom>
        </p:spPr>
        <p:txBody>
          <a:bodyPr wrap="square" lIns="91440" tIns="45720" rIns="91440" bIns="45720" anchor="t">
            <a:spAutoFit/>
          </a:bodyPr>
          <a:lstStyle/>
          <a:p>
            <a:pPr marL="571500" indent="-571500">
              <a:buFont typeface="Arial" panose="020B0604020202020204" pitchFamily="34" charset="0"/>
              <a:buChar char="•"/>
            </a:pPr>
            <a:r>
              <a:rPr lang="en-US" sz="2800" dirty="0">
                <a:solidFill>
                  <a:schemeClr val="bg1"/>
                </a:solidFill>
                <a:latin typeface="Ebrima"/>
                <a:ea typeface="Ebrima"/>
                <a:cs typeface="Ebrima"/>
              </a:rPr>
              <a:t>Water that moves quickly</a:t>
            </a:r>
            <a:endParaRPr lang="en-US" sz="28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16" name="Picture 15">
            <a:extLst>
              <a:ext uri="{FF2B5EF4-FFF2-40B4-BE49-F238E27FC236}">
                <a16:creationId xmlns:a16="http://schemas.microsoft.com/office/drawing/2014/main" id="{201CBB67-B0CE-45A2-8094-4BAAD1662D5F}"/>
              </a:ext>
            </a:extLst>
          </p:cNvPr>
          <p:cNvPicPr>
            <a:picLocks noChangeAspect="1"/>
          </p:cNvPicPr>
          <p:nvPr/>
        </p:nvPicPr>
        <p:blipFill rotWithShape="1">
          <a:blip r:embed="rId3">
            <a:extLst>
              <a:ext uri="{28A0092B-C50C-407E-A947-70E740481C1C}">
                <a14:useLocalDpi xmlns:a14="http://schemas.microsoft.com/office/drawing/2010/main" val="0"/>
              </a:ext>
            </a:extLst>
          </a:blip>
          <a:srcRect l="33717" t="2149" r="21174"/>
          <a:stretch/>
        </p:blipFill>
        <p:spPr>
          <a:xfrm>
            <a:off x="4400550" y="0"/>
            <a:ext cx="4743450" cy="6858000"/>
          </a:xfrm>
          <a:prstGeom prst="rect">
            <a:avLst/>
          </a:prstGeom>
        </p:spPr>
      </p:pic>
      <p:sp>
        <p:nvSpPr>
          <p:cNvPr id="10" name="Oval 9">
            <a:extLst>
              <a:ext uri="{FF2B5EF4-FFF2-40B4-BE49-F238E27FC236}">
                <a16:creationId xmlns:a16="http://schemas.microsoft.com/office/drawing/2014/main" id="{3C1162DA-C88E-4358-836D-DB6607ABA925}"/>
              </a:ext>
            </a:extLst>
          </p:cNvPr>
          <p:cNvSpPr/>
          <p:nvPr/>
        </p:nvSpPr>
        <p:spPr>
          <a:xfrm>
            <a:off x="5250470" y="4856635"/>
            <a:ext cx="1186843" cy="91662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3DC2AE7C-6549-413B-B660-694DF7CB6AD4}"/>
              </a:ext>
            </a:extLst>
          </p:cNvPr>
          <p:cNvCxnSpPr/>
          <p:nvPr/>
        </p:nvCxnSpPr>
        <p:spPr>
          <a:xfrm flipH="1" flipV="1">
            <a:off x="6115050" y="4629150"/>
            <a:ext cx="1714500" cy="1314450"/>
          </a:xfrm>
          <a:prstGeom prst="line">
            <a:avLst/>
          </a:prstGeom>
          <a:ln w="28575">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9383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CFB3E-01B0-4657-9D11-279F5829D467}"/>
              </a:ext>
            </a:extLst>
          </p:cNvPr>
          <p:cNvSpPr>
            <a:spLocks noGrp="1"/>
          </p:cNvSpPr>
          <p:nvPr>
            <p:ph type="title"/>
          </p:nvPr>
        </p:nvSpPr>
        <p:spPr>
          <a:xfrm>
            <a:off x="342628" y="381883"/>
            <a:ext cx="3490247" cy="1807305"/>
          </a:xfrm>
        </p:spPr>
        <p:txBody>
          <a:bodyPr>
            <a:normAutofit fontScale="90000"/>
          </a:bodyPr>
          <a:lstStyle/>
          <a:p>
            <a:pPr>
              <a:lnSpc>
                <a:spcPct val="90000"/>
              </a:lnSpc>
            </a:pPr>
            <a:r>
              <a:rPr lang="en-US" sz="4000" dirty="0"/>
              <a:t>Salmon Habitat </a:t>
            </a:r>
            <a:r>
              <a:rPr lang="en-US" sz="4000" i="1" dirty="0"/>
              <a:t>Needs:</a:t>
            </a:r>
            <a:r>
              <a:rPr lang="en-US" sz="4000" dirty="0"/>
              <a:t> Water with lots of oxygen</a:t>
            </a:r>
            <a:endParaRPr lang="en-US" sz="3900" dirty="0"/>
          </a:p>
        </p:txBody>
      </p:sp>
      <p:sp>
        <p:nvSpPr>
          <p:cNvPr id="3" name="Content Placeholder 2">
            <a:extLst>
              <a:ext uri="{FF2B5EF4-FFF2-40B4-BE49-F238E27FC236}">
                <a16:creationId xmlns:a16="http://schemas.microsoft.com/office/drawing/2014/main" id="{6390D685-A00C-43E1-8E45-A02C0746FFDF}"/>
              </a:ext>
            </a:extLst>
          </p:cNvPr>
          <p:cNvSpPr>
            <a:spLocks noGrp="1"/>
          </p:cNvSpPr>
          <p:nvPr>
            <p:ph idx="1"/>
          </p:nvPr>
        </p:nvSpPr>
        <p:spPr>
          <a:xfrm>
            <a:off x="370867" y="2245900"/>
            <a:ext cx="3490248" cy="1323645"/>
          </a:xfrm>
        </p:spPr>
        <p:txBody>
          <a:bodyPr>
            <a:normAutofit fontScale="92500"/>
          </a:bodyPr>
          <a:lstStyle/>
          <a:p>
            <a:pPr marL="571500" indent="-571500">
              <a:buFont typeface="Arial" panose="020B0604020202020204" pitchFamily="34" charset="0"/>
              <a:buChar char="•"/>
            </a:pPr>
            <a:r>
              <a:rPr lang="en-US" sz="2500" dirty="0">
                <a:solidFill>
                  <a:schemeClr val="bg1"/>
                </a:solidFill>
              </a:rPr>
              <a:t>Areas with boulders, cobbles, and pebbles (gravel). </a:t>
            </a:r>
          </a:p>
        </p:txBody>
      </p:sp>
      <p:sp>
        <p:nvSpPr>
          <p:cNvPr id="7" name="Rectangle 6">
            <a:extLst>
              <a:ext uri="{FF2B5EF4-FFF2-40B4-BE49-F238E27FC236}">
                <a16:creationId xmlns:a16="http://schemas.microsoft.com/office/drawing/2014/main" id="{9D4BDA53-FAC4-445F-9E4E-1453892BABEA}"/>
              </a:ext>
            </a:extLst>
          </p:cNvPr>
          <p:cNvSpPr/>
          <p:nvPr/>
        </p:nvSpPr>
        <p:spPr>
          <a:xfrm>
            <a:off x="285750" y="3626257"/>
            <a:ext cx="3490248" cy="1631216"/>
          </a:xfrm>
          <a:prstGeom prst="rect">
            <a:avLst/>
          </a:prstGeom>
        </p:spPr>
        <p:txBody>
          <a:bodyPr wrap="square">
            <a:spAutoFit/>
          </a:bodyPr>
          <a:lstStyle/>
          <a:p>
            <a:pPr marL="571500" indent="-571500">
              <a:buFont typeface="Arial" panose="020B0604020202020204" pitchFamily="34" charset="0"/>
              <a:buChar char="•"/>
            </a:pPr>
            <a:r>
              <a:rPr lang="en-US" sz="2500" dirty="0">
                <a:solidFill>
                  <a:schemeClr val="bg1"/>
                </a:solidFill>
                <a:latin typeface="Ebrima" panose="02000000000000000000" pitchFamily="2" charset="0"/>
                <a:ea typeface="Ebrima" panose="02000000000000000000" pitchFamily="2" charset="0"/>
                <a:cs typeface="Ebrima" panose="02000000000000000000" pitchFamily="2" charset="0"/>
              </a:rPr>
              <a:t>Pocket water- water with lots of big rocks and tumbling currents. </a:t>
            </a:r>
          </a:p>
        </p:txBody>
      </p:sp>
      <p:pic>
        <p:nvPicPr>
          <p:cNvPr id="27" name="Picture 26">
            <a:extLst>
              <a:ext uri="{FF2B5EF4-FFF2-40B4-BE49-F238E27FC236}">
                <a16:creationId xmlns:a16="http://schemas.microsoft.com/office/drawing/2014/main" id="{48F83175-B8FE-4002-99D8-28166B626C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270" y="0"/>
            <a:ext cx="4780026" cy="6858000"/>
          </a:xfrm>
          <a:prstGeom prst="rect">
            <a:avLst/>
          </a:prstGeom>
        </p:spPr>
      </p:pic>
      <p:sp>
        <p:nvSpPr>
          <p:cNvPr id="33" name="Oval 32">
            <a:extLst>
              <a:ext uri="{FF2B5EF4-FFF2-40B4-BE49-F238E27FC236}">
                <a16:creationId xmlns:a16="http://schemas.microsoft.com/office/drawing/2014/main" id="{DAE0BE94-4757-4D3C-B032-00E4078FF0DA}"/>
              </a:ext>
            </a:extLst>
          </p:cNvPr>
          <p:cNvSpPr/>
          <p:nvPr/>
        </p:nvSpPr>
        <p:spPr>
          <a:xfrm>
            <a:off x="5543550" y="5161604"/>
            <a:ext cx="2386110" cy="168545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22909B2C-86E1-49B6-BC66-B371C0AA307B}"/>
              </a:ext>
            </a:extLst>
          </p:cNvPr>
          <p:cNvSpPr/>
          <p:nvPr/>
        </p:nvSpPr>
        <p:spPr>
          <a:xfrm>
            <a:off x="5874977" y="2783531"/>
            <a:ext cx="1725973" cy="144556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255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33"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CFB3E-01B0-4657-9D11-279F5829D467}"/>
              </a:ext>
            </a:extLst>
          </p:cNvPr>
          <p:cNvSpPr>
            <a:spLocks noGrp="1"/>
          </p:cNvSpPr>
          <p:nvPr>
            <p:ph type="title"/>
          </p:nvPr>
        </p:nvSpPr>
        <p:spPr>
          <a:xfrm>
            <a:off x="194403" y="285750"/>
            <a:ext cx="3920397" cy="1938076"/>
          </a:xfrm>
        </p:spPr>
        <p:txBody>
          <a:bodyPr>
            <a:normAutofit fontScale="90000"/>
          </a:bodyPr>
          <a:lstStyle/>
          <a:p>
            <a:pPr>
              <a:lnSpc>
                <a:spcPct val="90000"/>
              </a:lnSpc>
            </a:pPr>
            <a:r>
              <a:rPr lang="en-US" dirty="0"/>
              <a:t>Salmon Habitat Needs: places to hide and rest</a:t>
            </a:r>
          </a:p>
        </p:txBody>
      </p:sp>
      <p:sp>
        <p:nvSpPr>
          <p:cNvPr id="3" name="Content Placeholder 2">
            <a:extLst>
              <a:ext uri="{FF2B5EF4-FFF2-40B4-BE49-F238E27FC236}">
                <a16:creationId xmlns:a16="http://schemas.microsoft.com/office/drawing/2014/main" id="{6390D685-A00C-43E1-8E45-A02C0746FFDF}"/>
              </a:ext>
            </a:extLst>
          </p:cNvPr>
          <p:cNvSpPr>
            <a:spLocks noGrp="1"/>
          </p:cNvSpPr>
          <p:nvPr>
            <p:ph idx="1"/>
          </p:nvPr>
        </p:nvSpPr>
        <p:spPr>
          <a:xfrm>
            <a:off x="83628" y="2709654"/>
            <a:ext cx="3487417" cy="3861589"/>
          </a:xfrm>
        </p:spPr>
        <p:txBody>
          <a:bodyPr>
            <a:normAutofit/>
          </a:bodyPr>
          <a:lstStyle/>
          <a:p>
            <a:pPr marL="571500" indent="-571500">
              <a:buFont typeface="Arial" panose="020B0604020202020204" pitchFamily="34" charset="0"/>
              <a:buChar char="•"/>
            </a:pPr>
            <a:r>
              <a:rPr lang="en-US" sz="2400" dirty="0">
                <a:solidFill>
                  <a:schemeClr val="bg1"/>
                </a:solidFill>
              </a:rPr>
              <a:t>Large woody debris provides hiding places for young salmon, and resting places for returning spawners.</a:t>
            </a:r>
          </a:p>
        </p:txBody>
      </p:sp>
      <p:pic>
        <p:nvPicPr>
          <p:cNvPr id="6" name="Picture 5" descr="A picture containing tree, outdoor&#10;&#10;Description automatically generated">
            <a:extLst>
              <a:ext uri="{FF2B5EF4-FFF2-40B4-BE49-F238E27FC236}">
                <a16:creationId xmlns:a16="http://schemas.microsoft.com/office/drawing/2014/main" id="{93452357-403E-4277-BC56-68C89C0D1D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97" r="-3" b="14720"/>
          <a:stretch/>
        </p:blipFill>
        <p:spPr>
          <a:xfrm>
            <a:off x="3678237"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Picture 7" descr="A picture containing tree, outdoor, river, nature&#10;&#10;Description automatically generated">
            <a:extLst>
              <a:ext uri="{FF2B5EF4-FFF2-40B4-BE49-F238E27FC236}">
                <a16:creationId xmlns:a16="http://schemas.microsoft.com/office/drawing/2014/main" id="{2677E5FF-67D3-48BD-9496-5FF1B84D1B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07" r="2" b="7611"/>
          <a:stretch/>
        </p:blipFill>
        <p:spPr>
          <a:xfrm>
            <a:off x="3545046" y="3802961"/>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1517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CFB3E-01B0-4657-9D11-279F5829D467}"/>
              </a:ext>
            </a:extLst>
          </p:cNvPr>
          <p:cNvSpPr>
            <a:spLocks noGrp="1"/>
          </p:cNvSpPr>
          <p:nvPr>
            <p:ph type="title"/>
          </p:nvPr>
        </p:nvSpPr>
        <p:spPr>
          <a:xfrm>
            <a:off x="339351" y="914400"/>
            <a:ext cx="4061199" cy="1425806"/>
          </a:xfrm>
        </p:spPr>
        <p:txBody>
          <a:bodyPr>
            <a:normAutofit fontScale="90000"/>
          </a:bodyPr>
          <a:lstStyle/>
          <a:p>
            <a:r>
              <a:rPr lang="en-US" dirty="0"/>
              <a:t>Salmon Habitat Needs: places to hide and rest </a:t>
            </a:r>
          </a:p>
        </p:txBody>
      </p:sp>
      <p:sp>
        <p:nvSpPr>
          <p:cNvPr id="3" name="Content Placeholder 2">
            <a:extLst>
              <a:ext uri="{FF2B5EF4-FFF2-40B4-BE49-F238E27FC236}">
                <a16:creationId xmlns:a16="http://schemas.microsoft.com/office/drawing/2014/main" id="{6390D685-A00C-43E1-8E45-A02C0746FFDF}"/>
              </a:ext>
            </a:extLst>
          </p:cNvPr>
          <p:cNvSpPr>
            <a:spLocks noGrp="1"/>
          </p:cNvSpPr>
          <p:nvPr>
            <p:ph idx="1"/>
          </p:nvPr>
        </p:nvSpPr>
        <p:spPr>
          <a:xfrm>
            <a:off x="399097" y="3202034"/>
            <a:ext cx="8241890" cy="742950"/>
          </a:xfrm>
        </p:spPr>
        <p:txBody>
          <a:bodyPr>
            <a:normAutofit/>
          </a:bodyPr>
          <a:lstStyle/>
          <a:p>
            <a:pPr marL="571500" indent="-571500">
              <a:buFont typeface="Arial" panose="020B0604020202020204" pitchFamily="34" charset="0"/>
              <a:buChar char="•"/>
            </a:pPr>
            <a:r>
              <a:rPr lang="en-US" dirty="0">
                <a:solidFill>
                  <a:schemeClr val="bg1"/>
                </a:solidFill>
              </a:rPr>
              <a:t>Pools </a:t>
            </a:r>
          </a:p>
        </p:txBody>
      </p:sp>
      <p:pic>
        <p:nvPicPr>
          <p:cNvPr id="28" name="Picture 27" descr="A picture containing tree, sky, water, outdoor&#10;&#10;Description automatically generated">
            <a:extLst>
              <a:ext uri="{FF2B5EF4-FFF2-40B4-BE49-F238E27FC236}">
                <a16:creationId xmlns:a16="http://schemas.microsoft.com/office/drawing/2014/main" id="{214C3E50-C185-4F4F-B427-BD9CD3D32D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74" b="10583"/>
          <a:stretch/>
        </p:blipFill>
        <p:spPr>
          <a:xfrm>
            <a:off x="4567532" y="-17023"/>
            <a:ext cx="4576469" cy="6858001"/>
          </a:xfrm>
          <a:prstGeom prst="rect">
            <a:avLst/>
          </a:prstGeom>
        </p:spPr>
      </p:pic>
      <p:sp>
        <p:nvSpPr>
          <p:cNvPr id="29" name="Oval 28">
            <a:extLst>
              <a:ext uri="{FF2B5EF4-FFF2-40B4-BE49-F238E27FC236}">
                <a16:creationId xmlns:a16="http://schemas.microsoft.com/office/drawing/2014/main" id="{9CBC031C-A929-4176-916D-3EFB6D52C72A}"/>
              </a:ext>
            </a:extLst>
          </p:cNvPr>
          <p:cNvSpPr/>
          <p:nvPr/>
        </p:nvSpPr>
        <p:spPr>
          <a:xfrm>
            <a:off x="8058150" y="3040503"/>
            <a:ext cx="1028700" cy="74295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5029D9D1-5FCA-4ACF-B0B3-54460AC79CC0}"/>
              </a:ext>
            </a:extLst>
          </p:cNvPr>
          <p:cNvSpPr/>
          <p:nvPr/>
        </p:nvSpPr>
        <p:spPr>
          <a:xfrm>
            <a:off x="6400800" y="5486400"/>
            <a:ext cx="1543050" cy="1246356"/>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465456F-00AE-459D-BF25-D0FC378C0036}"/>
              </a:ext>
            </a:extLst>
          </p:cNvPr>
          <p:cNvSpPr/>
          <p:nvPr/>
        </p:nvSpPr>
        <p:spPr>
          <a:xfrm>
            <a:off x="6915150" y="1839438"/>
            <a:ext cx="514350" cy="52833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3398E64B-B83F-4B33-A19E-22EBE82617FF}"/>
              </a:ext>
            </a:extLst>
          </p:cNvPr>
          <p:cNvSpPr/>
          <p:nvPr/>
        </p:nvSpPr>
        <p:spPr>
          <a:xfrm>
            <a:off x="4972050" y="4155838"/>
            <a:ext cx="1085850" cy="106183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51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FE80-12EE-4887-B4E5-813BDC33C2F2}"/>
              </a:ext>
            </a:extLst>
          </p:cNvPr>
          <p:cNvSpPr>
            <a:spLocks noGrp="1"/>
          </p:cNvSpPr>
          <p:nvPr>
            <p:ph type="title"/>
          </p:nvPr>
        </p:nvSpPr>
        <p:spPr>
          <a:xfrm>
            <a:off x="457200" y="228600"/>
            <a:ext cx="8229600" cy="1771650"/>
          </a:xfrm>
        </p:spPr>
        <p:txBody>
          <a:bodyPr>
            <a:normAutofit/>
          </a:bodyPr>
          <a:lstStyle/>
          <a:p>
            <a:r>
              <a:rPr lang="en-US" dirty="0">
                <a:latin typeface="Rockwell"/>
              </a:rPr>
              <a:t>Habitat Needs: Ability to pass from stream to ocean and back </a:t>
            </a:r>
            <a:endParaRPr lang="en-US" dirty="0"/>
          </a:p>
        </p:txBody>
      </p:sp>
      <p:pic>
        <p:nvPicPr>
          <p:cNvPr id="6" name="Picture 5" descr="A picture containing ground, tree, outdoor, path&#10;&#10;Description automatically generated">
            <a:extLst>
              <a:ext uri="{FF2B5EF4-FFF2-40B4-BE49-F238E27FC236}">
                <a16:creationId xmlns:a16="http://schemas.microsoft.com/office/drawing/2014/main" id="{F790B8B7-4114-46A5-A579-AA89EC1CC9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388198"/>
            <a:ext cx="4191000" cy="3143250"/>
          </a:xfrm>
          <a:prstGeom prst="rect">
            <a:avLst/>
          </a:prstGeom>
        </p:spPr>
      </p:pic>
      <p:pic>
        <p:nvPicPr>
          <p:cNvPr id="5" name="Picture 4">
            <a:extLst>
              <a:ext uri="{FF2B5EF4-FFF2-40B4-BE49-F238E27FC236}">
                <a16:creationId xmlns:a16="http://schemas.microsoft.com/office/drawing/2014/main" id="{27028253-0B30-A307-829A-4645DC2748A4}"/>
              </a:ext>
            </a:extLst>
          </p:cNvPr>
          <p:cNvPicPr>
            <a:picLocks noChangeAspect="1"/>
          </p:cNvPicPr>
          <p:nvPr/>
        </p:nvPicPr>
        <p:blipFill>
          <a:blip r:embed="rId4"/>
          <a:stretch>
            <a:fillRect/>
          </a:stretch>
        </p:blipFill>
        <p:spPr>
          <a:xfrm>
            <a:off x="285750" y="2388198"/>
            <a:ext cx="4191000" cy="3143250"/>
          </a:xfrm>
          <a:prstGeom prst="rect">
            <a:avLst/>
          </a:prstGeom>
        </p:spPr>
      </p:pic>
      <p:pic>
        <p:nvPicPr>
          <p:cNvPr id="8" name="Picture 7" descr="A picture containing ground, outdoor, tree, dirt&#10;&#10;Description automatically generated">
            <a:extLst>
              <a:ext uri="{FF2B5EF4-FFF2-40B4-BE49-F238E27FC236}">
                <a16:creationId xmlns:a16="http://schemas.microsoft.com/office/drawing/2014/main" id="{5B602DDA-5480-46F7-BA99-4A70CC6020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0592" y="1325880"/>
            <a:ext cx="4191000" cy="3143250"/>
          </a:xfrm>
          <a:prstGeom prst="rect">
            <a:avLst/>
          </a:prstGeom>
        </p:spPr>
      </p:pic>
    </p:spTree>
    <p:extLst>
      <p:ext uri="{BB962C8B-B14F-4D97-AF65-F5344CB8AC3E}">
        <p14:creationId xmlns:p14="http://schemas.microsoft.com/office/powerpoint/2010/main" val="431311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7075-1156-4158-BB77-A14DA8187C16}"/>
              </a:ext>
            </a:extLst>
          </p:cNvPr>
          <p:cNvSpPr>
            <a:spLocks noGrp="1"/>
          </p:cNvSpPr>
          <p:nvPr>
            <p:ph type="title"/>
          </p:nvPr>
        </p:nvSpPr>
        <p:spPr>
          <a:xfrm>
            <a:off x="459217" y="79327"/>
            <a:ext cx="8229600" cy="914400"/>
          </a:xfrm>
        </p:spPr>
        <p:txBody>
          <a:bodyPr>
            <a:normAutofit/>
          </a:bodyPr>
          <a:lstStyle/>
          <a:p>
            <a:r>
              <a:rPr lang="en-US" dirty="0">
                <a:latin typeface="Rockwell"/>
              </a:rPr>
              <a:t>Is this a good salmon habitat?</a:t>
            </a:r>
          </a:p>
        </p:txBody>
      </p:sp>
      <p:pic>
        <p:nvPicPr>
          <p:cNvPr id="5" name="Picture 4">
            <a:extLst>
              <a:ext uri="{FF2B5EF4-FFF2-40B4-BE49-F238E27FC236}">
                <a16:creationId xmlns:a16="http://schemas.microsoft.com/office/drawing/2014/main" id="{35ACC540-5377-4EAF-801D-B5483FBBD7BE}"/>
              </a:ext>
            </a:extLst>
          </p:cNvPr>
          <p:cNvPicPr>
            <a:picLocks noChangeAspect="1"/>
          </p:cNvPicPr>
          <p:nvPr/>
        </p:nvPicPr>
        <p:blipFill>
          <a:blip r:embed="rId3"/>
          <a:stretch>
            <a:fillRect/>
          </a:stretch>
        </p:blipFill>
        <p:spPr>
          <a:xfrm>
            <a:off x="0" y="928486"/>
            <a:ext cx="9144000" cy="3977684"/>
          </a:xfrm>
          <a:prstGeom prst="rect">
            <a:avLst/>
          </a:prstGeom>
        </p:spPr>
      </p:pic>
      <p:sp>
        <p:nvSpPr>
          <p:cNvPr id="8" name="Oval 7">
            <a:extLst>
              <a:ext uri="{FF2B5EF4-FFF2-40B4-BE49-F238E27FC236}">
                <a16:creationId xmlns:a16="http://schemas.microsoft.com/office/drawing/2014/main" id="{7D3674A9-80BE-437C-AE5A-8DCEB4CA8D06}"/>
              </a:ext>
            </a:extLst>
          </p:cNvPr>
          <p:cNvSpPr/>
          <p:nvPr/>
        </p:nvSpPr>
        <p:spPr>
          <a:xfrm>
            <a:off x="3562768" y="2956131"/>
            <a:ext cx="1314450" cy="8001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F3E1E3D4-B07F-41FB-805D-98E5C207AB30}"/>
              </a:ext>
            </a:extLst>
          </p:cNvPr>
          <p:cNvSpPr/>
          <p:nvPr/>
        </p:nvSpPr>
        <p:spPr>
          <a:xfrm>
            <a:off x="6115050" y="1657350"/>
            <a:ext cx="2400300" cy="142875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249F8389-802B-46BD-92FE-BD948B0385A0}"/>
              </a:ext>
            </a:extLst>
          </p:cNvPr>
          <p:cNvSpPr/>
          <p:nvPr/>
        </p:nvSpPr>
        <p:spPr>
          <a:xfrm>
            <a:off x="895559" y="3429000"/>
            <a:ext cx="1771650" cy="8001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5C3492B9-4D87-4C8C-98FC-A9AE2DFF342F}"/>
              </a:ext>
            </a:extLst>
          </p:cNvPr>
          <p:cNvSpPr/>
          <p:nvPr/>
        </p:nvSpPr>
        <p:spPr>
          <a:xfrm>
            <a:off x="4514850" y="3520429"/>
            <a:ext cx="1600200" cy="1074442"/>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FEFFBB62-839A-49B3-BC23-F00283A1B797}"/>
              </a:ext>
            </a:extLst>
          </p:cNvPr>
          <p:cNvPicPr>
            <a:picLocks noChangeAspect="1"/>
          </p:cNvPicPr>
          <p:nvPr/>
        </p:nvPicPr>
        <p:blipFill>
          <a:blip r:embed="rId4"/>
          <a:stretch>
            <a:fillRect/>
          </a:stretch>
        </p:blipFill>
        <p:spPr>
          <a:xfrm>
            <a:off x="6285216" y="3508816"/>
            <a:ext cx="2858784" cy="2794708"/>
          </a:xfrm>
          <a:prstGeom prst="rect">
            <a:avLst/>
          </a:prstGeom>
        </p:spPr>
      </p:pic>
      <p:sp>
        <p:nvSpPr>
          <p:cNvPr id="16" name="Oval 15">
            <a:extLst>
              <a:ext uri="{FF2B5EF4-FFF2-40B4-BE49-F238E27FC236}">
                <a16:creationId xmlns:a16="http://schemas.microsoft.com/office/drawing/2014/main" id="{CA97042D-8E8E-4A62-9526-807BC8A7592C}"/>
              </a:ext>
            </a:extLst>
          </p:cNvPr>
          <p:cNvSpPr/>
          <p:nvPr/>
        </p:nvSpPr>
        <p:spPr>
          <a:xfrm>
            <a:off x="6972300" y="4057650"/>
            <a:ext cx="1714500" cy="200025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1738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D8DB-BECB-4927-8D2D-57F6CCA03AC3}"/>
              </a:ext>
            </a:extLst>
          </p:cNvPr>
          <p:cNvSpPr>
            <a:spLocks noGrp="1"/>
          </p:cNvSpPr>
          <p:nvPr>
            <p:ph type="title"/>
          </p:nvPr>
        </p:nvSpPr>
        <p:spPr/>
        <p:txBody>
          <a:bodyPr>
            <a:normAutofit/>
          </a:bodyPr>
          <a:lstStyle/>
          <a:p>
            <a:r>
              <a:rPr lang="en-US" dirty="0">
                <a:latin typeface="Rockwell"/>
              </a:rPr>
              <a:t>Is this good salmon habitat?</a:t>
            </a:r>
          </a:p>
        </p:txBody>
      </p:sp>
      <p:pic>
        <p:nvPicPr>
          <p:cNvPr id="7" name="Picture 6">
            <a:extLst>
              <a:ext uri="{FF2B5EF4-FFF2-40B4-BE49-F238E27FC236}">
                <a16:creationId xmlns:a16="http://schemas.microsoft.com/office/drawing/2014/main" id="{493BC674-77E2-4709-A02A-D0D319C7BB3C}"/>
              </a:ext>
            </a:extLst>
          </p:cNvPr>
          <p:cNvPicPr>
            <a:picLocks noChangeAspect="1"/>
          </p:cNvPicPr>
          <p:nvPr/>
        </p:nvPicPr>
        <p:blipFill>
          <a:blip r:embed="rId3"/>
          <a:stretch>
            <a:fillRect/>
          </a:stretch>
        </p:blipFill>
        <p:spPr>
          <a:xfrm>
            <a:off x="619909" y="1143000"/>
            <a:ext cx="8229600" cy="5159046"/>
          </a:xfrm>
          <a:prstGeom prst="rect">
            <a:avLst/>
          </a:prstGeom>
        </p:spPr>
      </p:pic>
      <p:sp>
        <p:nvSpPr>
          <p:cNvPr id="8" name="Oval 7">
            <a:extLst>
              <a:ext uri="{FF2B5EF4-FFF2-40B4-BE49-F238E27FC236}">
                <a16:creationId xmlns:a16="http://schemas.microsoft.com/office/drawing/2014/main" id="{4F199C72-CB11-471D-83D1-A7AE62514B1D}"/>
              </a:ext>
            </a:extLst>
          </p:cNvPr>
          <p:cNvSpPr/>
          <p:nvPr/>
        </p:nvSpPr>
        <p:spPr>
          <a:xfrm>
            <a:off x="5029200" y="2228850"/>
            <a:ext cx="1600200" cy="120015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D3249EDA-5A47-47B5-8B74-34561CC7EB47}"/>
              </a:ext>
            </a:extLst>
          </p:cNvPr>
          <p:cNvSpPr/>
          <p:nvPr/>
        </p:nvSpPr>
        <p:spPr>
          <a:xfrm>
            <a:off x="1143000" y="3429000"/>
            <a:ext cx="1828800" cy="10287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66674AD0-DAB9-4C24-88D2-0A068C060324}"/>
              </a:ext>
            </a:extLst>
          </p:cNvPr>
          <p:cNvSpPr/>
          <p:nvPr/>
        </p:nvSpPr>
        <p:spPr>
          <a:xfrm>
            <a:off x="6286500" y="5143500"/>
            <a:ext cx="1485900" cy="74295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20065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E7672A6-B4F4-4B31-B37D-5EE9BDC8A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181" y="171450"/>
            <a:ext cx="8849638" cy="5981700"/>
          </a:xfrm>
          <a:prstGeom prst="rect">
            <a:avLst/>
          </a:prstGeom>
        </p:spPr>
      </p:pic>
    </p:spTree>
    <p:extLst>
      <p:ext uri="{BB962C8B-B14F-4D97-AF65-F5344CB8AC3E}">
        <p14:creationId xmlns:p14="http://schemas.microsoft.com/office/powerpoint/2010/main" val="1823556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 timeline&#10;&#10;Description automatically generated">
            <a:extLst>
              <a:ext uri="{FF2B5EF4-FFF2-40B4-BE49-F238E27FC236}">
                <a16:creationId xmlns:a16="http://schemas.microsoft.com/office/drawing/2014/main" id="{849074FD-3515-4895-A86B-7832FEF256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784" y="93008"/>
            <a:ext cx="8824770" cy="5964891"/>
          </a:xfrm>
          <a:prstGeom prst="rect">
            <a:avLst/>
          </a:prstGeom>
        </p:spPr>
      </p:pic>
    </p:spTree>
    <p:extLst>
      <p:ext uri="{BB962C8B-B14F-4D97-AF65-F5344CB8AC3E}">
        <p14:creationId xmlns:p14="http://schemas.microsoft.com/office/powerpoint/2010/main" val="2331135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F7E5A8-FE69-0B21-336F-7F77D069E00B}"/>
              </a:ext>
            </a:extLst>
          </p:cNvPr>
          <p:cNvSpPr>
            <a:spLocks noGrp="1"/>
          </p:cNvSpPr>
          <p:nvPr>
            <p:ph type="ftr" sz="quarter" idx="4294967295"/>
          </p:nvPr>
        </p:nvSpPr>
        <p:spPr>
          <a:xfrm>
            <a:off x="898712" y="6508791"/>
            <a:ext cx="2895600" cy="271054"/>
          </a:xfrm>
        </p:spPr>
        <p:txBody>
          <a:bodyPr/>
          <a:lstStyle/>
          <a:p>
            <a:r>
              <a:rPr lang="en-US"/>
              <a:t>Department of Fish and Wildlife</a:t>
            </a:r>
            <a:endParaRPr lang="en-US" dirty="0"/>
          </a:p>
        </p:txBody>
      </p:sp>
      <p:pic>
        <p:nvPicPr>
          <p:cNvPr id="5" name="Content Placeholder 4" descr="Chart, bar chart, histogram&#10;&#10;Description automatically generated">
            <a:extLst>
              <a:ext uri="{FF2B5EF4-FFF2-40B4-BE49-F238E27FC236}">
                <a16:creationId xmlns:a16="http://schemas.microsoft.com/office/drawing/2014/main" id="{118FBD20-0353-BAE7-22C3-F3551B9986B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0270" y="990203"/>
            <a:ext cx="6503459" cy="4877594"/>
          </a:xfrm>
          <a:prstGeom prst="rect">
            <a:avLst/>
          </a:prstGeom>
          <a:noFill/>
          <a:ln>
            <a:noFill/>
          </a:ln>
        </p:spPr>
      </p:pic>
    </p:spTree>
    <p:extLst>
      <p:ext uri="{BB962C8B-B14F-4D97-AF65-F5344CB8AC3E}">
        <p14:creationId xmlns:p14="http://schemas.microsoft.com/office/powerpoint/2010/main" val="2662587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21F8F596-B83A-49CD-88A3-256615FEEFF7}"/>
              </a:ext>
            </a:extLst>
          </p:cNvPr>
          <p:cNvSpPr>
            <a:spLocks noGrp="1"/>
          </p:cNvSpPr>
          <p:nvPr>
            <p:ph type="ftr" sz="quarter" idx="11"/>
          </p:nvPr>
        </p:nvSpPr>
        <p:spPr>
          <a:xfrm>
            <a:off x="3028950" y="6356351"/>
            <a:ext cx="3086100" cy="365125"/>
          </a:xfrm>
        </p:spPr>
        <p:txBody>
          <a:bodyPr/>
          <a:lstStyle/>
          <a:p>
            <a:r>
              <a:rPr lang="en-US">
                <a:solidFill>
                  <a:prstClr val="black">
                    <a:tint val="75000"/>
                  </a:prstClr>
                </a:solidFill>
              </a:rPr>
              <a:t>Department of Fish and Wildlife</a:t>
            </a:r>
          </a:p>
        </p:txBody>
      </p:sp>
      <p:sp>
        <p:nvSpPr>
          <p:cNvPr id="7" name="Title 1">
            <a:extLst>
              <a:ext uri="{FF2B5EF4-FFF2-40B4-BE49-F238E27FC236}">
                <a16:creationId xmlns:a16="http://schemas.microsoft.com/office/drawing/2014/main" id="{A9456492-9C05-4560-870E-8CA75909BF46}"/>
              </a:ext>
            </a:extLst>
          </p:cNvPr>
          <p:cNvSpPr>
            <a:spLocks noGrp="1"/>
          </p:cNvSpPr>
          <p:nvPr>
            <p:ph type="title"/>
          </p:nvPr>
        </p:nvSpPr>
        <p:spPr>
          <a:xfrm>
            <a:off x="342900" y="-114300"/>
            <a:ext cx="7886700" cy="1325563"/>
          </a:xfrm>
        </p:spPr>
        <p:txBody>
          <a:bodyPr/>
          <a:lstStyle/>
          <a:p>
            <a:r>
              <a:rPr lang="en-US" dirty="0"/>
              <a:t>Salmon Habitat Threats</a:t>
            </a:r>
          </a:p>
        </p:txBody>
      </p:sp>
      <p:sp>
        <p:nvSpPr>
          <p:cNvPr id="9" name="Content Placeholder 2">
            <a:extLst>
              <a:ext uri="{FF2B5EF4-FFF2-40B4-BE49-F238E27FC236}">
                <a16:creationId xmlns:a16="http://schemas.microsoft.com/office/drawing/2014/main" id="{EC91AAD2-05A3-48F3-AF56-C09CE594F0ED}"/>
              </a:ext>
            </a:extLst>
          </p:cNvPr>
          <p:cNvSpPr>
            <a:spLocks noGrp="1"/>
          </p:cNvSpPr>
          <p:nvPr>
            <p:ph idx="1"/>
          </p:nvPr>
        </p:nvSpPr>
        <p:spPr>
          <a:xfrm>
            <a:off x="342900" y="1006474"/>
            <a:ext cx="8229600" cy="2514601"/>
          </a:xfrm>
        </p:spPr>
        <p:txBody>
          <a:bodyPr vert="horz" lIns="91440" tIns="45720" rIns="91440" bIns="45720" rtlCol="0" anchor="t">
            <a:normAutofit fontScale="92500" lnSpcReduction="10000"/>
          </a:bodyPr>
          <a:lstStyle/>
          <a:p>
            <a:pPr marL="708660" lvl="1" indent="-342900">
              <a:buFont typeface="Arial" panose="020B0604020202020204" pitchFamily="34" charset="0"/>
              <a:buChar char="•"/>
            </a:pPr>
            <a:r>
              <a:rPr lang="en-US" sz="2100" dirty="0">
                <a:solidFill>
                  <a:schemeClr val="bg1"/>
                </a:solidFill>
                <a:latin typeface="Ebrima"/>
                <a:ea typeface="Ebrima"/>
                <a:cs typeface="Ebrima"/>
              </a:rPr>
              <a:t>Loss of river habitat due to:</a:t>
            </a:r>
          </a:p>
          <a:p>
            <a:pPr marL="891540" lvl="2" indent="-342900"/>
            <a:r>
              <a:rPr lang="en-US" sz="1700" dirty="0">
                <a:solidFill>
                  <a:schemeClr val="bg1"/>
                </a:solidFill>
                <a:latin typeface="Ebrima"/>
                <a:ea typeface="Ebrima"/>
                <a:cs typeface="Ebrima"/>
              </a:rPr>
              <a:t>Dams blocking passage</a:t>
            </a:r>
          </a:p>
          <a:p>
            <a:pPr marL="891540" lvl="2" indent="-342900"/>
            <a:r>
              <a:rPr lang="en-US" sz="1700" dirty="0">
                <a:solidFill>
                  <a:schemeClr val="bg1"/>
                </a:solidFill>
                <a:latin typeface="Ebrima"/>
                <a:ea typeface="Ebrima"/>
                <a:cs typeface="Ebrima"/>
              </a:rPr>
              <a:t>Culverts blocking passage</a:t>
            </a:r>
          </a:p>
          <a:p>
            <a:pPr marL="891540" lvl="2" indent="-342900"/>
            <a:r>
              <a:rPr lang="en-US" sz="1700" dirty="0">
                <a:solidFill>
                  <a:schemeClr val="bg1"/>
                </a:solidFill>
                <a:latin typeface="Ebrima"/>
                <a:ea typeface="Ebrima"/>
                <a:cs typeface="Ebrima"/>
              </a:rPr>
              <a:t>Re-routing natural streams </a:t>
            </a:r>
          </a:p>
          <a:p>
            <a:pPr marL="708660" lvl="1" indent="-342900">
              <a:buFont typeface="Arial" panose="020B0604020202020204" pitchFamily="34" charset="0"/>
              <a:buChar char="•"/>
            </a:pPr>
            <a:r>
              <a:rPr lang="en-US" sz="2100" dirty="0">
                <a:solidFill>
                  <a:schemeClr val="bg1"/>
                </a:solidFill>
                <a:latin typeface="Ebrima"/>
                <a:ea typeface="Ebrima"/>
                <a:cs typeface="Ebrima"/>
              </a:rPr>
              <a:t>Pollution like garbage in recreation areas. </a:t>
            </a:r>
            <a:endParaRPr lang="en-US" sz="2100" dirty="0">
              <a:solidFill>
                <a:schemeClr val="bg1"/>
              </a:solidFill>
            </a:endParaRPr>
          </a:p>
          <a:p>
            <a:pPr marL="708660" lvl="1" indent="-342900">
              <a:buFont typeface="Arial" panose="020B0604020202020204" pitchFamily="34" charset="0"/>
              <a:buChar char="•"/>
            </a:pPr>
            <a:r>
              <a:rPr lang="en-US" sz="2100" dirty="0">
                <a:solidFill>
                  <a:schemeClr val="bg1"/>
                </a:solidFill>
                <a:latin typeface="Ebrima"/>
                <a:ea typeface="Ebrima"/>
                <a:cs typeface="Ebrima"/>
              </a:rPr>
              <a:t>Pesticide and fertilizer run off in water.</a:t>
            </a:r>
          </a:p>
          <a:p>
            <a:pPr marL="708660" lvl="1" indent="-342900">
              <a:buFont typeface="Arial" panose="020B0604020202020204" pitchFamily="34" charset="0"/>
              <a:buChar char="•"/>
            </a:pPr>
            <a:r>
              <a:rPr lang="en-US" sz="2100" dirty="0">
                <a:solidFill>
                  <a:schemeClr val="bg1"/>
                </a:solidFill>
                <a:latin typeface="Ebrima"/>
                <a:ea typeface="Ebrima"/>
                <a:cs typeface="Ebrima"/>
              </a:rPr>
              <a:t>Stream bank falling off (often due to tree/plant loss)</a:t>
            </a:r>
          </a:p>
          <a:p>
            <a:pPr marL="708660" lvl="1" indent="-342900">
              <a:buFont typeface="Arial" panose="020B0604020202020204" pitchFamily="34" charset="0"/>
              <a:buChar char="•"/>
            </a:pPr>
            <a:r>
              <a:rPr lang="en-US" sz="2100" dirty="0">
                <a:solidFill>
                  <a:schemeClr val="bg1"/>
                </a:solidFill>
                <a:latin typeface="Ebrima"/>
                <a:ea typeface="Ebrima"/>
                <a:cs typeface="Ebrima"/>
              </a:rPr>
              <a:t>High water temperature</a:t>
            </a:r>
            <a:endParaRPr lang="en-US" sz="2100" dirty="0">
              <a:solidFill>
                <a:schemeClr val="bg1"/>
              </a:solidFill>
            </a:endParaRPr>
          </a:p>
          <a:p>
            <a:endParaRPr lang="en-US" sz="2500" dirty="0">
              <a:solidFill>
                <a:schemeClr val="bg1"/>
              </a:solidFill>
            </a:endParaRPr>
          </a:p>
          <a:p>
            <a:endParaRPr lang="en-US" sz="2500" dirty="0">
              <a:solidFill>
                <a:schemeClr val="bg1"/>
              </a:solidFill>
            </a:endParaRPr>
          </a:p>
        </p:txBody>
      </p:sp>
      <p:pic>
        <p:nvPicPr>
          <p:cNvPr id="12" name="Picture 11" descr="A picture containing grass, water, outdoor, sky&#10;&#10;Description automatically generated">
            <a:extLst>
              <a:ext uri="{FF2B5EF4-FFF2-40B4-BE49-F238E27FC236}">
                <a16:creationId xmlns:a16="http://schemas.microsoft.com/office/drawing/2014/main" id="{8D0A4E56-2889-4F7B-A5E4-AA9AA53B9C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00" b="37767"/>
          <a:stretch/>
        </p:blipFill>
        <p:spPr>
          <a:xfrm>
            <a:off x="0" y="3448287"/>
            <a:ext cx="9144589" cy="3429884"/>
          </a:xfrm>
          <a:prstGeom prst="rect">
            <a:avLst/>
          </a:prstGeom>
        </p:spPr>
      </p:pic>
    </p:spTree>
    <p:extLst>
      <p:ext uri="{BB962C8B-B14F-4D97-AF65-F5344CB8AC3E}">
        <p14:creationId xmlns:p14="http://schemas.microsoft.com/office/powerpoint/2010/main" val="134837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8CB8D-F4AF-AF76-45EA-FF606F03515F}"/>
              </a:ext>
            </a:extLst>
          </p:cNvPr>
          <p:cNvSpPr>
            <a:spLocks noGrp="1"/>
          </p:cNvSpPr>
          <p:nvPr>
            <p:ph type="title"/>
          </p:nvPr>
        </p:nvSpPr>
        <p:spPr/>
        <p:txBody>
          <a:bodyPr>
            <a:normAutofit fontScale="90000"/>
          </a:bodyPr>
          <a:lstStyle/>
          <a:p>
            <a:r>
              <a:rPr lang="en-US" dirty="0"/>
              <a:t>Culverts: Tunnels under roads and railroads </a:t>
            </a:r>
          </a:p>
        </p:txBody>
      </p:sp>
      <p:pic>
        <p:nvPicPr>
          <p:cNvPr id="7" name="Picture 6">
            <a:extLst>
              <a:ext uri="{FF2B5EF4-FFF2-40B4-BE49-F238E27FC236}">
                <a16:creationId xmlns:a16="http://schemas.microsoft.com/office/drawing/2014/main" id="{D224874E-E8FA-0A5F-1EB5-2E04BAD8987D}"/>
              </a:ext>
            </a:extLst>
          </p:cNvPr>
          <p:cNvPicPr>
            <a:picLocks noChangeAspect="1"/>
          </p:cNvPicPr>
          <p:nvPr/>
        </p:nvPicPr>
        <p:blipFill>
          <a:blip r:embed="rId3"/>
          <a:stretch>
            <a:fillRect/>
          </a:stretch>
        </p:blipFill>
        <p:spPr>
          <a:xfrm>
            <a:off x="4800600" y="3657600"/>
            <a:ext cx="3543300" cy="2657475"/>
          </a:xfrm>
          <a:prstGeom prst="rect">
            <a:avLst/>
          </a:prstGeom>
        </p:spPr>
      </p:pic>
      <p:pic>
        <p:nvPicPr>
          <p:cNvPr id="8" name="Picture 7">
            <a:extLst>
              <a:ext uri="{FF2B5EF4-FFF2-40B4-BE49-F238E27FC236}">
                <a16:creationId xmlns:a16="http://schemas.microsoft.com/office/drawing/2014/main" id="{864D38C7-008A-35BA-D67F-068A28B2483E}"/>
              </a:ext>
            </a:extLst>
          </p:cNvPr>
          <p:cNvPicPr>
            <a:picLocks noChangeAspect="1"/>
          </p:cNvPicPr>
          <p:nvPr/>
        </p:nvPicPr>
        <p:blipFill>
          <a:blip r:embed="rId4"/>
          <a:stretch>
            <a:fillRect/>
          </a:stretch>
        </p:blipFill>
        <p:spPr>
          <a:xfrm>
            <a:off x="285750" y="1314450"/>
            <a:ext cx="3543300" cy="2657475"/>
          </a:xfrm>
          <a:prstGeom prst="rect">
            <a:avLst/>
          </a:prstGeom>
        </p:spPr>
      </p:pic>
      <p:pic>
        <p:nvPicPr>
          <p:cNvPr id="5" name="Picture 4">
            <a:extLst>
              <a:ext uri="{FF2B5EF4-FFF2-40B4-BE49-F238E27FC236}">
                <a16:creationId xmlns:a16="http://schemas.microsoft.com/office/drawing/2014/main" id="{23C85439-C571-52FF-A068-D65270FB297F}"/>
              </a:ext>
            </a:extLst>
          </p:cNvPr>
          <p:cNvPicPr>
            <a:picLocks noChangeAspect="1"/>
          </p:cNvPicPr>
          <p:nvPr/>
        </p:nvPicPr>
        <p:blipFill>
          <a:blip r:embed="rId5"/>
          <a:stretch>
            <a:fillRect/>
          </a:stretch>
        </p:blipFill>
        <p:spPr>
          <a:xfrm>
            <a:off x="4659183" y="914400"/>
            <a:ext cx="3543299" cy="2657474"/>
          </a:xfrm>
          <a:prstGeom prst="rect">
            <a:avLst/>
          </a:prstGeom>
        </p:spPr>
      </p:pic>
      <p:pic>
        <p:nvPicPr>
          <p:cNvPr id="9" name="Picture 8">
            <a:extLst>
              <a:ext uri="{FF2B5EF4-FFF2-40B4-BE49-F238E27FC236}">
                <a16:creationId xmlns:a16="http://schemas.microsoft.com/office/drawing/2014/main" id="{177E0659-3785-43D0-AB8C-7EF2CB4780F0}"/>
              </a:ext>
            </a:extLst>
          </p:cNvPr>
          <p:cNvPicPr>
            <a:picLocks noChangeAspect="1"/>
          </p:cNvPicPr>
          <p:nvPr/>
        </p:nvPicPr>
        <p:blipFill>
          <a:blip r:embed="rId6"/>
          <a:stretch>
            <a:fillRect/>
          </a:stretch>
        </p:blipFill>
        <p:spPr>
          <a:xfrm>
            <a:off x="991048" y="4091939"/>
            <a:ext cx="2857500" cy="2143125"/>
          </a:xfrm>
          <a:prstGeom prst="rect">
            <a:avLst/>
          </a:prstGeom>
        </p:spPr>
      </p:pic>
    </p:spTree>
    <p:extLst>
      <p:ext uri="{BB962C8B-B14F-4D97-AF65-F5344CB8AC3E}">
        <p14:creationId xmlns:p14="http://schemas.microsoft.com/office/powerpoint/2010/main" val="162486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31AD1-FC2B-47B4-AD27-7E33C69C35F5}"/>
              </a:ext>
            </a:extLst>
          </p:cNvPr>
          <p:cNvSpPr>
            <a:spLocks noGrp="1"/>
          </p:cNvSpPr>
          <p:nvPr>
            <p:ph type="title"/>
          </p:nvPr>
        </p:nvSpPr>
        <p:spPr>
          <a:xfrm>
            <a:off x="457200" y="228600"/>
            <a:ext cx="8229600" cy="1771650"/>
          </a:xfrm>
        </p:spPr>
        <p:txBody>
          <a:bodyPr>
            <a:normAutofit/>
          </a:bodyPr>
          <a:lstStyle/>
          <a:p>
            <a:r>
              <a:rPr lang="en-US" dirty="0"/>
              <a:t>River Habitat </a:t>
            </a:r>
            <a:br>
              <a:rPr lang="en-US" dirty="0"/>
            </a:br>
            <a:r>
              <a:rPr lang="en-US" dirty="0"/>
              <a:t>Restoration </a:t>
            </a:r>
          </a:p>
        </p:txBody>
      </p:sp>
      <p:pic>
        <p:nvPicPr>
          <p:cNvPr id="6" name="Picture 5" descr="Diagram, engineering drawing&#10;&#10;Description automatically generated">
            <a:extLst>
              <a:ext uri="{FF2B5EF4-FFF2-40B4-BE49-F238E27FC236}">
                <a16:creationId xmlns:a16="http://schemas.microsoft.com/office/drawing/2014/main" id="{7E8D6088-78E3-48F5-8DF2-807E6725B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583" y="-13742"/>
            <a:ext cx="4686300" cy="6440530"/>
          </a:xfrm>
          <a:prstGeom prst="rect">
            <a:avLst/>
          </a:prstGeom>
        </p:spPr>
      </p:pic>
    </p:spTree>
    <p:extLst>
      <p:ext uri="{BB962C8B-B14F-4D97-AF65-F5344CB8AC3E}">
        <p14:creationId xmlns:p14="http://schemas.microsoft.com/office/powerpoint/2010/main" val="3314219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29A9C-FB46-464F-B1E2-959DE48448E9}"/>
              </a:ext>
            </a:extLst>
          </p:cNvPr>
          <p:cNvSpPr>
            <a:spLocks noGrp="1"/>
          </p:cNvSpPr>
          <p:nvPr>
            <p:ph type="title"/>
          </p:nvPr>
        </p:nvSpPr>
        <p:spPr/>
        <p:txBody>
          <a:bodyPr/>
          <a:lstStyle/>
          <a:p>
            <a:r>
              <a:rPr lang="en-US" dirty="0"/>
              <a:t>Habitat Restoration </a:t>
            </a:r>
            <a:endParaRPr lang="en-US"/>
          </a:p>
        </p:txBody>
      </p:sp>
      <p:pic>
        <p:nvPicPr>
          <p:cNvPr id="5" name="Online Media 4" title="Tucannon Large Wood Restoration">
            <a:hlinkClick r:id="" action="ppaction://media"/>
            <a:extLst>
              <a:ext uri="{FF2B5EF4-FFF2-40B4-BE49-F238E27FC236}">
                <a16:creationId xmlns:a16="http://schemas.microsoft.com/office/drawing/2014/main" id="{46996C0A-1017-4F7F-8676-0A56E405197E}"/>
              </a:ext>
            </a:extLst>
          </p:cNvPr>
          <p:cNvPicPr>
            <a:picLocks noGrp="1" noRot="1" noChangeAspect="1"/>
          </p:cNvPicPr>
          <p:nvPr>
            <p:ph idx="1"/>
            <a:videoFile r:link="rId1"/>
          </p:nvPr>
        </p:nvPicPr>
        <p:blipFill>
          <a:blip r:embed="rId4"/>
          <a:stretch>
            <a:fillRect/>
          </a:stretch>
        </p:blipFill>
        <p:spPr>
          <a:xfrm>
            <a:off x="457200" y="1428750"/>
            <a:ext cx="8229600" cy="4629150"/>
          </a:xfrm>
          <a:prstGeom prst="rect">
            <a:avLst/>
          </a:prstGeom>
        </p:spPr>
      </p:pic>
    </p:spTree>
    <p:extLst>
      <p:ext uri="{BB962C8B-B14F-4D97-AF65-F5344CB8AC3E}">
        <p14:creationId xmlns:p14="http://schemas.microsoft.com/office/powerpoint/2010/main" val="20699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0AB5-CDCB-E9D0-A743-90913E5B03A5}"/>
              </a:ext>
            </a:extLst>
          </p:cNvPr>
          <p:cNvSpPr>
            <a:spLocks noGrp="1"/>
          </p:cNvSpPr>
          <p:nvPr>
            <p:ph type="title"/>
          </p:nvPr>
        </p:nvSpPr>
        <p:spPr/>
        <p:txBody>
          <a:bodyPr/>
          <a:lstStyle/>
          <a:p>
            <a:r>
              <a:rPr lang="en-US" dirty="0"/>
              <a:t>Habitat Restoration </a:t>
            </a:r>
          </a:p>
        </p:txBody>
      </p:sp>
      <p:sp>
        <p:nvSpPr>
          <p:cNvPr id="3" name="Content Placeholder 2">
            <a:extLst>
              <a:ext uri="{FF2B5EF4-FFF2-40B4-BE49-F238E27FC236}">
                <a16:creationId xmlns:a16="http://schemas.microsoft.com/office/drawing/2014/main" id="{6516F6A4-95DE-4B0C-8CF4-0EEC0649FB3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053556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CD78-AD0F-4E42-BB51-DF9AFCC5BA55}"/>
              </a:ext>
            </a:extLst>
          </p:cNvPr>
          <p:cNvSpPr>
            <a:spLocks noGrp="1"/>
          </p:cNvSpPr>
          <p:nvPr>
            <p:ph type="title"/>
          </p:nvPr>
        </p:nvSpPr>
        <p:spPr/>
        <p:txBody>
          <a:bodyPr>
            <a:normAutofit/>
          </a:bodyPr>
          <a:lstStyle/>
          <a:p>
            <a:r>
              <a:rPr lang="en-US" dirty="0"/>
              <a:t>Salmon Habitat Needs</a:t>
            </a:r>
          </a:p>
        </p:txBody>
      </p:sp>
      <p:sp>
        <p:nvSpPr>
          <p:cNvPr id="3" name="Content Placeholder 2">
            <a:extLst>
              <a:ext uri="{FF2B5EF4-FFF2-40B4-BE49-F238E27FC236}">
                <a16:creationId xmlns:a16="http://schemas.microsoft.com/office/drawing/2014/main" id="{8784D756-F4D5-45B0-BA15-C255CCE90303}"/>
              </a:ext>
            </a:extLst>
          </p:cNvPr>
          <p:cNvSpPr>
            <a:spLocks noGrp="1"/>
          </p:cNvSpPr>
          <p:nvPr>
            <p:ph idx="1"/>
          </p:nvPr>
        </p:nvSpPr>
        <p:spPr/>
        <p:txBody>
          <a:bodyPr vert="horz" lIns="91440" tIns="45720" rIns="91440" bIns="45720" rtlCol="0" anchor="t">
            <a:normAutofit/>
          </a:bodyPr>
          <a:lstStyle/>
          <a:p>
            <a:pPr marL="571500" indent="-571500">
              <a:buChar char="•"/>
            </a:pPr>
            <a:r>
              <a:rPr lang="en-US" dirty="0">
                <a:solidFill>
                  <a:schemeClr val="bg1"/>
                </a:solidFill>
              </a:rPr>
              <a:t>Complex stream channels</a:t>
            </a:r>
            <a:endParaRPr lang="en-US"/>
          </a:p>
          <a:p>
            <a:pPr marL="571500" indent="-571500">
              <a:buChar char="•"/>
            </a:pPr>
            <a:r>
              <a:rPr lang="en-US" dirty="0">
                <a:solidFill>
                  <a:schemeClr val="bg1"/>
                </a:solidFill>
              </a:rPr>
              <a:t>Overhanging vegetation</a:t>
            </a:r>
          </a:p>
          <a:p>
            <a:pPr marL="571500" indent="-571500">
              <a:buChar char="•"/>
            </a:pPr>
            <a:r>
              <a:rPr lang="en-US" dirty="0">
                <a:solidFill>
                  <a:schemeClr val="bg1"/>
                </a:solidFill>
              </a:rPr>
              <a:t>Woody debris</a:t>
            </a:r>
          </a:p>
          <a:p>
            <a:pPr marL="571500" indent="-571500">
              <a:buChar char="•"/>
            </a:pPr>
            <a:r>
              <a:rPr lang="en-US" dirty="0">
                <a:solidFill>
                  <a:schemeClr val="bg1"/>
                </a:solidFill>
              </a:rPr>
              <a:t>Gravel </a:t>
            </a:r>
          </a:p>
          <a:p>
            <a:pPr marL="571500" indent="-571500">
              <a:buChar char="•"/>
            </a:pPr>
            <a:r>
              <a:rPr lang="en-US" dirty="0">
                <a:solidFill>
                  <a:schemeClr val="bg1"/>
                </a:solidFill>
              </a:rPr>
              <a:t>Large rocks</a:t>
            </a:r>
          </a:p>
          <a:p>
            <a:pPr marL="571500" indent="-571500">
              <a:buChar char="•"/>
            </a:pPr>
            <a:r>
              <a:rPr lang="en-US">
                <a:solidFill>
                  <a:schemeClr val="bg1"/>
                </a:solidFill>
                <a:latin typeface="Ebrima"/>
                <a:ea typeface="Ebrima"/>
                <a:cs typeface="Ebrima"/>
              </a:rPr>
              <a:t>Pocket water (oxygen in water) </a:t>
            </a:r>
            <a:endParaRPr lang="en-US">
              <a:solidFill>
                <a:schemeClr val="bg1"/>
              </a:solidFill>
            </a:endParaRPr>
          </a:p>
          <a:p>
            <a:pPr marL="571500" indent="-571500">
              <a:buChar char="•"/>
            </a:pPr>
            <a:r>
              <a:rPr lang="en-US" dirty="0">
                <a:solidFill>
                  <a:schemeClr val="bg1"/>
                </a:solidFill>
              </a:rPr>
              <a:t>Pools </a:t>
            </a:r>
          </a:p>
          <a:p>
            <a:endParaRPr lang="en-US" dirty="0"/>
          </a:p>
        </p:txBody>
      </p:sp>
    </p:spTree>
    <p:extLst>
      <p:ext uri="{BB962C8B-B14F-4D97-AF65-F5344CB8AC3E}">
        <p14:creationId xmlns:p14="http://schemas.microsoft.com/office/powerpoint/2010/main" val="4017747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512" y="144511"/>
            <a:ext cx="8382000" cy="1143000"/>
          </a:xfrm>
        </p:spPr>
        <p:txBody>
          <a:bodyPr/>
          <a:lstStyle/>
          <a:p>
            <a:r>
              <a:rPr lang="en-US" dirty="0">
                <a:latin typeface="Rockwell" panose="02060603020205020403" pitchFamily="18" charset="0"/>
              </a:rPr>
              <a:t>River Habitat Needs</a:t>
            </a:r>
          </a:p>
        </p:txBody>
      </p:sp>
      <p:pic>
        <p:nvPicPr>
          <p:cNvPr id="4" name="Picture 3" descr="A group of fish swimming in the water&#10;&#10;Description automatically generated with low confidence">
            <a:extLst>
              <a:ext uri="{FF2B5EF4-FFF2-40B4-BE49-F238E27FC236}">
                <a16:creationId xmlns:a16="http://schemas.microsoft.com/office/drawing/2014/main" id="{AE7F8045-BA04-4358-8F7E-5BE513B76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085850"/>
            <a:ext cx="6115050" cy="4076700"/>
          </a:xfrm>
          <a:prstGeom prst="rect">
            <a:avLst/>
          </a:prstGeom>
        </p:spPr>
      </p:pic>
    </p:spTree>
  </p:cSld>
  <p:clrMapOvr>
    <a:masterClrMapping/>
  </p:clrMapOvr>
  <p:timing>
    <p:tnLst>
      <p:par>
        <p:cTn id="1" dur="indefinite" restart="never" nodeType="tmRoot">
          <p:childTnLst>
            <p:par>
              <p:cTn id="2"/>
            </p:par>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5750" y="-544693"/>
            <a:ext cx="8572500" cy="1500187"/>
          </a:xfrm>
        </p:spPr>
        <p:txBody>
          <a:bodyPr/>
          <a:lstStyle/>
          <a:p>
            <a:pPr algn="ctr"/>
            <a:r>
              <a:rPr lang="en-US" dirty="0">
                <a:latin typeface="Ebrima"/>
                <a:ea typeface="Ebrima"/>
                <a:cs typeface="Ebrima"/>
              </a:rPr>
              <a:t>There are six different types of Pacific </a:t>
            </a:r>
            <a:r>
              <a:rPr lang="en-US">
                <a:latin typeface="Ebrima"/>
                <a:ea typeface="Ebrima"/>
                <a:cs typeface="Ebrima"/>
              </a:rPr>
              <a:t>salmonids</a:t>
            </a:r>
            <a:r>
              <a:rPr lang="en-US" dirty="0">
                <a:latin typeface="Ebrima"/>
                <a:ea typeface="Ebrima"/>
                <a:cs typeface="Ebrima"/>
              </a:rPr>
              <a:t>! </a:t>
            </a:r>
            <a:endParaRPr lang="en-US" dirty="0"/>
          </a:p>
        </p:txBody>
      </p:sp>
      <p:pic>
        <p:nvPicPr>
          <p:cNvPr id="6" name="Picture 5" descr="A group of fish&#10;&#10;Description automatically generated with low confidence">
            <a:extLst>
              <a:ext uri="{FF2B5EF4-FFF2-40B4-BE49-F238E27FC236}">
                <a16:creationId xmlns:a16="http://schemas.microsoft.com/office/drawing/2014/main" id="{F708B7E4-6404-4F67-B72D-0B44448520A4}"/>
              </a:ext>
            </a:extLst>
          </p:cNvPr>
          <p:cNvPicPr>
            <a:picLocks noChangeAspect="1"/>
          </p:cNvPicPr>
          <p:nvPr/>
        </p:nvPicPr>
        <p:blipFill rotWithShape="1">
          <a:blip r:embed="rId4">
            <a:extLst>
              <a:ext uri="{28A0092B-C50C-407E-A947-70E740481C1C}">
                <a14:useLocalDpi xmlns:a14="http://schemas.microsoft.com/office/drawing/2010/main" val="0"/>
              </a:ext>
            </a:extLst>
          </a:blip>
          <a:srcRect t="13021"/>
          <a:stretch/>
        </p:blipFill>
        <p:spPr>
          <a:xfrm>
            <a:off x="933450" y="1154704"/>
            <a:ext cx="4057650" cy="4059517"/>
          </a:xfrm>
          <a:prstGeom prst="rect">
            <a:avLst/>
          </a:prstGeom>
        </p:spPr>
      </p:pic>
      <p:sp>
        <p:nvSpPr>
          <p:cNvPr id="11" name="TextBox 10">
            <a:extLst>
              <a:ext uri="{FF2B5EF4-FFF2-40B4-BE49-F238E27FC236}">
                <a16:creationId xmlns:a16="http://schemas.microsoft.com/office/drawing/2014/main" id="{FB23E65A-B514-4FF2-B720-13012A26D39E}"/>
              </a:ext>
            </a:extLst>
          </p:cNvPr>
          <p:cNvSpPr txBox="1"/>
          <p:nvPr/>
        </p:nvSpPr>
        <p:spPr>
          <a:xfrm>
            <a:off x="5104738" y="1353400"/>
            <a:ext cx="3429000" cy="3477875"/>
          </a:xfrm>
          <a:prstGeom prst="rect">
            <a:avLst/>
          </a:prstGeom>
          <a:noFill/>
        </p:spPr>
        <p:txBody>
          <a:bodyPr wrap="square" lIns="91440" tIns="45720" rIns="91440" bIns="45720" rtlCol="0" anchor="t">
            <a:spAutoFit/>
          </a:bodyPr>
          <a:lstStyle/>
          <a:p>
            <a:pPr algn="ctr"/>
            <a:r>
              <a:rPr lang="en-US" sz="2000" dirty="0">
                <a:solidFill>
                  <a:schemeClr val="bg1"/>
                </a:solidFill>
              </a:rPr>
              <a:t>Chinook salmon</a:t>
            </a:r>
          </a:p>
          <a:p>
            <a:pPr algn="ctr"/>
            <a:endParaRPr lang="en-US" sz="2000" dirty="0">
              <a:solidFill>
                <a:schemeClr val="bg1"/>
              </a:solidFill>
              <a:ea typeface="+mn-lt"/>
              <a:cs typeface="+mn-lt"/>
            </a:endParaRPr>
          </a:p>
          <a:p>
            <a:pPr algn="ctr"/>
            <a:r>
              <a:rPr lang="en-US" sz="2000" dirty="0">
                <a:solidFill>
                  <a:schemeClr val="bg1"/>
                </a:solidFill>
                <a:ea typeface="+mn-lt"/>
                <a:cs typeface="+mn-lt"/>
              </a:rPr>
              <a:t>coho salmon</a:t>
            </a:r>
          </a:p>
          <a:p>
            <a:pPr algn="ctr"/>
            <a:endParaRPr lang="en-US" sz="2000" dirty="0">
              <a:solidFill>
                <a:schemeClr val="bg1"/>
              </a:solidFill>
              <a:cs typeface="Calibri"/>
            </a:endParaRPr>
          </a:p>
          <a:p>
            <a:pPr algn="ctr"/>
            <a:r>
              <a:rPr lang="en-US" sz="2000" dirty="0">
                <a:solidFill>
                  <a:schemeClr val="bg1"/>
                </a:solidFill>
              </a:rPr>
              <a:t>pink salmon</a:t>
            </a:r>
          </a:p>
          <a:p>
            <a:pPr algn="ctr"/>
            <a:endParaRPr lang="en-US" sz="2000" dirty="0">
              <a:solidFill>
                <a:schemeClr val="bg1"/>
              </a:solidFill>
            </a:endParaRPr>
          </a:p>
          <a:p>
            <a:pPr algn="ctr"/>
            <a:r>
              <a:rPr lang="en-US" sz="2000" dirty="0">
                <a:solidFill>
                  <a:schemeClr val="bg1"/>
                </a:solidFill>
              </a:rPr>
              <a:t>sockeye salmon</a:t>
            </a:r>
            <a:endParaRPr lang="en-US" sz="2000" dirty="0">
              <a:solidFill>
                <a:schemeClr val="bg1"/>
              </a:solidFill>
              <a:cs typeface="Calibri"/>
            </a:endParaRPr>
          </a:p>
          <a:p>
            <a:pPr algn="ctr"/>
            <a:endParaRPr lang="en-US" sz="2000" dirty="0">
              <a:solidFill>
                <a:schemeClr val="bg1"/>
              </a:solidFill>
            </a:endParaRPr>
          </a:p>
          <a:p>
            <a:pPr algn="ctr"/>
            <a:r>
              <a:rPr lang="en-US" sz="2000" dirty="0">
                <a:solidFill>
                  <a:schemeClr val="bg1"/>
                </a:solidFill>
              </a:rPr>
              <a:t>chum salmon</a:t>
            </a:r>
            <a:endParaRPr lang="en-US" sz="2000" dirty="0">
              <a:solidFill>
                <a:schemeClr val="bg1"/>
              </a:solidFill>
              <a:cs typeface="Calibri"/>
            </a:endParaRPr>
          </a:p>
          <a:p>
            <a:pPr algn="ctr"/>
            <a:endParaRPr lang="en-US" sz="2000" dirty="0">
              <a:solidFill>
                <a:schemeClr val="bg1"/>
              </a:solidFill>
            </a:endParaRPr>
          </a:p>
          <a:p>
            <a:pPr algn="ctr"/>
            <a:r>
              <a:rPr lang="en-US" sz="2000" dirty="0">
                <a:solidFill>
                  <a:schemeClr val="bg1"/>
                </a:solidFill>
              </a:rPr>
              <a:t>rainbow and steelhead trout* </a:t>
            </a:r>
            <a:endParaRPr lang="en-US" sz="2000" dirty="0">
              <a:solidFill>
                <a:schemeClr val="bg1"/>
              </a:solidFill>
              <a:cs typeface="Calibri"/>
            </a:endParaRPr>
          </a:p>
        </p:txBody>
      </p:sp>
      <p:sp>
        <p:nvSpPr>
          <p:cNvPr id="12" name="TextBox 11">
            <a:extLst>
              <a:ext uri="{FF2B5EF4-FFF2-40B4-BE49-F238E27FC236}">
                <a16:creationId xmlns:a16="http://schemas.microsoft.com/office/drawing/2014/main" id="{3BA1F8C4-B295-415F-A57B-C540E152816B}"/>
              </a:ext>
            </a:extLst>
          </p:cNvPr>
          <p:cNvSpPr txBox="1"/>
          <p:nvPr/>
        </p:nvSpPr>
        <p:spPr>
          <a:xfrm>
            <a:off x="154686" y="5698778"/>
            <a:ext cx="8834628" cy="523220"/>
          </a:xfrm>
          <a:prstGeom prst="rect">
            <a:avLst/>
          </a:prstGeom>
          <a:noFill/>
        </p:spPr>
        <p:txBody>
          <a:bodyPr wrap="square" lIns="91440" tIns="45720" rIns="91440" bIns="45720" rtlCol="0" anchor="t">
            <a:spAutoFit/>
          </a:bodyPr>
          <a:lstStyle/>
          <a:p>
            <a:pPr algn="ctr"/>
            <a:r>
              <a:rPr lang="en-US" sz="2800" dirty="0">
                <a:solidFill>
                  <a:schemeClr val="bg1"/>
                </a:solidFill>
              </a:rPr>
              <a:t>All salmonids spend part of their lives in freshwater rivers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5730" y="-204121"/>
            <a:ext cx="8892540" cy="1676603"/>
          </a:xfrm>
        </p:spPr>
        <p:txBody>
          <a:bodyPr>
            <a:normAutofit/>
          </a:bodyPr>
          <a:lstStyle/>
          <a:p>
            <a:pPr>
              <a:lnSpc>
                <a:spcPct val="90000"/>
              </a:lnSpc>
            </a:pPr>
            <a:r>
              <a:rPr lang="en-US" sz="4000" dirty="0"/>
              <a:t>Salmon Facts</a:t>
            </a:r>
          </a:p>
        </p:txBody>
      </p:sp>
      <p:sp>
        <p:nvSpPr>
          <p:cNvPr id="11" name="Content Placeholder 10">
            <a:extLst>
              <a:ext uri="{FF2B5EF4-FFF2-40B4-BE49-F238E27FC236}">
                <a16:creationId xmlns:a16="http://schemas.microsoft.com/office/drawing/2014/main" id="{ECE4CB7B-8072-42FB-910F-C9AD76D29D6E}"/>
              </a:ext>
            </a:extLst>
          </p:cNvPr>
          <p:cNvSpPr>
            <a:spLocks noGrp="1"/>
          </p:cNvSpPr>
          <p:nvPr>
            <p:ph idx="1"/>
          </p:nvPr>
        </p:nvSpPr>
        <p:spPr>
          <a:xfrm>
            <a:off x="400050" y="1028700"/>
            <a:ext cx="7943850" cy="3785419"/>
          </a:xfrm>
          <a:noFill/>
        </p:spPr>
        <p:txBody>
          <a:bodyPr>
            <a:normAutofit/>
          </a:bodyPr>
          <a:lstStyle/>
          <a:p>
            <a:r>
              <a:rPr lang="en-US" sz="2100" dirty="0">
                <a:solidFill>
                  <a:schemeClr val="bg1"/>
                </a:solidFill>
              </a:rPr>
              <a:t>Salmon are adaptable. </a:t>
            </a:r>
          </a:p>
          <a:p>
            <a:endParaRPr lang="en-US" sz="2100" dirty="0">
              <a:solidFill>
                <a:schemeClr val="bg1"/>
              </a:solidFill>
            </a:endParaRPr>
          </a:p>
          <a:p>
            <a:r>
              <a:rPr lang="en-US" sz="2100" dirty="0">
                <a:solidFill>
                  <a:schemeClr val="bg1"/>
                </a:solidFill>
              </a:rPr>
              <a:t>They have evolved to live in everything from mountain forest to high desert streams.  </a:t>
            </a:r>
          </a:p>
          <a:p>
            <a:endParaRPr lang="en-US" sz="2100" dirty="0">
              <a:solidFill>
                <a:schemeClr val="bg1"/>
              </a:solidFill>
            </a:endParaRPr>
          </a:p>
        </p:txBody>
      </p:sp>
      <p:pic>
        <p:nvPicPr>
          <p:cNvPr id="6" name="Picture 5">
            <a:extLst>
              <a:ext uri="{FF2B5EF4-FFF2-40B4-BE49-F238E27FC236}">
                <a16:creationId xmlns:a16="http://schemas.microsoft.com/office/drawing/2014/main" id="{4A829B64-C0EB-46CB-A8D6-B09773323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500" b="8333"/>
          <a:stretch/>
        </p:blipFill>
        <p:spPr>
          <a:xfrm>
            <a:off x="1027271" y="2546558"/>
            <a:ext cx="3146108" cy="3495676"/>
          </a:xfrm>
          <a:prstGeom prst="rect">
            <a:avLst/>
          </a:prstGeom>
        </p:spPr>
      </p:pic>
      <p:pic>
        <p:nvPicPr>
          <p:cNvPr id="9" name="Picture 8">
            <a:extLst>
              <a:ext uri="{FF2B5EF4-FFF2-40B4-BE49-F238E27FC236}">
                <a16:creationId xmlns:a16="http://schemas.microsoft.com/office/drawing/2014/main" id="{06E1230E-2D2D-493C-AEF9-596B8EB7E4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98" r="15510"/>
          <a:stretch/>
        </p:blipFill>
        <p:spPr>
          <a:xfrm>
            <a:off x="4800600" y="2546558"/>
            <a:ext cx="3173706" cy="3495676"/>
          </a:xfrm>
          <a:prstGeom prst="rect">
            <a:avLst/>
          </a:prstGeom>
        </p:spPr>
      </p:pic>
    </p:spTree>
    <p:extLst>
      <p:ext uri="{BB962C8B-B14F-4D97-AF65-F5344CB8AC3E}">
        <p14:creationId xmlns:p14="http://schemas.microsoft.com/office/powerpoint/2010/main" val="99090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sky, nature&#10;&#10;Description automatically generated">
            <a:extLst>
              <a:ext uri="{FF2B5EF4-FFF2-40B4-BE49-F238E27FC236}">
                <a16:creationId xmlns:a16="http://schemas.microsoft.com/office/drawing/2014/main" id="{45384546-8525-4E14-A02C-4B652D0EB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93" y="3447121"/>
            <a:ext cx="4673073" cy="2642294"/>
          </a:xfrm>
          <a:prstGeom prst="rect">
            <a:avLst/>
          </a:prstGeom>
        </p:spPr>
      </p:pic>
      <p:pic>
        <p:nvPicPr>
          <p:cNvPr id="9" name="Picture 8">
            <a:extLst>
              <a:ext uri="{FF2B5EF4-FFF2-40B4-BE49-F238E27FC236}">
                <a16:creationId xmlns:a16="http://schemas.microsoft.com/office/drawing/2014/main" id="{06E1230E-2D2D-493C-AEF9-596B8EB7E4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98" r="15510"/>
          <a:stretch/>
        </p:blipFill>
        <p:spPr>
          <a:xfrm>
            <a:off x="5444514" y="2918621"/>
            <a:ext cx="3173706" cy="3495676"/>
          </a:xfrm>
          <a:prstGeom prst="rect">
            <a:avLst/>
          </a:prstGeom>
        </p:spPr>
      </p:pic>
      <p:sp>
        <p:nvSpPr>
          <p:cNvPr id="7" name="Title 6"/>
          <p:cNvSpPr>
            <a:spLocks noGrp="1"/>
          </p:cNvSpPr>
          <p:nvPr>
            <p:ph type="title"/>
          </p:nvPr>
        </p:nvSpPr>
        <p:spPr>
          <a:xfrm>
            <a:off x="125730" y="-204121"/>
            <a:ext cx="8892540" cy="1676603"/>
          </a:xfrm>
        </p:spPr>
        <p:txBody>
          <a:bodyPr>
            <a:normAutofit/>
          </a:bodyPr>
          <a:lstStyle/>
          <a:p>
            <a:pPr>
              <a:lnSpc>
                <a:spcPct val="90000"/>
              </a:lnSpc>
            </a:pPr>
            <a:r>
              <a:rPr lang="en-US" sz="4000" dirty="0"/>
              <a:t>Salmon Facts</a:t>
            </a:r>
          </a:p>
        </p:txBody>
      </p:sp>
      <p:sp>
        <p:nvSpPr>
          <p:cNvPr id="11" name="Content Placeholder 10">
            <a:extLst>
              <a:ext uri="{FF2B5EF4-FFF2-40B4-BE49-F238E27FC236}">
                <a16:creationId xmlns:a16="http://schemas.microsoft.com/office/drawing/2014/main" id="{ECE4CB7B-8072-42FB-910F-C9AD76D29D6E}"/>
              </a:ext>
            </a:extLst>
          </p:cNvPr>
          <p:cNvSpPr>
            <a:spLocks noGrp="1"/>
          </p:cNvSpPr>
          <p:nvPr>
            <p:ph idx="1"/>
          </p:nvPr>
        </p:nvSpPr>
        <p:spPr>
          <a:xfrm>
            <a:off x="400050" y="1028700"/>
            <a:ext cx="7943850" cy="3785419"/>
          </a:xfrm>
          <a:noFill/>
        </p:spPr>
        <p:txBody>
          <a:bodyPr vert="horz" lIns="91440" tIns="45720" rIns="91440" bIns="45720" rtlCol="0" anchor="t">
            <a:normAutofit/>
          </a:bodyPr>
          <a:lstStyle/>
          <a:p>
            <a:r>
              <a:rPr lang="en-US" sz="2400" dirty="0">
                <a:solidFill>
                  <a:schemeClr val="bg1"/>
                </a:solidFill>
                <a:latin typeface="Ebrima"/>
                <a:ea typeface="Ebrima"/>
                <a:cs typeface="Ebrima"/>
              </a:rPr>
              <a:t>Salmon are anadromous. </a:t>
            </a:r>
            <a:endParaRPr lang="en-US" sz="2400" dirty="0">
              <a:solidFill>
                <a:schemeClr val="bg1"/>
              </a:solidFill>
            </a:endParaRPr>
          </a:p>
          <a:p>
            <a:r>
              <a:rPr lang="en-US" sz="2400" dirty="0">
                <a:solidFill>
                  <a:schemeClr val="bg1"/>
                </a:solidFill>
              </a:rPr>
              <a:t>They can adapt from freshwater to saltwater, and back again! </a:t>
            </a:r>
          </a:p>
          <a:p>
            <a:r>
              <a:rPr lang="en-US" sz="2400" dirty="0">
                <a:solidFill>
                  <a:schemeClr val="bg1"/>
                </a:solidFill>
                <a:latin typeface="Ebrima"/>
                <a:ea typeface="Ebrima"/>
                <a:cs typeface="Ebrima"/>
              </a:rPr>
              <a:t>But they must be able to make that journey without tall barriers. </a:t>
            </a:r>
            <a:endParaRPr lang="en-US" sz="2400" dirty="0">
              <a:solidFill>
                <a:schemeClr val="bg1"/>
              </a:solidFill>
            </a:endParaRPr>
          </a:p>
          <a:p>
            <a:endParaRPr lang="en-US" sz="2400" dirty="0">
              <a:solidFill>
                <a:schemeClr val="bg1"/>
              </a:solidFill>
            </a:endParaRPr>
          </a:p>
          <a:p>
            <a:endParaRPr lang="en-US" sz="2100" dirty="0">
              <a:solidFill>
                <a:schemeClr val="bg1"/>
              </a:solidFill>
            </a:endParaRPr>
          </a:p>
        </p:txBody>
      </p:sp>
    </p:spTree>
    <p:extLst>
      <p:ext uri="{BB962C8B-B14F-4D97-AF65-F5344CB8AC3E}">
        <p14:creationId xmlns:p14="http://schemas.microsoft.com/office/powerpoint/2010/main" val="376863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B45C-4188-49BE-9E10-2C9DB7503F1A}"/>
              </a:ext>
            </a:extLst>
          </p:cNvPr>
          <p:cNvSpPr>
            <a:spLocks noGrp="1"/>
          </p:cNvSpPr>
          <p:nvPr>
            <p:ph type="title"/>
          </p:nvPr>
        </p:nvSpPr>
        <p:spPr/>
        <p:txBody>
          <a:bodyPr/>
          <a:lstStyle/>
          <a:p>
            <a:r>
              <a:rPr lang="en-US" dirty="0"/>
              <a:t>Salmon Life Cycle</a:t>
            </a:r>
          </a:p>
        </p:txBody>
      </p:sp>
      <p:pic>
        <p:nvPicPr>
          <p:cNvPr id="6" name="Picture 5" descr="A picture containing fish&#10;&#10;Description automatically generated">
            <a:extLst>
              <a:ext uri="{FF2B5EF4-FFF2-40B4-BE49-F238E27FC236}">
                <a16:creationId xmlns:a16="http://schemas.microsoft.com/office/drawing/2014/main" id="{D86F5B8D-71B7-42DF-A9C8-23A75B930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0" y="1139190"/>
            <a:ext cx="6667500" cy="4914900"/>
          </a:xfrm>
          <a:prstGeom prst="rect">
            <a:avLst/>
          </a:prstGeom>
        </p:spPr>
      </p:pic>
      <p:sp>
        <p:nvSpPr>
          <p:cNvPr id="7" name="TextBox 6">
            <a:extLst>
              <a:ext uri="{FF2B5EF4-FFF2-40B4-BE49-F238E27FC236}">
                <a16:creationId xmlns:a16="http://schemas.microsoft.com/office/drawing/2014/main" id="{43238A93-E7CA-4512-9710-F53BF59DD0E2}"/>
              </a:ext>
            </a:extLst>
          </p:cNvPr>
          <p:cNvSpPr txBox="1"/>
          <p:nvPr/>
        </p:nvSpPr>
        <p:spPr>
          <a:xfrm>
            <a:off x="5486400" y="6067655"/>
            <a:ext cx="2571750" cy="276999"/>
          </a:xfrm>
          <a:prstGeom prst="rect">
            <a:avLst/>
          </a:prstGeom>
          <a:noFill/>
        </p:spPr>
        <p:txBody>
          <a:bodyPr wrap="square" rtlCol="0">
            <a:spAutoFit/>
          </a:bodyPr>
          <a:lstStyle/>
          <a:p>
            <a:r>
              <a:rPr lang="en-US" sz="1200" dirty="0">
                <a:solidFill>
                  <a:schemeClr val="bg1"/>
                </a:solidFill>
              </a:rPr>
              <a:t>Alaska Department of Fish and Game</a:t>
            </a:r>
          </a:p>
        </p:txBody>
      </p:sp>
      <p:sp>
        <p:nvSpPr>
          <p:cNvPr id="8" name="Oval 7">
            <a:extLst>
              <a:ext uri="{FF2B5EF4-FFF2-40B4-BE49-F238E27FC236}">
                <a16:creationId xmlns:a16="http://schemas.microsoft.com/office/drawing/2014/main" id="{28E5860F-2F8D-4C61-8B30-0451CCB61391}"/>
              </a:ext>
            </a:extLst>
          </p:cNvPr>
          <p:cNvSpPr/>
          <p:nvPr/>
        </p:nvSpPr>
        <p:spPr>
          <a:xfrm>
            <a:off x="4514850" y="2343150"/>
            <a:ext cx="2571750" cy="142875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16342076-814C-4662-9942-CAE299167B93}"/>
              </a:ext>
            </a:extLst>
          </p:cNvPr>
          <p:cNvSpPr/>
          <p:nvPr/>
        </p:nvSpPr>
        <p:spPr>
          <a:xfrm>
            <a:off x="2514600" y="3705543"/>
            <a:ext cx="2457450" cy="1207452"/>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0513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70CC9-08CB-4B0B-9B79-857819710177}"/>
              </a:ext>
            </a:extLst>
          </p:cNvPr>
          <p:cNvSpPr>
            <a:spLocks noGrp="1"/>
          </p:cNvSpPr>
          <p:nvPr>
            <p:ph type="title"/>
          </p:nvPr>
        </p:nvSpPr>
        <p:spPr/>
        <p:txBody>
          <a:bodyPr/>
          <a:lstStyle/>
          <a:p>
            <a:r>
              <a:rPr lang="en-US" dirty="0"/>
              <a:t>Habitat Threat Spotlight: Dams</a:t>
            </a:r>
          </a:p>
        </p:txBody>
      </p:sp>
      <p:pic>
        <p:nvPicPr>
          <p:cNvPr id="6" name="Content Placeholder 5" descr="A picture containing outdoor, sky, water, building&#10;&#10;Description automatically generated">
            <a:extLst>
              <a:ext uri="{FF2B5EF4-FFF2-40B4-BE49-F238E27FC236}">
                <a16:creationId xmlns:a16="http://schemas.microsoft.com/office/drawing/2014/main" id="{DA876DB0-10F2-423A-83AB-7737F906FC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7411" y="1066344"/>
            <a:ext cx="6909179" cy="4629150"/>
          </a:xfrm>
        </p:spPr>
      </p:pic>
      <p:sp>
        <p:nvSpPr>
          <p:cNvPr id="7" name="TextBox 6">
            <a:extLst>
              <a:ext uri="{FF2B5EF4-FFF2-40B4-BE49-F238E27FC236}">
                <a16:creationId xmlns:a16="http://schemas.microsoft.com/office/drawing/2014/main" id="{0D3F9524-F029-45EA-A8FB-6DABFD1BE95F}"/>
              </a:ext>
            </a:extLst>
          </p:cNvPr>
          <p:cNvSpPr txBox="1"/>
          <p:nvPr/>
        </p:nvSpPr>
        <p:spPr>
          <a:xfrm>
            <a:off x="1324655" y="5945641"/>
            <a:ext cx="6637564" cy="430887"/>
          </a:xfrm>
          <a:prstGeom prst="rect">
            <a:avLst/>
          </a:prstGeom>
          <a:noFill/>
        </p:spPr>
        <p:txBody>
          <a:bodyPr wrap="square" lIns="91440" tIns="45720" rIns="91440" bIns="45720" rtlCol="0" anchor="t">
            <a:spAutoFit/>
          </a:bodyPr>
          <a:lstStyle/>
          <a:p>
            <a:r>
              <a:rPr lang="en-US" sz="1100" dirty="0">
                <a:solidFill>
                  <a:schemeClr val="bg1"/>
                </a:solidFill>
              </a:rPr>
              <a:t>Merwin Dam on the Lewis River, Washington. Merwin Dam is the lowermost of the three dams blocking fish passage on the North Fork Lewis River </a:t>
            </a:r>
          </a:p>
        </p:txBody>
      </p:sp>
      <p:sp>
        <p:nvSpPr>
          <p:cNvPr id="3" name="TextBox 2">
            <a:extLst>
              <a:ext uri="{FF2B5EF4-FFF2-40B4-BE49-F238E27FC236}">
                <a16:creationId xmlns:a16="http://schemas.microsoft.com/office/drawing/2014/main" id="{1D56D377-9400-4731-B850-53A72DF1DA3E}"/>
              </a:ext>
            </a:extLst>
          </p:cNvPr>
          <p:cNvSpPr txBox="1"/>
          <p:nvPr/>
        </p:nvSpPr>
        <p:spPr>
          <a:xfrm>
            <a:off x="6588579" y="5700712"/>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solidFill>
                  <a:srgbClr val="FFFFFF"/>
                </a:solidFill>
              </a:rPr>
              <a:t>Photo by Thomas O’Keefe</a:t>
            </a:r>
            <a:endParaRPr lang="en-US" sz="1000" i="1" dirty="0"/>
          </a:p>
        </p:txBody>
      </p:sp>
    </p:spTree>
    <p:extLst>
      <p:ext uri="{BB962C8B-B14F-4D97-AF65-F5344CB8AC3E}">
        <p14:creationId xmlns:p14="http://schemas.microsoft.com/office/powerpoint/2010/main" val="1357213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DFW_PowerPointTemplate.potx" id="{572BC1C9-95E5-40D0-82E4-9EDCDEFC3684}" vid="{7ABF6A30-3D8B-4F1E-8318-9051E980C2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ShowInCatalog xmlns="6697dfbd-1ba5-4f97-98d5-8152b8deaee0">false</ShowInCatalog>
    <FormVersion xmlns="6697dfbd-1ba5-4f97-98d5-8152b8deaee0" xsi:nil="true"/>
    <FormDescription xmlns="6697dfbd-1ba5-4f97-98d5-8152b8deaee0" xsi:nil="true"/>
    <FormLocale xmlns="6697dfbd-1ba5-4f97-98d5-8152b8deaee0" xsi:nil="true"/>
    <FormId xmlns="6697dfbd-1ba5-4f97-98d5-8152b8deaee0" xsi:nil="true"/>
    <FormName xmlns="6697dfbd-1ba5-4f97-98d5-8152b8deaee0" xsi:nil="true"/>
    <FormCategory xmlns="6697dfbd-1ba5-4f97-98d5-8152b8deaee0" xsi:nil="true"/>
    <CustomContentTypeId xmlns="6697dfbd-1ba5-4f97-98d5-8152b8deaee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DABC69EFEE316A459BAB08C7FFBA25DF" ma:contentTypeVersion="0" ma:contentTypeDescription="A Microsoft InfoPath Form Template." ma:contentTypeScope="" ma:versionID="5ef8a21ce910e8d44defc9e7ab22a5a3">
  <xsd:schema xmlns:xsd="http://www.w3.org/2001/XMLSchema" xmlns:xs="http://www.w3.org/2001/XMLSchema" xmlns:p="http://schemas.microsoft.com/office/2006/metadata/properties" xmlns:ns2="6697dfbd-1ba5-4f97-98d5-8152b8deaee0" targetNamespace="http://schemas.microsoft.com/office/2006/metadata/properties" ma:root="true" ma:fieldsID="3039e3d1967a4fafafa4ed5ff8b1072c" ns2:_="">
    <xsd:import namespace="6697dfbd-1ba5-4f97-98d5-8152b8deaee0"/>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97dfbd-1ba5-4f97-98d5-8152b8deaee0" elementFormDefault="qualified">
    <xsd:import namespace="http://schemas.microsoft.com/office/2006/documentManagement/types"/>
    <xsd:import namespace="http://schemas.microsoft.com/office/infopath/2007/PartnerControls"/>
    <xsd:element name="FormName" ma:index="8" nillable="true" ma:displayName="Form Name" ma:internalName="FormName">
      <xsd:simpleType>
        <xsd:restriction base="dms:Text"/>
      </xsd:simpleType>
    </xsd:element>
    <xsd:element name="FormCategory" ma:index="9" nillable="true" ma:displayName="Form Category" ma:internalName="FormCategory">
      <xsd:simpleType>
        <xsd:restriction base="dms:Text"/>
      </xsd:simpleType>
    </xsd:element>
    <xsd:element name="FormVersion" ma:index="10" nillable="true" ma:displayName="Form Version" ma:internalName="FormVersion">
      <xsd:simpleType>
        <xsd:restriction base="dms:Text"/>
      </xsd:simpleType>
    </xsd:element>
    <xsd:element name="FormId" ma:index="11" nillable="true" ma:displayName="Form ID" ma:internalName="FormId">
      <xsd:simpleType>
        <xsd:restriction base="dms:Text"/>
      </xsd:simpleType>
    </xsd:element>
    <xsd:element name="FormLocale" ma:index="12" nillable="true" ma:displayName="Form Locale" ma:internalName="FormLocale">
      <xsd:simpleType>
        <xsd:restriction base="dms:Text"/>
      </xsd:simpleType>
    </xsd:element>
    <xsd:element name="FormDescription" ma:index="13" nillable="true" ma:displayName="Form Description" ma:internalName="FormDescription">
      <xsd:simpleType>
        <xsd:restriction base="dms:Text"/>
      </xsd:simpleType>
    </xsd:element>
    <xsd:element name="CustomContentTypeId" ma:index="14" nillable="true" ma:displayName="Content Type ID" ma:hidden="true" ma:internalName="CustomContentTypeId">
      <xsd:simpleType>
        <xsd:restriction base="dms:Text"/>
      </xsd:simpleType>
    </xsd:element>
    <xsd:element name="ShowInCatalog" ma:index="15"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647F1A-BF02-4520-96E2-512853620FD4}">
  <ds:schemaRefs>
    <ds:schemaRef ds:uri="http://schemas.microsoft.com/sharepoint/v3/contenttype/forms"/>
  </ds:schemaRefs>
</ds:datastoreItem>
</file>

<file path=customXml/itemProps2.xml><?xml version="1.0" encoding="utf-8"?>
<ds:datastoreItem xmlns:ds="http://schemas.openxmlformats.org/officeDocument/2006/customXml" ds:itemID="{72B02CE9-C842-4364-B4B7-D0E6570675C7}">
  <ds:schemaRefs>
    <ds:schemaRef ds:uri="http://purl.org/dc/dcmitype/"/>
    <ds:schemaRef ds:uri="6697dfbd-1ba5-4f97-98d5-8152b8deaee0"/>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D91BCC9-5257-4608-89A2-7FB03C2D05E5}">
  <ds:schemaRefs>
    <ds:schemaRef ds:uri="6697dfbd-1ba5-4f97-98d5-8152b8deae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20703</TotalTime>
  <Words>1288</Words>
  <Application>Microsoft Office PowerPoint</Application>
  <PresentationFormat>On-screen Show (4:3)</PresentationFormat>
  <Paragraphs>158</Paragraphs>
  <Slides>35</Slides>
  <Notes>26</Notes>
  <HiddenSlides>0</HiddenSlides>
  <MMClips>3</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Salmon In Washington </vt:lpstr>
      <vt:lpstr>PowerPoint Presentation</vt:lpstr>
      <vt:lpstr>PowerPoint Presentation</vt:lpstr>
      <vt:lpstr>River Habitat Needs</vt:lpstr>
      <vt:lpstr>PowerPoint Presentation</vt:lpstr>
      <vt:lpstr>Salmon Facts</vt:lpstr>
      <vt:lpstr>Salmon Facts</vt:lpstr>
      <vt:lpstr>Salmon Life Cycle</vt:lpstr>
      <vt:lpstr>Habitat Threat Spotlight: Dams</vt:lpstr>
      <vt:lpstr>Lewis River Dams Fish Passage</vt:lpstr>
      <vt:lpstr>Lewis River Dams Fish Passage </vt:lpstr>
      <vt:lpstr>Fish Passage Solution:  Fish Ladders</vt:lpstr>
      <vt:lpstr>Fish Passage Solution:  Trap and Haul </vt:lpstr>
      <vt:lpstr>Fish Passage Solutions:  Salmon Cannon</vt:lpstr>
      <vt:lpstr>Fish Passage Solution: Dam Removal   (not being considered at Merwin Dam)</vt:lpstr>
      <vt:lpstr>Fish Passage Solution: Dam Removal </vt:lpstr>
      <vt:lpstr>Fish Passage Solution  Evaluation Activity </vt:lpstr>
      <vt:lpstr>PowerPoint Presentation</vt:lpstr>
      <vt:lpstr>Salmon Habitat Needs: FOOD</vt:lpstr>
      <vt:lpstr>Salmon Habitat Needs:  Clean, Cold Water</vt:lpstr>
      <vt:lpstr>Salmon Habitat Needs: Water with lots of oxygen  </vt:lpstr>
      <vt:lpstr>Salmon Habitat Needs: Water with lots of oxygen</vt:lpstr>
      <vt:lpstr>Salmon Habitat Needs: places to hide and rest</vt:lpstr>
      <vt:lpstr>Salmon Habitat Needs: places to hide and rest </vt:lpstr>
      <vt:lpstr>Habitat Needs: Ability to pass from stream to ocean and back </vt:lpstr>
      <vt:lpstr>Is this a good salmon habitat?</vt:lpstr>
      <vt:lpstr>Is this good salmon habitat?</vt:lpstr>
      <vt:lpstr>PowerPoint Presentation</vt:lpstr>
      <vt:lpstr>PowerPoint Presentation</vt:lpstr>
      <vt:lpstr>Salmon Habitat Threats</vt:lpstr>
      <vt:lpstr>Culverts: Tunnels under roads and railroads </vt:lpstr>
      <vt:lpstr>River Habitat  Restoration </vt:lpstr>
      <vt:lpstr>Habitat Restoration </vt:lpstr>
      <vt:lpstr>Habitat Restoration </vt:lpstr>
      <vt:lpstr>Salmon Habitat Needs</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PowerPoint template</dc:title>
  <dc:creator>cast461</dc:creator>
  <cp:lastModifiedBy>Autumn Eckenrod</cp:lastModifiedBy>
  <cp:revision>220</cp:revision>
  <cp:lastPrinted>2019-02-14T22:06:05Z</cp:lastPrinted>
  <dcterms:created xsi:type="dcterms:W3CDTF">2014-07-25T19:35:40Z</dcterms:created>
  <dcterms:modified xsi:type="dcterms:W3CDTF">2022-09-02T23:14:41Z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0x010100F8EF98760CBA4A94994F13BA881038FA00DABC69EFEE316A459BAB08C7FFBA25DF</vt:lpwstr>
  </property>
  <property fmtid="{D5CDD505-2E9C-101B-9397-08002B2CF9AE}" pid="3" name="Order">
    <vt:r8>19000</vt:r8>
  </property>
  <property fmtid="{D5CDD505-2E9C-101B-9397-08002B2CF9AE}" pid="4" name="Workgroup">
    <vt:lpwstr>--</vt:lpwstr>
  </property>
  <property fmtid="{D5CDD505-2E9C-101B-9397-08002B2CF9AE}" pid="5" name="Scope">
    <vt:lpwstr>Branding</vt:lpwstr>
  </property>
  <property fmtid="{D5CDD505-2E9C-101B-9397-08002B2CF9AE}" pid="6" name="MSIP_Label_1520fa42-cf58-4c22-8b93-58cf1d3bd1cb_Enabled">
    <vt:lpwstr>True</vt:lpwstr>
  </property>
  <property fmtid="{D5CDD505-2E9C-101B-9397-08002B2CF9AE}" pid="7" name="MSIP_Label_1520fa42-cf58-4c22-8b93-58cf1d3bd1cb_SiteId">
    <vt:lpwstr>11d0e217-264e-400a-8ba0-57dcc127d72d</vt:lpwstr>
  </property>
  <property fmtid="{D5CDD505-2E9C-101B-9397-08002B2CF9AE}" pid="8" name="MSIP_Label_1520fa42-cf58-4c22-8b93-58cf1d3bd1cb_ActionId">
    <vt:lpwstr>babbef2d-1783-4780-939c-754a61b36a0e</vt:lpwstr>
  </property>
  <property fmtid="{D5CDD505-2E9C-101B-9397-08002B2CF9AE}" pid="9" name="MSIP_Label_1520fa42-cf58-4c22-8b93-58cf1d3bd1cb_Method">
    <vt:lpwstr>Standard</vt:lpwstr>
  </property>
  <property fmtid="{D5CDD505-2E9C-101B-9397-08002B2CF9AE}" pid="10" name="MSIP_Label_1520fa42-cf58-4c22-8b93-58cf1d3bd1cb_SetDate">
    <vt:lpwstr>2021-05-28T18:39:25Z</vt:lpwstr>
  </property>
  <property fmtid="{D5CDD505-2E9C-101B-9397-08002B2CF9AE}" pid="11" name="MSIP_Label_1520fa42-cf58-4c22-8b93-58cf1d3bd1cb_Name">
    <vt:lpwstr>Public Information</vt:lpwstr>
  </property>
  <property fmtid="{D5CDD505-2E9C-101B-9397-08002B2CF9AE}" pid="12" name="MSIP_Label_1520fa42-cf58-4c22-8b93-58cf1d3bd1cb_ContentBits">
    <vt:lpwstr>0</vt:lpwstr>
  </property>
</Properties>
</file>