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7010400" cy="9296400"/>
  <p:embeddedFontLst>
    <p:embeddedFont>
      <p:font typeface="Calibri" panose="020F0502020204030204" pitchFamily="34" charset="0"/>
      <p:regular r:id="rId38"/>
      <p:bold r:id="rId39"/>
      <p:italic r:id="rId40"/>
      <p:boldItalic r:id="rId41"/>
    </p:embeddedFont>
    <p:embeddedFont>
      <p:font typeface="Roboto Slab" pitchFamily="2" charset="0"/>
      <p:regular r:id="rId42"/>
      <p:bold r:id="rId43"/>
    </p:embeddedFont>
    <p:embeddedFont>
      <p:font typeface="Rockwell" panose="02060603020205020403"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54" y="9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5" name="Google Shape;9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graphic shows the current catch and haul operations (green arrows) on the Lewis river, along with the fish passage projects that are currently being evaluated. In the 2004 </a:t>
            </a:r>
            <a:endParaRPr dirty="0"/>
          </a:p>
        </p:txBody>
      </p:sp>
      <p:sp>
        <p:nvSpPr>
          <p:cNvPr id="164" name="Google Shape;164;p1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Between 2012 and 2019 fish biologists ran a trial program of trap and haul over the three Lewis river dams to see if salmon would repopulate the rivers and streams once fish passage was created. This map shows the distribution of coho salmon above the three Lewis river dams. The orange oval shows the Swift Reservoir created by the Swift dam. All of the redds created above the Swift Reservoir occur because of trap and haul efforts. This is important because it shows that if fish passage is created, we can expect fish to repopulate and spawn in these rivers and streams. </a:t>
            </a:r>
            <a:endParaRPr/>
          </a:p>
        </p:txBody>
      </p:sp>
      <p:sp>
        <p:nvSpPr>
          <p:cNvPr id="171" name="Google Shape;171;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Fish ladders are built at many large dams. They allow fish to swim up a series of steps pass over the dams. They don’t allow for easy movement of smaller fish down the dam. </a:t>
            </a:r>
            <a:endParaRPr/>
          </a:p>
        </p:txBody>
      </p:sp>
      <p:sp>
        <p:nvSpPr>
          <p:cNvPr id="179" name="Google Shape;179;p1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a variety of trap and haul operations, including ones that use elevators to move salmon up and over the dam. This fish elevator is known as a “pescalator” </a:t>
            </a:r>
            <a:endParaRPr/>
          </a:p>
        </p:txBody>
      </p:sp>
      <p:sp>
        <p:nvSpPr>
          <p:cNvPr id="188" name="Google Shape;188;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Whoosh also known as the “Salmon Cannon” can also be used after trapping to move them to the hauling trucks,. Or above the dam or barrier. </a:t>
            </a:r>
            <a:endParaRPr/>
          </a:p>
        </p:txBody>
      </p:sp>
      <p:sp>
        <p:nvSpPr>
          <p:cNvPr id="195" name="Google Shape;195;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Dam removal is not being considered for the Lewis River Dams, but has been used as a solution for fish passage on other dams in the state: Elwha, Salmon River, etc. </a:t>
            </a:r>
            <a:endParaRPr dirty="0"/>
          </a:p>
        </p:txBody>
      </p:sp>
      <p:sp>
        <p:nvSpPr>
          <p:cNvPr id="202" name="Google Shape;202;p1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2 minute video shows opening of Condit Dam on the White Salmon River. </a:t>
            </a:r>
            <a:endParaRPr/>
          </a:p>
        </p:txBody>
      </p:sp>
      <p:sp>
        <p:nvSpPr>
          <p:cNvPr id="208" name="Google Shape;208;p1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4" name="Google Shape;214;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0" name="Google Shape;220;p1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Macroinvertebrates are </a:t>
            </a:r>
            <a:r>
              <a:rPr lang="en-US" sz="1200">
                <a:solidFill>
                  <a:schemeClr val="dk1"/>
                </a:solidFill>
                <a:latin typeface="Calibri"/>
                <a:ea typeface="Calibri"/>
                <a:cs typeface="Calibri"/>
                <a:sym typeface="Calibri"/>
              </a:rPr>
              <a:t>small aquatic animals without backbones that can be seen without a microscope. </a:t>
            </a:r>
            <a:endParaRPr/>
          </a:p>
          <a:p>
            <a:pPr marL="0" lvl="0" indent="0" algn="l" rtl="0">
              <a:spcBef>
                <a:spcPts val="0"/>
              </a:spcBef>
              <a:spcAft>
                <a:spcPts val="0"/>
              </a:spcAft>
              <a:buNone/>
            </a:pPr>
            <a:endParaRPr/>
          </a:p>
        </p:txBody>
      </p:sp>
      <p:sp>
        <p:nvSpPr>
          <p:cNvPr id="228" name="Google Shape;228;p1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Ask students to compare and contrast the two different parts of the river. Ask them to think-pair-share about why having overhanging vegetation is so important. </a:t>
            </a:r>
            <a:endParaRPr/>
          </a:p>
          <a:p>
            <a:pPr marL="0" lvl="0" indent="0" algn="l" rtl="0">
              <a:spcBef>
                <a:spcPts val="0"/>
              </a:spcBef>
              <a:spcAft>
                <a:spcPts val="0"/>
              </a:spcAft>
              <a:buNone/>
            </a:pPr>
            <a:r>
              <a:rPr lang="en-US"/>
              <a:t>Overhanging vegetation keeps water cool! And it can provide habitat for salmon food to live!</a:t>
            </a:r>
            <a:endParaRPr/>
          </a:p>
        </p:txBody>
      </p:sp>
      <p:sp>
        <p:nvSpPr>
          <p:cNvPr id="243" name="Google Shape;243;p2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Salmon utilize both steep and gradual channels. Gradual channels are important for laying eggs. Quick moving water keeps the water cool and helps get oxygen into the water. </a:t>
            </a:r>
            <a:endParaRPr/>
          </a:p>
          <a:p>
            <a:pPr marL="0" lvl="0" indent="0" algn="l" rtl="0">
              <a:spcBef>
                <a:spcPts val="0"/>
              </a:spcBef>
              <a:spcAft>
                <a:spcPts val="0"/>
              </a:spcAft>
              <a:buNone/>
            </a:pPr>
            <a:endParaRPr/>
          </a:p>
          <a:p>
            <a:pPr marL="0" lvl="0" indent="0" algn="l" rtl="0">
              <a:spcBef>
                <a:spcPts val="0"/>
              </a:spcBef>
              <a:spcAft>
                <a:spcPts val="0"/>
              </a:spcAft>
              <a:buNone/>
            </a:pPr>
            <a:r>
              <a:rPr lang="en-US"/>
              <a:t>Teacher note: To help students understand how oxygen gets into water ask them to think about a waterfall. Why is the water in the waterfall white? It is full of air. Some of that air is oxygen. </a:t>
            </a:r>
            <a:endParaRPr/>
          </a:p>
        </p:txBody>
      </p:sp>
      <p:sp>
        <p:nvSpPr>
          <p:cNvPr id="258" name="Google Shape;258;p2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Loose gravel and cobbles help provide habitat for redds (fish nests) and moving water helps provide oxygen in the water for fish to breathe. </a:t>
            </a:r>
            <a:endParaRPr/>
          </a:p>
        </p:txBody>
      </p:sp>
      <p:sp>
        <p:nvSpPr>
          <p:cNvPr id="271" name="Google Shape;271;p2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Woody debris provides protection from predators, hiding places for juvenile and small fish and shade for cooler water temperatures. </a:t>
            </a:r>
            <a:endParaRPr/>
          </a:p>
        </p:txBody>
      </p:sp>
      <p:sp>
        <p:nvSpPr>
          <p:cNvPr id="283" name="Google Shape;283;p2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Ask students if they can identify any pools in the picture before clicking to reveal the circles that highlight a couple. </a:t>
            </a:r>
            <a:endParaRPr/>
          </a:p>
          <a:p>
            <a:pPr marL="0" lvl="0" indent="0" algn="l" rtl="0">
              <a:spcBef>
                <a:spcPts val="0"/>
              </a:spcBef>
              <a:spcAft>
                <a:spcPts val="0"/>
              </a:spcAft>
              <a:buNone/>
            </a:pPr>
            <a:endParaRPr/>
          </a:p>
          <a:p>
            <a:pPr marL="0" lvl="0" indent="0" algn="l" rtl="0">
              <a:spcBef>
                <a:spcPts val="0"/>
              </a:spcBef>
              <a:spcAft>
                <a:spcPts val="0"/>
              </a:spcAft>
              <a:buNone/>
            </a:pPr>
            <a:r>
              <a:rPr lang="en-US"/>
              <a:t>Pools provide important resting and raising habitat for salmonids. Additionally, rivers and streams with many pools act as refuge from floods, drought, and extreme temperatures. </a:t>
            </a:r>
            <a:endParaRPr/>
          </a:p>
        </p:txBody>
      </p:sp>
      <p:sp>
        <p:nvSpPr>
          <p:cNvPr id="293" name="Google Shape;293;p2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Making large fish passage under bridges and adding woody debris to stream. </a:t>
            </a:r>
            <a:endParaRPr/>
          </a:p>
        </p:txBody>
      </p:sp>
      <p:sp>
        <p:nvSpPr>
          <p:cNvPr id="305" name="Google Shape;305;p2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Overhanging vegetation </a:t>
            </a:r>
            <a:endParaRPr/>
          </a:p>
          <a:p>
            <a:pPr marL="0" lvl="0" indent="0" algn="l" rtl="0">
              <a:spcBef>
                <a:spcPts val="0"/>
              </a:spcBef>
              <a:spcAft>
                <a:spcPts val="0"/>
              </a:spcAft>
              <a:buNone/>
            </a:pPr>
            <a:r>
              <a:rPr lang="en-US"/>
              <a:t>Woody Debris </a:t>
            </a:r>
            <a:endParaRPr/>
          </a:p>
          <a:p>
            <a:pPr marL="0" lvl="0" indent="0" algn="l" rtl="0">
              <a:spcBef>
                <a:spcPts val="0"/>
              </a:spcBef>
              <a:spcAft>
                <a:spcPts val="0"/>
              </a:spcAft>
              <a:buNone/>
            </a:pPr>
            <a:r>
              <a:rPr lang="en-US"/>
              <a:t>Pools</a:t>
            </a:r>
            <a:endParaRPr/>
          </a:p>
          <a:p>
            <a:pPr marL="0" lvl="0" indent="0" algn="l" rtl="0">
              <a:spcBef>
                <a:spcPts val="0"/>
              </a:spcBef>
              <a:spcAft>
                <a:spcPts val="0"/>
              </a:spcAft>
              <a:buNone/>
            </a:pPr>
            <a:r>
              <a:rPr lang="en-US"/>
              <a:t>Large boulders and gravel </a:t>
            </a:r>
            <a:endParaRPr/>
          </a:p>
          <a:p>
            <a:pPr marL="0" lvl="0" indent="0" algn="l" rtl="0">
              <a:spcBef>
                <a:spcPts val="0"/>
              </a:spcBef>
              <a:spcAft>
                <a:spcPts val="0"/>
              </a:spcAft>
              <a:buNone/>
            </a:pPr>
            <a:r>
              <a:rPr lang="en-US"/>
              <a:t>Fast moving water</a:t>
            </a:r>
            <a:endParaRPr/>
          </a:p>
          <a:p>
            <a:pPr marL="0" lvl="0" indent="0" algn="l" rtl="0">
              <a:spcBef>
                <a:spcPts val="0"/>
              </a:spcBef>
              <a:spcAft>
                <a:spcPts val="0"/>
              </a:spcAft>
              <a:buNone/>
            </a:pPr>
            <a:endParaRPr/>
          </a:p>
        </p:txBody>
      </p:sp>
      <p:sp>
        <p:nvSpPr>
          <p:cNvPr id="314" name="Google Shape;314;p2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No overhanging vegetation</a:t>
            </a:r>
            <a:endParaRPr/>
          </a:p>
          <a:p>
            <a:pPr marL="0" lvl="0" indent="0" algn="l" rtl="0">
              <a:spcBef>
                <a:spcPts val="0"/>
              </a:spcBef>
              <a:spcAft>
                <a:spcPts val="0"/>
              </a:spcAft>
              <a:buNone/>
            </a:pPr>
            <a:r>
              <a:rPr lang="en-US"/>
              <a:t>Shallow water</a:t>
            </a:r>
            <a:endParaRPr/>
          </a:p>
          <a:p>
            <a:pPr marL="0" lvl="0" indent="0" algn="l" rtl="0">
              <a:spcBef>
                <a:spcPts val="0"/>
              </a:spcBef>
              <a:spcAft>
                <a:spcPts val="0"/>
              </a:spcAft>
              <a:buNone/>
            </a:pPr>
            <a:r>
              <a:rPr lang="en-US"/>
              <a:t>Slow moving water </a:t>
            </a:r>
            <a:endParaRPr/>
          </a:p>
          <a:p>
            <a:pPr marL="0" lvl="0" indent="0" algn="l" rtl="0">
              <a:spcBef>
                <a:spcPts val="0"/>
              </a:spcBef>
              <a:spcAft>
                <a:spcPts val="0"/>
              </a:spcAft>
              <a:buNone/>
            </a:pPr>
            <a:r>
              <a:rPr lang="en-US"/>
              <a:t>No woody debris</a:t>
            </a:r>
            <a:endParaRPr/>
          </a:p>
          <a:p>
            <a:pPr marL="0" lvl="0" indent="0" algn="l" rtl="0">
              <a:spcBef>
                <a:spcPts val="0"/>
              </a:spcBef>
              <a:spcAft>
                <a:spcPts val="0"/>
              </a:spcAft>
              <a:buNone/>
            </a:pPr>
            <a:endParaRPr/>
          </a:p>
        </p:txBody>
      </p:sp>
      <p:sp>
        <p:nvSpPr>
          <p:cNvPr id="327" name="Google Shape;327;p2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2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1" name="Google Shape;341;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3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7" name="Google Shape;347;p3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Culverts can create challenges for fish passage by being too small,  being “perched”( placed above stream) making it difficult for fish to move through them, or by getting clogged and causing flooding.  </a:t>
            </a:r>
            <a:endParaRPr/>
          </a:p>
        </p:txBody>
      </p:sp>
      <p:sp>
        <p:nvSpPr>
          <p:cNvPr id="356" name="Google Shape;356;p3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Changing a human-made straight channel back into a meandering river system with streamside vegetation</a:t>
            </a:r>
            <a:endParaRPr/>
          </a:p>
          <a:p>
            <a:pPr marL="0" lvl="0" indent="0" algn="l" rtl="0">
              <a:spcBef>
                <a:spcPts val="0"/>
              </a:spcBef>
              <a:spcAft>
                <a:spcPts val="0"/>
              </a:spcAft>
              <a:buNone/>
            </a:pPr>
            <a:endParaRPr/>
          </a:p>
        </p:txBody>
      </p:sp>
      <p:sp>
        <p:nvSpPr>
          <p:cNvPr id="366" name="Google Shape;366;p3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Example of habitat restoration done on the Tucannon River. Ask students how adding large trees could help change the river system to better support salmon. </a:t>
            </a:r>
            <a:endParaRPr/>
          </a:p>
        </p:txBody>
      </p:sp>
      <p:sp>
        <p:nvSpPr>
          <p:cNvPr id="373" name="Google Shape;373;p3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9" name="Google Shape;379;p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5" name="Google Shape;385;p3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Rainbow and steelhead trout are the same species with different lifestyles. Rainbow trout spend their lives in freshwater and steelhead trout, like salmon migrate to the oceans and back to freshwater. </a:t>
            </a:r>
            <a:endParaRPr/>
          </a:p>
        </p:txBody>
      </p:sp>
      <p:sp>
        <p:nvSpPr>
          <p:cNvPr id="118" name="Google Shape;118;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You may want to introduce the term adaptable– the ability to adjust to new conditions. </a:t>
            </a:r>
            <a:endParaRPr/>
          </a:p>
        </p:txBody>
      </p:sp>
      <p:sp>
        <p:nvSpPr>
          <p:cNvPr id="127" name="Google Shape;127;p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Vocabulary such as the term anadromous is included in the PowerPoint, but is not crucial to student understanding. Feel free to allow students to define the ability of fish to travel to and adapt to salt and freshwater using their own words. </a:t>
            </a:r>
            <a:endParaRPr dirty="0"/>
          </a:p>
        </p:txBody>
      </p:sp>
      <p:sp>
        <p:nvSpPr>
          <p:cNvPr id="136" name="Google Shape;136;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8: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Highlight life stages spent in freshwater vs time spent in ocean.  </a:t>
            </a:r>
            <a:endParaRPr/>
          </a:p>
        </p:txBody>
      </p:sp>
      <p:sp>
        <p:nvSpPr>
          <p:cNvPr id="145" name="Google Shape;145;p8: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Ask students to evaluate habitat below the dam. </a:t>
            </a:r>
            <a:endParaRPr/>
          </a:p>
        </p:txBody>
      </p:sp>
      <p:sp>
        <p:nvSpPr>
          <p:cNvPr id="155" name="Google Shape;155;p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5"/>
        <p:cNvGrpSpPr/>
        <p:nvPr/>
      </p:nvGrpSpPr>
      <p:grpSpPr>
        <a:xfrm>
          <a:off x="0" y="0"/>
          <a:ext cx="0" cy="0"/>
          <a:chOff x="0" y="0"/>
          <a:chExt cx="0" cy="0"/>
        </a:xfrm>
      </p:grpSpPr>
      <p:sp>
        <p:nvSpPr>
          <p:cNvPr id="16" name="Google Shape;16;p2"/>
          <p:cNvSpPr/>
          <p:nvPr/>
        </p:nvSpPr>
        <p:spPr>
          <a:xfrm>
            <a:off x="0" y="2057400"/>
            <a:ext cx="9144000" cy="2743200"/>
          </a:xfrm>
          <a:prstGeom prst="rect">
            <a:avLst/>
          </a:prstGeom>
          <a:solidFill>
            <a:srgbClr val="067B54">
              <a:alpha val="7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Google Shape;17;p2"/>
          <p:cNvSpPr txBox="1">
            <a:spLocks noGrp="1"/>
          </p:cNvSpPr>
          <p:nvPr>
            <p:ph type="ctrTitle"/>
          </p:nvPr>
        </p:nvSpPr>
        <p:spPr>
          <a:xfrm>
            <a:off x="2133600" y="2667000"/>
            <a:ext cx="6400800" cy="1371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Rockwell"/>
              <a:buNone/>
              <a:defRPr sz="3200" b="1">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2"/>
          <p:cNvPicPr preferRelativeResize="0"/>
          <p:nvPr/>
        </p:nvPicPr>
        <p:blipFill rotWithShape="1">
          <a:blip r:embed="rId2">
            <a:alphaModFix/>
          </a:blip>
          <a:srcRect/>
          <a:stretch/>
        </p:blipFill>
        <p:spPr>
          <a:xfrm>
            <a:off x="304800" y="2543175"/>
            <a:ext cx="1303111" cy="1619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44910" y="274638"/>
            <a:ext cx="8241890" cy="86836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67B54"/>
              </a:buClr>
              <a:buSzPts val="4200"/>
              <a:buFont typeface="Rockwell"/>
              <a:buNone/>
              <a:defRPr>
                <a:solidFill>
                  <a:srgbClr val="067B54"/>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444910" y="1582257"/>
            <a:ext cx="8241890" cy="4647093"/>
          </a:xfrm>
          <a:prstGeom prst="rect">
            <a:avLst/>
          </a:prstGeom>
          <a:noFill/>
          <a:ln>
            <a:noFill/>
          </a:ln>
        </p:spPr>
        <p:txBody>
          <a:bodyPr spcFirstLastPara="1" wrap="square" lIns="91425" tIns="45700" rIns="91425" bIns="45700" anchor="t" anchorCtr="0">
            <a:normAutofit/>
          </a:bodyPr>
          <a:lstStyle>
            <a:lvl1pPr marL="457200" lvl="0" indent="-228600" algn="l">
              <a:spcBef>
                <a:spcPts val="720"/>
              </a:spcBef>
              <a:spcAft>
                <a:spcPts val="0"/>
              </a:spcAft>
              <a:buClr>
                <a:srgbClr val="28557A"/>
              </a:buClr>
              <a:buSzPts val="3600"/>
              <a:buNone/>
              <a:defRPr sz="3600">
                <a:solidFill>
                  <a:srgbClr val="28557A"/>
                </a:solidFill>
                <a:latin typeface="Arial"/>
                <a:ea typeface="Arial"/>
                <a:cs typeface="Arial"/>
                <a:sym typeface="Arial"/>
              </a:defRPr>
            </a:lvl1pPr>
            <a:lvl2pPr marL="914400" lvl="1" indent="-431800" algn="l">
              <a:spcBef>
                <a:spcPts val="640"/>
              </a:spcBef>
              <a:spcAft>
                <a:spcPts val="0"/>
              </a:spcAft>
              <a:buClr>
                <a:srgbClr val="28557A"/>
              </a:buClr>
              <a:buSzPts val="3200"/>
              <a:buChar char="–"/>
              <a:defRPr sz="3200">
                <a:solidFill>
                  <a:srgbClr val="28557A"/>
                </a:solidFill>
                <a:latin typeface="Arial"/>
                <a:ea typeface="Arial"/>
                <a:cs typeface="Arial"/>
                <a:sym typeface="Arial"/>
              </a:defRPr>
            </a:lvl2pPr>
            <a:lvl3pPr marL="1371600" lvl="2" indent="-406400" algn="l">
              <a:spcBef>
                <a:spcPts val="560"/>
              </a:spcBef>
              <a:spcAft>
                <a:spcPts val="0"/>
              </a:spcAft>
              <a:buClr>
                <a:srgbClr val="28557A"/>
              </a:buClr>
              <a:buSzPts val="2800"/>
              <a:buChar char="•"/>
              <a:defRPr sz="2800">
                <a:solidFill>
                  <a:srgbClr val="28557A"/>
                </a:solidFill>
                <a:latin typeface="Arial"/>
                <a:ea typeface="Arial"/>
                <a:cs typeface="Arial"/>
                <a:sym typeface="Arial"/>
              </a:defRPr>
            </a:lvl3pPr>
            <a:lvl4pPr marL="1828800" lvl="3"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4pPr>
            <a:lvl5pPr marL="2286000" lvl="4"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ftr" idx="1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chemeClr val="lt1"/>
                </a:solidFill>
                <a:latin typeface="Roboto Slab"/>
                <a:ea typeface="Roboto Slab"/>
                <a:cs typeface="Roboto Slab"/>
                <a:sym typeface="Roboto Slab"/>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 name="Google Shape;26;p3"/>
          <p:cNvGrpSpPr/>
          <p:nvPr/>
        </p:nvGrpSpPr>
        <p:grpSpPr>
          <a:xfrm>
            <a:off x="0" y="6126163"/>
            <a:ext cx="9144000" cy="731837"/>
            <a:chOff x="0" y="6126163"/>
            <a:chExt cx="9144000" cy="731837"/>
          </a:xfrm>
        </p:grpSpPr>
        <p:sp>
          <p:nvSpPr>
            <p:cNvPr id="27" name="Google Shape;27;p3"/>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 name="Google Shape;28;p3"/>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30" name="Google Shape;30;p3"/>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b="0" i="0" u="none" strike="noStrike" cap="none">
                  <a:solidFill>
                    <a:schemeClr val="lt1"/>
                  </a:solidFill>
                  <a:latin typeface="Rockwell"/>
                  <a:ea typeface="Rockwell"/>
                  <a:cs typeface="Rockwell"/>
                  <a:sym typeface="Rockwell"/>
                </a:rPr>
                <a:t>Department of Fish and Wildlife</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
        <p:cNvGrpSpPr/>
        <p:nvPr/>
      </p:nvGrpSpPr>
      <p:grpSpPr>
        <a:xfrm>
          <a:off x="0" y="0"/>
          <a:ext cx="0" cy="0"/>
          <a:chOff x="0" y="0"/>
          <a:chExt cx="0" cy="0"/>
        </a:xfrm>
      </p:grpSpPr>
      <p:sp>
        <p:nvSpPr>
          <p:cNvPr id="32" name="Google Shape;32;p4"/>
          <p:cNvSpPr/>
          <p:nvPr/>
        </p:nvSpPr>
        <p:spPr>
          <a:xfrm>
            <a:off x="0" y="0"/>
            <a:ext cx="9144000" cy="3429000"/>
          </a:xfrm>
          <a:prstGeom prst="rect">
            <a:avLst/>
          </a:prstGeom>
          <a:solidFill>
            <a:srgbClr val="007A5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7A53"/>
              </a:solidFill>
              <a:latin typeface="Calibri"/>
              <a:ea typeface="Calibri"/>
              <a:cs typeface="Calibri"/>
              <a:sym typeface="Calibri"/>
            </a:endParaRPr>
          </a:p>
        </p:txBody>
      </p:sp>
      <p:sp>
        <p:nvSpPr>
          <p:cNvPr id="33" name="Google Shape;33;p4"/>
          <p:cNvSpPr txBox="1">
            <a:spLocks noGrp="1"/>
          </p:cNvSpPr>
          <p:nvPr>
            <p:ph type="title"/>
          </p:nvPr>
        </p:nvSpPr>
        <p:spPr>
          <a:xfrm>
            <a:off x="381000" y="1143000"/>
            <a:ext cx="83820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200"/>
              <a:buFont typeface="Rockwell"/>
              <a:buNone/>
              <a:defRPr sz="4200" b="1">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8557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2">
            <a:alphaModFix/>
          </a:blip>
          <a:srcRect/>
          <a:stretch/>
        </p:blipFill>
        <p:spPr>
          <a:xfrm>
            <a:off x="3761811" y="5485865"/>
            <a:ext cx="1620377" cy="1090170"/>
          </a:xfrm>
          <a:prstGeom prst="rect">
            <a:avLst/>
          </a:prstGeom>
          <a:noFill/>
          <a:ln>
            <a:noFill/>
          </a:ln>
        </p:spPr>
      </p:pic>
      <p:sp>
        <p:nvSpPr>
          <p:cNvPr id="38" name="Google Shape;38;p4"/>
          <p:cNvSpPr/>
          <p:nvPr/>
        </p:nvSpPr>
        <p:spPr>
          <a:xfrm>
            <a:off x="0" y="3429000"/>
            <a:ext cx="9144000" cy="76200"/>
          </a:xfrm>
          <a:prstGeom prst="rect">
            <a:avLst/>
          </a:prstGeom>
          <a:solidFill>
            <a:srgbClr val="92D4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
          <p:cNvSpPr/>
          <p:nvPr/>
        </p:nvSpPr>
        <p:spPr>
          <a:xfrm>
            <a:off x="0" y="0"/>
            <a:ext cx="9144000" cy="6858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41" name="Google Shape;41;p5"/>
          <p:cNvSpPr txBox="1">
            <a:spLocks noGrp="1"/>
          </p:cNvSpPr>
          <p:nvPr>
            <p:ph type="title"/>
          </p:nvPr>
        </p:nvSpPr>
        <p:spPr>
          <a:xfrm>
            <a:off x="465438" y="4406900"/>
            <a:ext cx="8221362"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3200"/>
              <a:buFont typeface="Rockwell"/>
              <a:buNone/>
              <a:defRPr sz="3200" b="1" cap="none">
                <a:solidFill>
                  <a:schemeClr val="lt1"/>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465438" y="2906713"/>
            <a:ext cx="8221362"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D8D8D8"/>
              </a:buClr>
              <a:buSzPts val="2400"/>
              <a:buNone/>
              <a:defRPr sz="2400">
                <a:solidFill>
                  <a:srgbClr val="D8D8D8"/>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3" name="Google Shape;43;p5"/>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67B54"/>
              </a:buClr>
              <a:buSzPts val="4200"/>
              <a:buFont typeface="Rockwell"/>
              <a:buNone/>
              <a:defRPr>
                <a:solidFill>
                  <a:srgbClr val="067B54"/>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457200" y="1371600"/>
            <a:ext cx="8229600" cy="4743451"/>
          </a:xfrm>
          <a:prstGeom prst="rect">
            <a:avLst/>
          </a:prstGeom>
          <a:noFill/>
          <a:ln>
            <a:noFill/>
          </a:ln>
        </p:spPr>
        <p:txBody>
          <a:bodyPr spcFirstLastPara="1" wrap="square" lIns="91425" tIns="45700" rIns="91425" bIns="45700" anchor="t" anchorCtr="0">
            <a:normAutofit/>
          </a:bodyPr>
          <a:lstStyle>
            <a:lvl1pPr marL="457200" lvl="0" indent="-228600" algn="l">
              <a:spcBef>
                <a:spcPts val="720"/>
              </a:spcBef>
              <a:spcAft>
                <a:spcPts val="0"/>
              </a:spcAft>
              <a:buClr>
                <a:srgbClr val="28557A"/>
              </a:buClr>
              <a:buSzPts val="3600"/>
              <a:buNone/>
              <a:defRPr sz="3600">
                <a:solidFill>
                  <a:srgbClr val="28557A"/>
                </a:solidFill>
                <a:latin typeface="Arial"/>
                <a:ea typeface="Arial"/>
                <a:cs typeface="Arial"/>
                <a:sym typeface="Arial"/>
              </a:defRPr>
            </a:lvl1pPr>
            <a:lvl2pPr marL="914400" lvl="1" indent="-431800" algn="l">
              <a:spcBef>
                <a:spcPts val="640"/>
              </a:spcBef>
              <a:spcAft>
                <a:spcPts val="0"/>
              </a:spcAft>
              <a:buClr>
                <a:srgbClr val="28557A"/>
              </a:buClr>
              <a:buSzPts val="3200"/>
              <a:buChar char="–"/>
              <a:defRPr sz="3200">
                <a:solidFill>
                  <a:srgbClr val="28557A"/>
                </a:solidFill>
                <a:latin typeface="Arial"/>
                <a:ea typeface="Arial"/>
                <a:cs typeface="Arial"/>
                <a:sym typeface="Arial"/>
              </a:defRPr>
            </a:lvl2pPr>
            <a:lvl3pPr marL="1371600" lvl="2" indent="-406400" algn="l">
              <a:spcBef>
                <a:spcPts val="560"/>
              </a:spcBef>
              <a:spcAft>
                <a:spcPts val="0"/>
              </a:spcAft>
              <a:buClr>
                <a:srgbClr val="28557A"/>
              </a:buClr>
              <a:buSzPts val="2800"/>
              <a:buChar char="•"/>
              <a:defRPr sz="2800">
                <a:solidFill>
                  <a:srgbClr val="28557A"/>
                </a:solidFill>
                <a:latin typeface="Arial"/>
                <a:ea typeface="Arial"/>
                <a:cs typeface="Arial"/>
                <a:sym typeface="Arial"/>
              </a:defRPr>
            </a:lvl3pPr>
            <a:lvl4pPr marL="1828800" lvl="3"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4pPr>
            <a:lvl5pPr marL="2286000" lvl="4"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 name="Google Shape;49;p6"/>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grpSp>
        <p:nvGrpSpPr>
          <p:cNvPr id="52" name="Google Shape;52;p6"/>
          <p:cNvGrpSpPr/>
          <p:nvPr/>
        </p:nvGrpSpPr>
        <p:grpSpPr>
          <a:xfrm>
            <a:off x="0" y="6126163"/>
            <a:ext cx="9144000" cy="731837"/>
            <a:chOff x="0" y="6126163"/>
            <a:chExt cx="9144000" cy="731837"/>
          </a:xfrm>
        </p:grpSpPr>
        <p:sp>
          <p:nvSpPr>
            <p:cNvPr id="53" name="Google Shape;53;p6"/>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 name="Google Shape;54;p6"/>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 name="Google Shape;55;p6"/>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56" name="Google Shape;56;p6"/>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Rockwell"/>
                  <a:ea typeface="Rockwell"/>
                  <a:cs typeface="Rockwell"/>
                  <a:sym typeface="Rockwell"/>
                </a:rPr>
                <a:t>Department of Fish and Wildlife</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67B54"/>
              </a:buClr>
              <a:buSzPts val="4200"/>
              <a:buFont typeface="Rockwell"/>
              <a:buNone/>
              <a:defRPr>
                <a:solidFill>
                  <a:srgbClr val="067B54"/>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371600"/>
            <a:ext cx="4038600" cy="475456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rgbClr val="28557A"/>
              </a:buClr>
              <a:buSzPts val="2800"/>
              <a:buNone/>
              <a:defRPr sz="2800">
                <a:solidFill>
                  <a:srgbClr val="28557A"/>
                </a:solidFill>
                <a:latin typeface="Arial"/>
                <a:ea typeface="Arial"/>
                <a:cs typeface="Arial"/>
                <a:sym typeface="Arial"/>
              </a:defRPr>
            </a:lvl1pPr>
            <a:lvl2pPr marL="914400" lvl="1"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2pPr>
            <a:lvl3pPr marL="1371600" lvl="2" indent="-355600" algn="l">
              <a:spcBef>
                <a:spcPts val="400"/>
              </a:spcBef>
              <a:spcAft>
                <a:spcPts val="0"/>
              </a:spcAft>
              <a:buClr>
                <a:srgbClr val="28557A"/>
              </a:buClr>
              <a:buSzPts val="2000"/>
              <a:buChar char="•"/>
              <a:defRPr sz="2000">
                <a:solidFill>
                  <a:srgbClr val="28557A"/>
                </a:solidFill>
                <a:latin typeface="Arial"/>
                <a:ea typeface="Arial"/>
                <a:cs typeface="Arial"/>
                <a:sym typeface="Arial"/>
              </a:defRPr>
            </a:lvl3pPr>
            <a:lvl4pPr marL="1828800" lvl="3" indent="-342900" algn="l">
              <a:spcBef>
                <a:spcPts val="360"/>
              </a:spcBef>
              <a:spcAft>
                <a:spcPts val="0"/>
              </a:spcAft>
              <a:buClr>
                <a:srgbClr val="28557A"/>
              </a:buClr>
              <a:buSzPts val="1800"/>
              <a:buChar char="–"/>
              <a:defRPr sz="1800">
                <a:solidFill>
                  <a:srgbClr val="28557A"/>
                </a:solidFill>
                <a:latin typeface="Arial"/>
                <a:ea typeface="Arial"/>
                <a:cs typeface="Arial"/>
                <a:sym typeface="Arial"/>
              </a:defRPr>
            </a:lvl4pPr>
            <a:lvl5pPr marL="2286000" lvl="4" indent="-342900" algn="l">
              <a:spcBef>
                <a:spcPts val="360"/>
              </a:spcBef>
              <a:spcAft>
                <a:spcPts val="0"/>
              </a:spcAft>
              <a:buClr>
                <a:srgbClr val="28557A"/>
              </a:buClr>
              <a:buSzPts val="1800"/>
              <a:buChar char="»"/>
              <a:defRPr sz="1800">
                <a:solidFill>
                  <a:srgbClr val="28557A"/>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0" name="Google Shape;60;p7"/>
          <p:cNvSpPr txBox="1">
            <a:spLocks noGrp="1"/>
          </p:cNvSpPr>
          <p:nvPr>
            <p:ph type="body" idx="2"/>
          </p:nvPr>
        </p:nvSpPr>
        <p:spPr>
          <a:xfrm>
            <a:off x="4648200" y="1371600"/>
            <a:ext cx="4038600" cy="4754563"/>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rgbClr val="28557A"/>
              </a:buClr>
              <a:buSzPts val="2800"/>
              <a:buNone/>
              <a:defRPr sz="2800">
                <a:solidFill>
                  <a:srgbClr val="28557A"/>
                </a:solidFill>
                <a:latin typeface="Arial"/>
                <a:ea typeface="Arial"/>
                <a:cs typeface="Arial"/>
                <a:sym typeface="Arial"/>
              </a:defRPr>
            </a:lvl1pPr>
            <a:lvl2pPr marL="914400" lvl="1" indent="-381000" algn="l">
              <a:spcBef>
                <a:spcPts val="480"/>
              </a:spcBef>
              <a:spcAft>
                <a:spcPts val="0"/>
              </a:spcAft>
              <a:buClr>
                <a:srgbClr val="28557A"/>
              </a:buClr>
              <a:buSzPts val="2400"/>
              <a:buChar char="–"/>
              <a:defRPr sz="2400">
                <a:solidFill>
                  <a:srgbClr val="28557A"/>
                </a:solidFill>
                <a:latin typeface="Arial"/>
                <a:ea typeface="Arial"/>
                <a:cs typeface="Arial"/>
                <a:sym typeface="Arial"/>
              </a:defRPr>
            </a:lvl2pPr>
            <a:lvl3pPr marL="1371600" lvl="2" indent="-355600" algn="l">
              <a:spcBef>
                <a:spcPts val="400"/>
              </a:spcBef>
              <a:spcAft>
                <a:spcPts val="0"/>
              </a:spcAft>
              <a:buClr>
                <a:srgbClr val="28557A"/>
              </a:buClr>
              <a:buSzPts val="2000"/>
              <a:buChar char="•"/>
              <a:defRPr sz="2000">
                <a:solidFill>
                  <a:srgbClr val="28557A"/>
                </a:solidFill>
                <a:latin typeface="Arial"/>
                <a:ea typeface="Arial"/>
                <a:cs typeface="Arial"/>
                <a:sym typeface="Arial"/>
              </a:defRPr>
            </a:lvl3pPr>
            <a:lvl4pPr marL="1828800" lvl="3" indent="-342900" algn="l">
              <a:spcBef>
                <a:spcPts val="360"/>
              </a:spcBef>
              <a:spcAft>
                <a:spcPts val="0"/>
              </a:spcAft>
              <a:buClr>
                <a:srgbClr val="28557A"/>
              </a:buClr>
              <a:buSzPts val="1800"/>
              <a:buChar char="–"/>
              <a:defRPr sz="1800">
                <a:solidFill>
                  <a:srgbClr val="28557A"/>
                </a:solidFill>
                <a:latin typeface="Arial"/>
                <a:ea typeface="Arial"/>
                <a:cs typeface="Arial"/>
                <a:sym typeface="Arial"/>
              </a:defRPr>
            </a:lvl4pPr>
            <a:lvl5pPr marL="2286000" lvl="4" indent="-342900" algn="l">
              <a:spcBef>
                <a:spcPts val="360"/>
              </a:spcBef>
              <a:spcAft>
                <a:spcPts val="0"/>
              </a:spcAft>
              <a:buClr>
                <a:srgbClr val="28557A"/>
              </a:buClr>
              <a:buSzPts val="1800"/>
              <a:buChar char="»"/>
              <a:defRPr sz="1800">
                <a:solidFill>
                  <a:srgbClr val="28557A"/>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1" name="Google Shape;61;p7"/>
          <p:cNvSpPr txBox="1">
            <a:spLocks noGrp="1"/>
          </p:cNvSpPr>
          <p:nvPr>
            <p:ph type="dt" idx="10"/>
          </p:nvPr>
        </p:nvSpPr>
        <p:spPr>
          <a:xfrm>
            <a:off x="6553200" y="6538476"/>
            <a:ext cx="2133600" cy="24332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
          <p:cNvSpPr txBox="1">
            <a:spLocks noGrp="1"/>
          </p:cNvSpPr>
          <p:nvPr>
            <p:ph type="ftr" idx="11"/>
          </p:nvPr>
        </p:nvSpPr>
        <p:spPr>
          <a:xfrm>
            <a:off x="1028700" y="6510746"/>
            <a:ext cx="2895600" cy="27105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latin typeface="Roboto Slab"/>
                <a:ea typeface="Roboto Slab"/>
                <a:cs typeface="Roboto Slab"/>
                <a:sym typeface="Roboto Slab"/>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 name="Google Shape;64;p7"/>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 name="Google Shape;65;p7"/>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66" name="Google Shape;66;p7"/>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Rockwell"/>
                <a:ea typeface="Rockwell"/>
                <a:cs typeface="Rockwell"/>
                <a:sym typeface="Rockwell"/>
              </a:rPr>
              <a:t>Department of Fish and Wildlife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8"/>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67B54"/>
              </a:buClr>
              <a:buSzPts val="4200"/>
              <a:buFont typeface="Rockwell"/>
              <a:buNone/>
              <a:defRPr>
                <a:solidFill>
                  <a:srgbClr val="067B54"/>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
          <p:cNvSpPr txBox="1">
            <a:spLocks noGrp="1"/>
          </p:cNvSpPr>
          <p:nvPr>
            <p:ph type="dt" idx="10"/>
          </p:nvPr>
        </p:nvSpPr>
        <p:spPr>
          <a:xfrm>
            <a:off x="6858000" y="6452574"/>
            <a:ext cx="2133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ftr" idx="11"/>
          </p:nvPr>
        </p:nvSpPr>
        <p:spPr>
          <a:xfrm>
            <a:off x="1066800" y="6507501"/>
            <a:ext cx="2895600" cy="2742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latin typeface="Roboto Slab"/>
                <a:ea typeface="Roboto Slab"/>
                <a:cs typeface="Roboto Slab"/>
                <a:sym typeface="Roboto Slab"/>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 name="Google Shape;72;p8"/>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 name="Google Shape;73;p8"/>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74" name="Google Shape;74;p8"/>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Rockwell"/>
                <a:ea typeface="Rockwell"/>
                <a:cs typeface="Rockwell"/>
                <a:sym typeface="Rockwell"/>
              </a:rPr>
              <a:t>Department of Fish and Wildlife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67B54"/>
              </a:buClr>
              <a:buSzPts val="4200"/>
              <a:buFont typeface="Rockwell"/>
              <a:buNone/>
              <a:defRPr>
                <a:solidFill>
                  <a:srgbClr val="067B54"/>
                </a:solidFill>
                <a:latin typeface="Rockwell"/>
                <a:ea typeface="Rockwell"/>
                <a:cs typeface="Rockwell"/>
                <a:sym typeface="Rockwe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9"/>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9"/>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 name="Google Shape;81;p9"/>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 name="Google Shape;82;p9"/>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83" name="Google Shape;83;p9"/>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Rockwell"/>
                <a:ea typeface="Rockwell"/>
                <a:cs typeface="Rockwell"/>
                <a:sym typeface="Rockwell"/>
              </a:rPr>
              <a:t>Department of Fish and Wildlife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88" name="Google Shape;88;p10"/>
          <p:cNvGrpSpPr/>
          <p:nvPr/>
        </p:nvGrpSpPr>
        <p:grpSpPr>
          <a:xfrm>
            <a:off x="0" y="6126163"/>
            <a:ext cx="9144000" cy="731837"/>
            <a:chOff x="0" y="6126163"/>
            <a:chExt cx="9144000" cy="731837"/>
          </a:xfrm>
        </p:grpSpPr>
        <p:sp>
          <p:nvSpPr>
            <p:cNvPr id="89" name="Google Shape;89;p10"/>
            <p:cNvSpPr/>
            <p:nvPr/>
          </p:nvSpPr>
          <p:spPr>
            <a:xfrm>
              <a:off x="0" y="6477000"/>
              <a:ext cx="9144000" cy="381000"/>
            </a:xfrm>
            <a:prstGeom prst="rect">
              <a:avLst/>
            </a:prstGeom>
            <a:solidFill>
              <a:srgbClr val="067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 name="Google Shape;90;p10"/>
            <p:cNvSpPr/>
            <p:nvPr/>
          </p:nvSpPr>
          <p:spPr>
            <a:xfrm>
              <a:off x="0" y="6423843"/>
              <a:ext cx="9144000" cy="53157"/>
            </a:xfrm>
            <a:prstGeom prst="rect">
              <a:avLst/>
            </a:prstGeom>
            <a:solidFill>
              <a:srgbClr val="8ACC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1" name="Google Shape;91;p10"/>
            <p:cNvPicPr preferRelativeResize="0"/>
            <p:nvPr/>
          </p:nvPicPr>
          <p:blipFill rotWithShape="1">
            <a:blip r:embed="rId2">
              <a:alphaModFix/>
            </a:blip>
            <a:srcRect/>
            <a:stretch/>
          </p:blipFill>
          <p:spPr>
            <a:xfrm>
              <a:off x="342900" y="6126163"/>
              <a:ext cx="533400" cy="662805"/>
            </a:xfrm>
            <a:prstGeom prst="rect">
              <a:avLst/>
            </a:prstGeom>
            <a:noFill/>
            <a:ln>
              <a:noFill/>
            </a:ln>
          </p:spPr>
        </p:pic>
        <p:sp>
          <p:nvSpPr>
            <p:cNvPr id="92" name="Google Shape;92;p10"/>
            <p:cNvSpPr txBox="1"/>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000">
                  <a:solidFill>
                    <a:schemeClr val="lt1"/>
                  </a:solidFill>
                  <a:latin typeface="Rockwell"/>
                  <a:ea typeface="Rockwell"/>
                  <a:cs typeface="Rockwell"/>
                  <a:sym typeface="Rockwell"/>
                </a:rPr>
                <a:t>Department of Fish and Wildlife</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28600"/>
            <a:ext cx="8229600" cy="1189038"/>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0070C0"/>
              </a:buClr>
              <a:buSzPts val="4200"/>
              <a:buFont typeface="Rockwell"/>
              <a:buNone/>
              <a:defRPr sz="4200" b="0" i="0" u="none" strike="noStrike" cap="none">
                <a:solidFill>
                  <a:srgbClr val="0070C0"/>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417638"/>
            <a:ext cx="8229600" cy="470852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49"/>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49"/>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1"/>
          <p:cNvSpPr txBox="1">
            <a:spLocks noGrp="1"/>
          </p:cNvSpPr>
          <p:nvPr>
            <p:ph type="ctrTitle"/>
          </p:nvPr>
        </p:nvSpPr>
        <p:spPr>
          <a:xfrm>
            <a:off x="2133600" y="2667000"/>
            <a:ext cx="6400800" cy="1371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200"/>
              <a:buFont typeface="Rockwell"/>
              <a:buNone/>
            </a:pPr>
            <a:r>
              <a:rPr lang="en-US"/>
              <a:t>El s</a:t>
            </a:r>
            <a:r>
              <a:rPr lang="en-US">
                <a:latin typeface="Rockwell"/>
                <a:ea typeface="Rockwell"/>
                <a:cs typeface="Rockwell"/>
                <a:sym typeface="Rockwell"/>
              </a:rPr>
              <a:t>alm</a:t>
            </a:r>
            <a:r>
              <a:rPr lang="en-US"/>
              <a:t>ó</a:t>
            </a:r>
            <a:r>
              <a:rPr lang="en-US">
                <a:latin typeface="Rockwell"/>
                <a:ea typeface="Rockwell"/>
                <a:cs typeface="Rockwell"/>
                <a:sym typeface="Rockwell"/>
              </a:rPr>
              <a:t>n </a:t>
            </a:r>
            <a:r>
              <a:rPr lang="en-US"/>
              <a:t>de</a:t>
            </a:r>
            <a:r>
              <a:rPr lang="en-US">
                <a:latin typeface="Rockwell"/>
                <a:ea typeface="Rockwell"/>
                <a:cs typeface="Rockwell"/>
                <a:sym typeface="Rockwell"/>
              </a:rPr>
              <a:t> Washington </a:t>
            </a:r>
            <a:endParaRPr>
              <a:latin typeface="Rockwell"/>
              <a:ea typeface="Rockwell"/>
              <a:cs typeface="Rockwell"/>
              <a:sym typeface="Rockwe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67B54"/>
              </a:buClr>
              <a:buSzPts val="4200"/>
              <a:buFont typeface="Rockwell"/>
              <a:buNone/>
            </a:pPr>
            <a:r>
              <a:rPr lang="en-US" sz="3000"/>
              <a:t>Las presas del río Lewis  pasaje de los peces. </a:t>
            </a:r>
            <a:endParaRPr sz="3000"/>
          </a:p>
        </p:txBody>
      </p:sp>
      <p:pic>
        <p:nvPicPr>
          <p:cNvPr id="167" name="Google Shape;167;p20" descr="Map&#10;&#10;Description automatically generated with medium confidence"/>
          <p:cNvPicPr preferRelativeResize="0">
            <a:picLocks noGrp="1"/>
          </p:cNvPicPr>
          <p:nvPr>
            <p:ph type="body" idx="1"/>
          </p:nvPr>
        </p:nvPicPr>
        <p:blipFill rotWithShape="1">
          <a:blip r:embed="rId3">
            <a:alphaModFix/>
          </a:blip>
          <a:srcRect/>
          <a:stretch/>
        </p:blipFill>
        <p:spPr>
          <a:xfrm>
            <a:off x="800100" y="1371600"/>
            <a:ext cx="7543800" cy="4743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67B54"/>
              </a:buClr>
              <a:buSzPts val="4200"/>
              <a:buFont typeface="Rockwell"/>
              <a:buNone/>
            </a:pPr>
            <a:r>
              <a:rPr lang="en-US" sz="3000"/>
              <a:t>Las presas del río Lewis  pasaje de los peces.</a:t>
            </a:r>
            <a:endParaRPr/>
          </a:p>
        </p:txBody>
      </p:sp>
      <p:pic>
        <p:nvPicPr>
          <p:cNvPr id="174" name="Google Shape;174;p21"/>
          <p:cNvPicPr preferRelativeResize="0"/>
          <p:nvPr/>
        </p:nvPicPr>
        <p:blipFill rotWithShape="1">
          <a:blip r:embed="rId3">
            <a:alphaModFix/>
          </a:blip>
          <a:srcRect/>
          <a:stretch/>
        </p:blipFill>
        <p:spPr>
          <a:xfrm>
            <a:off x="474562" y="1257300"/>
            <a:ext cx="8066108" cy="4567904"/>
          </a:xfrm>
          <a:prstGeom prst="rect">
            <a:avLst/>
          </a:prstGeom>
          <a:noFill/>
          <a:ln>
            <a:noFill/>
          </a:ln>
        </p:spPr>
      </p:pic>
      <p:sp>
        <p:nvSpPr>
          <p:cNvPr id="175" name="Google Shape;175;p21"/>
          <p:cNvSpPr/>
          <p:nvPr/>
        </p:nvSpPr>
        <p:spPr>
          <a:xfrm rot="676466">
            <a:off x="716183" y="3981528"/>
            <a:ext cx="2971800" cy="114300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Solución del pasaje de los peces:</a:t>
            </a:r>
            <a:br>
              <a:rPr lang="en-US"/>
            </a:br>
            <a:r>
              <a:rPr lang="en-US"/>
              <a:t>escaleras de pescados</a:t>
            </a:r>
            <a:endParaRPr/>
          </a:p>
        </p:txBody>
      </p:sp>
      <p:pic>
        <p:nvPicPr>
          <p:cNvPr id="182" name="Google Shape;182;p22" descr="Diagram&#10;&#10;Description automatically generated"/>
          <p:cNvPicPr preferRelativeResize="0"/>
          <p:nvPr/>
        </p:nvPicPr>
        <p:blipFill rotWithShape="1">
          <a:blip r:embed="rId3">
            <a:alphaModFix/>
          </a:blip>
          <a:srcRect/>
          <a:stretch/>
        </p:blipFill>
        <p:spPr>
          <a:xfrm>
            <a:off x="114300" y="1462564"/>
            <a:ext cx="4565984" cy="2628900"/>
          </a:xfrm>
          <a:prstGeom prst="rect">
            <a:avLst/>
          </a:prstGeom>
          <a:noFill/>
          <a:ln>
            <a:noFill/>
          </a:ln>
        </p:spPr>
      </p:pic>
      <p:pic>
        <p:nvPicPr>
          <p:cNvPr id="183" name="Google Shape;183;p22" descr="A picture containing outdoor, outdoor object, water mill, stone&#10;&#10;Description automatically generated"/>
          <p:cNvPicPr preferRelativeResize="0"/>
          <p:nvPr/>
        </p:nvPicPr>
        <p:blipFill rotWithShape="1">
          <a:blip r:embed="rId4">
            <a:alphaModFix/>
          </a:blip>
          <a:srcRect/>
          <a:stretch/>
        </p:blipFill>
        <p:spPr>
          <a:xfrm>
            <a:off x="4857750" y="1657350"/>
            <a:ext cx="4086648" cy="3064986"/>
          </a:xfrm>
          <a:prstGeom prst="rect">
            <a:avLst/>
          </a:prstGeom>
          <a:noFill/>
          <a:ln>
            <a:noFill/>
          </a:ln>
        </p:spPr>
      </p:pic>
      <p:sp>
        <p:nvSpPr>
          <p:cNvPr id="184" name="Google Shape;184;p22"/>
          <p:cNvSpPr txBox="1"/>
          <p:nvPr/>
        </p:nvSpPr>
        <p:spPr>
          <a:xfrm>
            <a:off x="4857750" y="4872733"/>
            <a:ext cx="408664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Fish ladder at Bonneville dam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title"/>
          </p:nvPr>
        </p:nvSpPr>
        <p:spPr>
          <a:xfrm>
            <a:off x="457199" y="285750"/>
            <a:ext cx="8229600" cy="131445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Solución del pasaje de los pescados: atrapar y acarrear</a:t>
            </a:r>
            <a:br>
              <a:rPr lang="en-US"/>
            </a:br>
            <a:endParaRPr/>
          </a:p>
        </p:txBody>
      </p:sp>
      <p:pic>
        <p:nvPicPr>
          <p:cNvPr id="191" name="Google Shape;191;p23" descr="Timeline&#10;&#10;Description automatically generated"/>
          <p:cNvPicPr preferRelativeResize="0"/>
          <p:nvPr/>
        </p:nvPicPr>
        <p:blipFill rotWithShape="1">
          <a:blip r:embed="rId3">
            <a:alphaModFix/>
          </a:blip>
          <a:srcRect/>
          <a:stretch/>
        </p:blipFill>
        <p:spPr>
          <a:xfrm>
            <a:off x="909637" y="1314450"/>
            <a:ext cx="7324725" cy="487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4"/>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9090"/>
              <a:buFont typeface="Rockwell"/>
              <a:buNone/>
            </a:pPr>
            <a:r>
              <a:rPr lang="en-US" sz="3850"/>
              <a:t>Solución del pasaje de los pescados:</a:t>
            </a:r>
            <a:br>
              <a:rPr lang="en-US"/>
            </a:br>
            <a:r>
              <a:rPr lang="en-US"/>
              <a:t>Cañón de salmón</a:t>
            </a:r>
            <a:endParaRPr/>
          </a:p>
        </p:txBody>
      </p:sp>
      <p:pic>
        <p:nvPicPr>
          <p:cNvPr id="198" name="Google Shape;198;p24" title="Whooshh Passage Portal"/>
          <p:cNvPicPr preferRelativeResize="0">
            <a:picLocks noGrp="1"/>
          </p:cNvPicPr>
          <p:nvPr>
            <p:ph type="body" idx="1"/>
          </p:nvPr>
        </p:nvPicPr>
        <p:blipFill rotWithShape="1">
          <a:blip r:embed="rId3">
            <a:alphaModFix/>
          </a:blip>
          <a:srcRect/>
          <a:stretch/>
        </p:blipFill>
        <p:spPr>
          <a:xfrm>
            <a:off x="571500" y="1485900"/>
            <a:ext cx="7829550" cy="44237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405477" y="2628900"/>
            <a:ext cx="8738523"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2439"/>
              <a:buFont typeface="Rockwell"/>
              <a:buNone/>
            </a:pPr>
            <a:r>
              <a:rPr lang="en-US"/>
              <a:t>Solución del pasaje de los pescados</a:t>
            </a:r>
            <a:r>
              <a:rPr lang="en-US">
                <a:latin typeface="Rockwell"/>
                <a:ea typeface="Rockwell"/>
                <a:cs typeface="Rockwell"/>
                <a:sym typeface="Rockwell"/>
              </a:rPr>
              <a:t>: </a:t>
            </a:r>
            <a:r>
              <a:rPr lang="en-US"/>
              <a:t>Presa de remoción</a:t>
            </a:r>
            <a:br>
              <a:rPr lang="en-US">
                <a:latin typeface="Rockwell"/>
                <a:ea typeface="Rockwell"/>
                <a:cs typeface="Rockwell"/>
                <a:sym typeface="Rockwell"/>
              </a:rPr>
            </a:br>
            <a:br>
              <a:rPr lang="en-US">
                <a:latin typeface="Rockwell"/>
                <a:ea typeface="Rockwell"/>
                <a:cs typeface="Rockwell"/>
                <a:sym typeface="Rockwell"/>
              </a:rPr>
            </a:br>
            <a:r>
              <a:rPr lang="en-US" sz="4100">
                <a:latin typeface="Rockwell"/>
                <a:ea typeface="Rockwell"/>
                <a:cs typeface="Rockwell"/>
                <a:sym typeface="Rockwell"/>
              </a:rPr>
              <a:t>(</a:t>
            </a:r>
            <a:r>
              <a:rPr lang="en-US" sz="4100"/>
              <a:t>No ha sido considerada en la presa </a:t>
            </a:r>
            <a:r>
              <a:rPr lang="en-US" sz="4100">
                <a:latin typeface="Rockwell"/>
                <a:ea typeface="Rockwell"/>
                <a:cs typeface="Rockwell"/>
                <a:sym typeface="Rockwell"/>
              </a:rPr>
              <a:t>Merwin)</a:t>
            </a:r>
            <a:endParaRPr sz="4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title"/>
          </p:nvPr>
        </p:nvSpPr>
        <p:spPr>
          <a:xfrm>
            <a:off x="342900" y="331787"/>
            <a:ext cx="8458200"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Solución del pasaje de los pescados: Remoción de la presa. </a:t>
            </a:r>
            <a:endParaRPr/>
          </a:p>
        </p:txBody>
      </p:sp>
      <p:pic>
        <p:nvPicPr>
          <p:cNvPr id="211" name="Google Shape;211;p26" title="Spectacular Time Lapse Dam &quot;Removal&quot; Video | National Geographic"/>
          <p:cNvPicPr preferRelativeResize="0">
            <a:picLocks noGrp="1"/>
          </p:cNvPicPr>
          <p:nvPr>
            <p:ph type="body" idx="1"/>
          </p:nvPr>
        </p:nvPicPr>
        <p:blipFill rotWithShape="1">
          <a:blip r:embed="rId3">
            <a:alphaModFix/>
          </a:blip>
          <a:srcRect/>
          <a:stretch/>
        </p:blipFill>
        <p:spPr>
          <a:xfrm>
            <a:off x="457200" y="1419225"/>
            <a:ext cx="8229600" cy="4649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457200" y="971550"/>
            <a:ext cx="8229600" cy="450405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67B54"/>
              </a:buClr>
              <a:buSzPts val="4200"/>
              <a:buFont typeface="Rockwell"/>
              <a:buNone/>
            </a:pPr>
            <a:r>
              <a:rPr lang="en-US"/>
              <a:t>Solución del pasaje de los pescados </a:t>
            </a:r>
            <a:br>
              <a:rPr lang="en-US"/>
            </a:br>
            <a:r>
              <a:rPr lang="en-US"/>
              <a:t>Actividad de evaluación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8"/>
          <p:cNvSpPr txBox="1"/>
          <p:nvPr/>
        </p:nvSpPr>
        <p:spPr>
          <a:xfrm>
            <a:off x="338036" y="98898"/>
            <a:ext cx="8229599" cy="9144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rgbClr val="067B54"/>
              </a:buClr>
              <a:buSzPts val="4200"/>
              <a:buFont typeface="Rockwell"/>
              <a:buNone/>
            </a:pPr>
            <a:r>
              <a:rPr lang="en-US" sz="4200">
                <a:solidFill>
                  <a:srgbClr val="067B54"/>
                </a:solidFill>
                <a:latin typeface="Rockwell"/>
                <a:ea typeface="Rockwell"/>
                <a:cs typeface="Rockwell"/>
                <a:sym typeface="Rockwell"/>
              </a:rPr>
              <a:t>El </a:t>
            </a:r>
            <a:r>
              <a:rPr lang="en-US" sz="4200" b="0">
                <a:solidFill>
                  <a:srgbClr val="067B54"/>
                </a:solidFill>
                <a:latin typeface="Rockwell"/>
                <a:ea typeface="Rockwell"/>
                <a:cs typeface="Rockwell"/>
                <a:sym typeface="Rockwell"/>
              </a:rPr>
              <a:t>h</a:t>
            </a:r>
            <a:r>
              <a:rPr lang="en-US" sz="4200">
                <a:solidFill>
                  <a:srgbClr val="067B54"/>
                </a:solidFill>
                <a:latin typeface="Rockwell"/>
                <a:ea typeface="Rockwell"/>
                <a:cs typeface="Rockwell"/>
                <a:sym typeface="Rockwell"/>
              </a:rPr>
              <a:t>ábitat del salmón necesita.</a:t>
            </a:r>
            <a:r>
              <a:rPr lang="en-US" sz="4200" b="0">
                <a:solidFill>
                  <a:srgbClr val="067B54"/>
                </a:solidFill>
                <a:latin typeface="Rockwell"/>
                <a:ea typeface="Rockwell"/>
                <a:cs typeface="Rockwell"/>
                <a:sym typeface="Rockwell"/>
              </a:rPr>
              <a:t> </a:t>
            </a:r>
            <a:endParaRPr/>
          </a:p>
        </p:txBody>
      </p:sp>
      <p:sp>
        <p:nvSpPr>
          <p:cNvPr id="223" name="Google Shape;223;p28"/>
          <p:cNvSpPr txBox="1">
            <a:spLocks noGrp="1"/>
          </p:cNvSpPr>
          <p:nvPr>
            <p:ph type="body" idx="1"/>
          </p:nvPr>
        </p:nvSpPr>
        <p:spPr>
          <a:xfrm>
            <a:off x="514350" y="1200150"/>
            <a:ext cx="8115300" cy="48006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000"/>
              <a:buFont typeface="Arial"/>
              <a:buChar char="•"/>
            </a:pPr>
            <a:r>
              <a:rPr lang="en-US" sz="2000">
                <a:solidFill>
                  <a:schemeClr val="lt1"/>
                </a:solidFill>
              </a:rPr>
              <a:t>la alimentación</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El agua limpia</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Agua fría (entre 40-50 grados Fahrenheit) </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Agua con suficiente</a:t>
            </a:r>
            <a:r>
              <a:rPr lang="en-US" sz="2000">
                <a:solidFill>
                  <a:schemeClr val="lt1"/>
                </a:solidFill>
                <a:latin typeface="Arial"/>
                <a:ea typeface="Arial"/>
                <a:cs typeface="Arial"/>
                <a:sym typeface="Arial"/>
              </a:rPr>
              <a:t> ox</a:t>
            </a:r>
            <a:r>
              <a:rPr lang="en-US" sz="2000">
                <a:solidFill>
                  <a:schemeClr val="lt1"/>
                </a:solidFill>
              </a:rPr>
              <a:t>í</a:t>
            </a:r>
            <a:r>
              <a:rPr lang="en-US" sz="2000">
                <a:solidFill>
                  <a:schemeClr val="lt1"/>
                </a:solidFill>
                <a:latin typeface="Arial"/>
                <a:ea typeface="Arial"/>
                <a:cs typeface="Arial"/>
                <a:sym typeface="Arial"/>
              </a:rPr>
              <a:t>geno</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Lugares de escondite</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Lugares de descanso</a:t>
            </a:r>
            <a:endParaRPr/>
          </a:p>
          <a:p>
            <a:pPr marL="342900" lvl="0" indent="-342900" algn="l" rtl="0">
              <a:spcBef>
                <a:spcPts val="1200"/>
              </a:spcBef>
              <a:spcAft>
                <a:spcPts val="0"/>
              </a:spcAft>
              <a:buClr>
                <a:schemeClr val="lt1"/>
              </a:buClr>
              <a:buSzPts val="2000"/>
              <a:buFont typeface="Arial"/>
              <a:buChar char="•"/>
            </a:pPr>
            <a:r>
              <a:rPr lang="en-US" sz="2000">
                <a:solidFill>
                  <a:schemeClr val="lt1"/>
                </a:solidFill>
              </a:rPr>
              <a:t>Un pasaje libre desde los arroyos hasta el océano.</a:t>
            </a:r>
            <a:endParaRPr/>
          </a:p>
        </p:txBody>
      </p:sp>
      <p:pic>
        <p:nvPicPr>
          <p:cNvPr id="224" name="Google Shape;224;p28" descr="A picture containing fish, soft-finned fish&#10;&#10;Description automatically generated"/>
          <p:cNvPicPr preferRelativeResize="0"/>
          <p:nvPr/>
        </p:nvPicPr>
        <p:blipFill rotWithShape="1">
          <a:blip r:embed="rId3">
            <a:alphaModFix/>
          </a:blip>
          <a:srcRect/>
          <a:stretch/>
        </p:blipFill>
        <p:spPr>
          <a:xfrm>
            <a:off x="3771900" y="4574241"/>
            <a:ext cx="4621161" cy="14325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body" idx="1"/>
          </p:nvPr>
        </p:nvSpPr>
        <p:spPr>
          <a:xfrm>
            <a:off x="514350" y="772691"/>
            <a:ext cx="8115300" cy="485541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solidFill>
                  <a:schemeClr val="lt1"/>
                </a:solidFill>
              </a:rPr>
              <a:t>los salmones joven comen</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latin typeface="Arial"/>
                <a:ea typeface="Arial"/>
                <a:cs typeface="Arial"/>
                <a:sym typeface="Arial"/>
              </a:rPr>
              <a:t> </a:t>
            </a:r>
            <a:r>
              <a:rPr lang="en-US" sz="2400" b="1">
                <a:solidFill>
                  <a:schemeClr val="lt1"/>
                </a:solidFill>
              </a:rPr>
              <a:t>microinvértebrados</a:t>
            </a:r>
            <a:r>
              <a:rPr lang="en-US" sz="2400">
                <a:solidFill>
                  <a:schemeClr val="lt1"/>
                </a:solidFill>
                <a:latin typeface="Arial"/>
                <a:ea typeface="Arial"/>
                <a:cs typeface="Arial"/>
                <a:sym typeface="Arial"/>
              </a:rPr>
              <a:t> (insectos) como plecoptera, lib</a:t>
            </a:r>
            <a:r>
              <a:rPr lang="en-US" sz="2400">
                <a:solidFill>
                  <a:schemeClr val="lt1"/>
                </a:solidFill>
              </a:rPr>
              <a:t>élula, ninfas, cachipollas y escarabajos</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rPr>
              <a:t>caracoles</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rPr>
              <a:t>lombrices</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rPr>
              <a:t>pequeños peces</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latin typeface="Arial"/>
                <a:ea typeface="Arial"/>
                <a:cs typeface="Arial"/>
                <a:sym typeface="Arial"/>
              </a:rPr>
              <a:t>c</a:t>
            </a:r>
            <a:r>
              <a:rPr lang="en-US" sz="2400">
                <a:solidFill>
                  <a:schemeClr val="lt1"/>
                </a:solidFill>
              </a:rPr>
              <a:t>angrejo de río</a:t>
            </a:r>
            <a:endParaRPr/>
          </a:p>
          <a:p>
            <a:pPr marL="342900" lvl="0" indent="-342900" algn="l" rtl="0">
              <a:spcBef>
                <a:spcPts val="480"/>
              </a:spcBef>
              <a:spcAft>
                <a:spcPts val="0"/>
              </a:spcAft>
              <a:buClr>
                <a:schemeClr val="lt1"/>
              </a:buClr>
              <a:buSzPts val="2400"/>
              <a:buFont typeface="Arial"/>
              <a:buChar char="•"/>
            </a:pPr>
            <a:r>
              <a:rPr lang="en-US" sz="2400">
                <a:solidFill>
                  <a:schemeClr val="lt1"/>
                </a:solidFill>
                <a:latin typeface="Arial"/>
                <a:ea typeface="Arial"/>
                <a:cs typeface="Arial"/>
                <a:sym typeface="Arial"/>
              </a:rPr>
              <a:t>pe</a:t>
            </a:r>
            <a:r>
              <a:rPr lang="en-US" sz="2400">
                <a:solidFill>
                  <a:schemeClr val="lt1"/>
                </a:solidFill>
              </a:rPr>
              <a:t>queños </a:t>
            </a:r>
            <a:r>
              <a:rPr lang="en-US" sz="2400">
                <a:solidFill>
                  <a:schemeClr val="lt1"/>
                </a:solidFill>
                <a:latin typeface="Arial"/>
                <a:ea typeface="Arial"/>
                <a:cs typeface="Arial"/>
                <a:sym typeface="Arial"/>
              </a:rPr>
              <a:t>mam</a:t>
            </a:r>
            <a:r>
              <a:rPr lang="en-US" sz="2400">
                <a:solidFill>
                  <a:schemeClr val="lt1"/>
                </a:solidFill>
              </a:rPr>
              <a:t>í</a:t>
            </a:r>
            <a:r>
              <a:rPr lang="en-US" sz="2400">
                <a:solidFill>
                  <a:schemeClr val="lt1"/>
                </a:solidFill>
                <a:latin typeface="Arial"/>
                <a:ea typeface="Arial"/>
                <a:cs typeface="Arial"/>
                <a:sym typeface="Arial"/>
              </a:rPr>
              <a:t>feros ac</a:t>
            </a:r>
            <a:r>
              <a:rPr lang="en-US" sz="2400">
                <a:solidFill>
                  <a:schemeClr val="lt1"/>
                </a:solidFill>
              </a:rPr>
              <a:t>uá</a:t>
            </a:r>
            <a:r>
              <a:rPr lang="en-US" sz="2400">
                <a:solidFill>
                  <a:schemeClr val="lt1"/>
                </a:solidFill>
                <a:latin typeface="Arial"/>
                <a:ea typeface="Arial"/>
                <a:cs typeface="Arial"/>
                <a:sym typeface="Arial"/>
              </a:rPr>
              <a:t>ticos</a:t>
            </a:r>
            <a:endParaRPr sz="2400">
              <a:solidFill>
                <a:schemeClr val="lt1"/>
              </a:solidFill>
            </a:endParaRPr>
          </a:p>
        </p:txBody>
      </p:sp>
      <p:pic>
        <p:nvPicPr>
          <p:cNvPr id="231" name="Google Shape;231;p29"/>
          <p:cNvPicPr preferRelativeResize="0"/>
          <p:nvPr/>
        </p:nvPicPr>
        <p:blipFill rotWithShape="1">
          <a:blip r:embed="rId3">
            <a:alphaModFix/>
          </a:blip>
          <a:srcRect t="11581" r="28125" b="8808"/>
          <a:stretch/>
        </p:blipFill>
        <p:spPr>
          <a:xfrm>
            <a:off x="0" y="4229100"/>
            <a:ext cx="2317575" cy="1712167"/>
          </a:xfrm>
          <a:prstGeom prst="rect">
            <a:avLst/>
          </a:prstGeom>
          <a:noFill/>
          <a:ln>
            <a:noFill/>
          </a:ln>
        </p:spPr>
      </p:pic>
      <p:sp>
        <p:nvSpPr>
          <p:cNvPr id="232" name="Google Shape;232;p29"/>
          <p:cNvSpPr txBox="1"/>
          <p:nvPr/>
        </p:nvSpPr>
        <p:spPr>
          <a:xfrm>
            <a:off x="228600" y="4441080"/>
            <a:ext cx="2857500" cy="1500187"/>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rgbClr val="D8D8D8"/>
              </a:buClr>
              <a:buSzPts val="800"/>
              <a:buFont typeface="Arial"/>
              <a:buNone/>
            </a:pPr>
            <a:r>
              <a:rPr lang="en-US" sz="800" i="1">
                <a:solidFill>
                  <a:srgbClr val="D8D8D8"/>
                </a:solidFill>
                <a:latin typeface="Arial"/>
                <a:ea typeface="Arial"/>
                <a:cs typeface="Arial"/>
                <a:sym typeface="Arial"/>
              </a:rPr>
              <a:t>Stonefly courtesy of National Park Service  </a:t>
            </a:r>
            <a:endParaRPr/>
          </a:p>
        </p:txBody>
      </p:sp>
      <p:pic>
        <p:nvPicPr>
          <p:cNvPr id="233" name="Google Shape;233;p29"/>
          <p:cNvPicPr preferRelativeResize="0"/>
          <p:nvPr/>
        </p:nvPicPr>
        <p:blipFill rotWithShape="1">
          <a:blip r:embed="rId4">
            <a:alphaModFix/>
          </a:blip>
          <a:srcRect t="24292" r="30375" b="23832"/>
          <a:stretch/>
        </p:blipFill>
        <p:spPr>
          <a:xfrm>
            <a:off x="4308389" y="4230329"/>
            <a:ext cx="3064035" cy="1712168"/>
          </a:xfrm>
          <a:prstGeom prst="rect">
            <a:avLst/>
          </a:prstGeom>
          <a:noFill/>
          <a:ln>
            <a:noFill/>
          </a:ln>
        </p:spPr>
      </p:pic>
      <p:sp>
        <p:nvSpPr>
          <p:cNvPr id="234" name="Google Shape;234;p29"/>
          <p:cNvSpPr txBox="1"/>
          <p:nvPr/>
        </p:nvSpPr>
        <p:spPr>
          <a:xfrm>
            <a:off x="5840407" y="4473285"/>
            <a:ext cx="1044289" cy="1500187"/>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chemeClr val="dk1"/>
              </a:buClr>
              <a:buSzPts val="800"/>
              <a:buFont typeface="Arial"/>
              <a:buNone/>
            </a:pPr>
            <a:r>
              <a:rPr lang="en-US" sz="800" i="1">
                <a:solidFill>
                  <a:schemeClr val="dk1"/>
                </a:solidFill>
                <a:latin typeface="Arial"/>
                <a:ea typeface="Arial"/>
                <a:cs typeface="Arial"/>
                <a:sym typeface="Arial"/>
              </a:rPr>
              <a:t>Northern Crayfish </a:t>
            </a:r>
            <a:endParaRPr/>
          </a:p>
        </p:txBody>
      </p:sp>
      <p:pic>
        <p:nvPicPr>
          <p:cNvPr id="235" name="Google Shape;235;p29" descr="A picture containing several, ocean floor&#10;&#10;Description automatically generated"/>
          <p:cNvPicPr preferRelativeResize="0"/>
          <p:nvPr/>
        </p:nvPicPr>
        <p:blipFill rotWithShape="1">
          <a:blip r:embed="rId5">
            <a:alphaModFix/>
          </a:blip>
          <a:srcRect t="24257" r="18362"/>
          <a:stretch/>
        </p:blipFill>
        <p:spPr>
          <a:xfrm>
            <a:off x="2294902" y="4229098"/>
            <a:ext cx="2461316" cy="1712169"/>
          </a:xfrm>
          <a:prstGeom prst="rect">
            <a:avLst/>
          </a:prstGeom>
          <a:noFill/>
          <a:ln>
            <a:noFill/>
          </a:ln>
        </p:spPr>
      </p:pic>
      <p:sp>
        <p:nvSpPr>
          <p:cNvPr id="236" name="Google Shape;236;p29"/>
          <p:cNvSpPr txBox="1"/>
          <p:nvPr/>
        </p:nvSpPr>
        <p:spPr>
          <a:xfrm>
            <a:off x="4246827" y="4441080"/>
            <a:ext cx="2857500" cy="1500187"/>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chemeClr val="lt1"/>
              </a:buClr>
              <a:buSzPts val="800"/>
              <a:buFont typeface="Arial"/>
              <a:buNone/>
            </a:pPr>
            <a:r>
              <a:rPr lang="en-US" sz="800" i="1">
                <a:solidFill>
                  <a:schemeClr val="lt1"/>
                </a:solidFill>
                <a:latin typeface="Arial"/>
                <a:ea typeface="Arial"/>
                <a:cs typeface="Arial"/>
                <a:sym typeface="Arial"/>
              </a:rPr>
              <a:t> snails </a:t>
            </a:r>
            <a:endParaRPr sz="800" i="1">
              <a:solidFill>
                <a:schemeClr val="lt1"/>
              </a:solidFill>
              <a:latin typeface="Arial"/>
              <a:ea typeface="Arial"/>
              <a:cs typeface="Arial"/>
              <a:sym typeface="Arial"/>
            </a:endParaRPr>
          </a:p>
        </p:txBody>
      </p:sp>
      <p:pic>
        <p:nvPicPr>
          <p:cNvPr id="237" name="Google Shape;237;p29"/>
          <p:cNvPicPr preferRelativeResize="0"/>
          <p:nvPr/>
        </p:nvPicPr>
        <p:blipFill rotWithShape="1">
          <a:blip r:embed="rId6">
            <a:alphaModFix/>
          </a:blip>
          <a:srcRect t="18863" r="30500"/>
          <a:stretch/>
        </p:blipFill>
        <p:spPr>
          <a:xfrm>
            <a:off x="7334785" y="3682166"/>
            <a:ext cx="1787457" cy="2613673"/>
          </a:xfrm>
          <a:prstGeom prst="rect">
            <a:avLst/>
          </a:prstGeom>
          <a:noFill/>
          <a:ln>
            <a:noFill/>
          </a:ln>
        </p:spPr>
      </p:pic>
      <p:sp>
        <p:nvSpPr>
          <p:cNvPr id="238" name="Google Shape;238;p29"/>
          <p:cNvSpPr txBox="1"/>
          <p:nvPr/>
        </p:nvSpPr>
        <p:spPr>
          <a:xfrm>
            <a:off x="7334785" y="4797179"/>
            <a:ext cx="2643233" cy="1500187"/>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chemeClr val="dk1"/>
              </a:buClr>
              <a:buSzPts val="800"/>
              <a:buFont typeface="Arial"/>
              <a:buNone/>
            </a:pPr>
            <a:r>
              <a:rPr lang="en-US" sz="800" i="1">
                <a:solidFill>
                  <a:schemeClr val="dk1"/>
                </a:solidFill>
                <a:latin typeface="Arial"/>
                <a:ea typeface="Arial"/>
                <a:cs typeface="Arial"/>
                <a:sym typeface="Arial"/>
              </a:rPr>
              <a:t>Water shrew by Robert A. MacArthur</a:t>
            </a:r>
            <a:endParaRPr/>
          </a:p>
        </p:txBody>
      </p:sp>
      <p:sp>
        <p:nvSpPr>
          <p:cNvPr id="239" name="Google Shape;239;p29"/>
          <p:cNvSpPr txBox="1">
            <a:spLocks noGrp="1"/>
          </p:cNvSpPr>
          <p:nvPr>
            <p:ph type="title"/>
          </p:nvPr>
        </p:nvSpPr>
        <p:spPr>
          <a:xfrm>
            <a:off x="228600" y="103425"/>
            <a:ext cx="86997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67B54"/>
              </a:buClr>
              <a:buSzPts val="4200"/>
              <a:buFont typeface="Rockwell"/>
              <a:buNone/>
            </a:pPr>
            <a:r>
              <a:rPr lang="en-US" sz="3000"/>
              <a:t>El hábitat del salmón necesita: la alimentación</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2"/>
          <p:cNvPicPr preferRelativeResize="0">
            <a:picLocks noGrp="1"/>
          </p:cNvPicPr>
          <p:nvPr>
            <p:ph type="body" idx="1"/>
          </p:nvPr>
        </p:nvPicPr>
        <p:blipFill rotWithShape="1">
          <a:blip r:embed="rId3">
            <a:alphaModFix/>
          </a:blip>
          <a:srcRect/>
          <a:stretch/>
        </p:blipFill>
        <p:spPr>
          <a:xfrm>
            <a:off x="103174" y="342900"/>
            <a:ext cx="8937652" cy="5372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4"/>
        <p:cNvGrpSpPr/>
        <p:nvPr/>
      </p:nvGrpSpPr>
      <p:grpSpPr>
        <a:xfrm>
          <a:off x="0" y="0"/>
          <a:ext cx="0" cy="0"/>
          <a:chOff x="0" y="0"/>
          <a:chExt cx="0" cy="0"/>
        </a:xfrm>
      </p:grpSpPr>
      <p:sp>
        <p:nvSpPr>
          <p:cNvPr id="245" name="Google Shape;245;p30"/>
          <p:cNvSpPr/>
          <p:nvPr/>
        </p:nvSpPr>
        <p:spPr>
          <a:xfrm>
            <a:off x="0"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6" name="Google Shape;246;p30" descr="A picture containing tree, outdoor, grass, sky&#10;&#10;Description automatically generated"/>
          <p:cNvPicPr preferRelativeResize="0"/>
          <p:nvPr/>
        </p:nvPicPr>
        <p:blipFill rotWithShape="1">
          <a:blip r:embed="rId3">
            <a:alphaModFix/>
          </a:blip>
          <a:srcRect t="4605" r="-2" b="3429"/>
          <a:stretch/>
        </p:blipFill>
        <p:spPr>
          <a:xfrm>
            <a:off x="3662268" y="10"/>
            <a:ext cx="5481732"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247" name="Google Shape;247;p30" descr="A picture containing grass, water, sky, tree&#10;&#10;Description automatically generated"/>
          <p:cNvPicPr preferRelativeResize="0"/>
          <p:nvPr/>
        </p:nvPicPr>
        <p:blipFill rotWithShape="1">
          <a:blip r:embed="rId4">
            <a:alphaModFix/>
          </a:blip>
          <a:srcRect l="7233" r="1135" b="3"/>
          <a:stretch/>
        </p:blipFill>
        <p:spPr>
          <a:xfrm>
            <a:off x="3662268" y="3493008"/>
            <a:ext cx="5481732"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48" name="Google Shape;248;p30"/>
          <p:cNvSpPr/>
          <p:nvPr/>
        </p:nvSpPr>
        <p:spPr>
          <a:xfrm>
            <a:off x="0" y="0"/>
            <a:ext cx="4572000"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dk1"/>
          </a:solidFill>
          <a:ln w="9525" cap="flat" cmpd="sng">
            <a:solidFill>
              <a:srgbClr val="EFEFEF"/>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9" name="Google Shape;249;p30"/>
          <p:cNvSpPr/>
          <p:nvPr/>
        </p:nvSpPr>
        <p:spPr>
          <a:xfrm>
            <a:off x="0" y="0"/>
            <a:ext cx="4565499"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0" name="Google Shape;250;p30"/>
          <p:cNvSpPr txBox="1">
            <a:spLocks noGrp="1"/>
          </p:cNvSpPr>
          <p:nvPr>
            <p:ph type="title"/>
          </p:nvPr>
        </p:nvSpPr>
        <p:spPr>
          <a:xfrm>
            <a:off x="0" y="1008709"/>
            <a:ext cx="4014215" cy="277408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67B54"/>
              </a:buClr>
              <a:buSzPts val="4800"/>
              <a:buFont typeface="Rockwell"/>
              <a:buNone/>
            </a:pPr>
            <a:r>
              <a:rPr lang="en-US" sz="4800"/>
              <a:t>El hábitat del s</a:t>
            </a:r>
            <a:r>
              <a:rPr lang="en-US" sz="4800">
                <a:latin typeface="Rockwell"/>
                <a:ea typeface="Rockwell"/>
                <a:cs typeface="Rockwell"/>
                <a:sym typeface="Rockwell"/>
              </a:rPr>
              <a:t>alm</a:t>
            </a:r>
            <a:r>
              <a:rPr lang="en-US" sz="4800"/>
              <a:t>ó</a:t>
            </a:r>
            <a:r>
              <a:rPr lang="en-US" sz="4800">
                <a:latin typeface="Rockwell"/>
                <a:ea typeface="Rockwell"/>
                <a:cs typeface="Rockwell"/>
                <a:sym typeface="Rockwell"/>
              </a:rPr>
              <a:t>n:</a:t>
            </a:r>
            <a:br>
              <a:rPr lang="en-US" sz="4800">
                <a:latin typeface="Rockwell"/>
                <a:ea typeface="Rockwell"/>
                <a:cs typeface="Rockwell"/>
                <a:sym typeface="Rockwell"/>
              </a:rPr>
            </a:br>
            <a:r>
              <a:rPr lang="en-US" sz="4800">
                <a:latin typeface="Rockwell"/>
                <a:ea typeface="Rockwell"/>
                <a:cs typeface="Rockwell"/>
                <a:sym typeface="Rockwell"/>
              </a:rPr>
              <a:t> </a:t>
            </a:r>
            <a:r>
              <a:rPr lang="en-US" sz="4800"/>
              <a:t>Agua</a:t>
            </a:r>
            <a:r>
              <a:rPr lang="en-US" sz="4800">
                <a:latin typeface="Rockwell"/>
                <a:ea typeface="Rockwell"/>
                <a:cs typeface="Rockwell"/>
                <a:sym typeface="Rockwell"/>
              </a:rPr>
              <a:t>, </a:t>
            </a:r>
            <a:r>
              <a:rPr lang="en-US" sz="4800"/>
              <a:t>limpia y fría</a:t>
            </a:r>
            <a:endParaRPr sz="4700">
              <a:latin typeface="Calibri"/>
              <a:ea typeface="Calibri"/>
              <a:cs typeface="Calibri"/>
              <a:sym typeface="Calibri"/>
            </a:endParaRPr>
          </a:p>
        </p:txBody>
      </p:sp>
      <p:sp>
        <p:nvSpPr>
          <p:cNvPr id="251" name="Google Shape;251;p30"/>
          <p:cNvSpPr txBox="1">
            <a:spLocks noGrp="1"/>
          </p:cNvSpPr>
          <p:nvPr>
            <p:ph type="body" idx="1"/>
          </p:nvPr>
        </p:nvSpPr>
        <p:spPr>
          <a:xfrm>
            <a:off x="329172" y="4687375"/>
            <a:ext cx="5416800" cy="1335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solidFill>
                  <a:schemeClr val="lt1"/>
                </a:solidFill>
              </a:rPr>
              <a:t>vegetación abundante</a:t>
            </a:r>
            <a:endParaRPr/>
          </a:p>
        </p:txBody>
      </p:sp>
      <p:sp>
        <p:nvSpPr>
          <p:cNvPr id="252" name="Google Shape;252;p30"/>
          <p:cNvSpPr/>
          <p:nvPr/>
        </p:nvSpPr>
        <p:spPr>
          <a:xfrm rot="5400000">
            <a:off x="557704" y="434802"/>
            <a:ext cx="146304" cy="5280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venir"/>
              <a:ea typeface="Avenir"/>
              <a:cs typeface="Avenir"/>
              <a:sym typeface="Avenir"/>
            </a:endParaRPr>
          </a:p>
        </p:txBody>
      </p:sp>
      <p:sp>
        <p:nvSpPr>
          <p:cNvPr id="253" name="Google Shape;253;p30"/>
          <p:cNvSpPr/>
          <p:nvPr/>
        </p:nvSpPr>
        <p:spPr>
          <a:xfrm>
            <a:off x="366823" y="4461119"/>
            <a:ext cx="3764306"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4" name="Google Shape;254;p30"/>
          <p:cNvSpPr/>
          <p:nvPr/>
        </p:nvSpPr>
        <p:spPr>
          <a:xfrm>
            <a:off x="5886449" y="400050"/>
            <a:ext cx="1869307" cy="1200150"/>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9"/>
        <p:cNvGrpSpPr/>
        <p:nvPr/>
      </p:nvGrpSpPr>
      <p:grpSpPr>
        <a:xfrm>
          <a:off x="0" y="0"/>
          <a:ext cx="0" cy="0"/>
          <a:chOff x="0" y="0"/>
          <a:chExt cx="0" cy="0"/>
        </a:xfrm>
      </p:grpSpPr>
      <p:sp>
        <p:nvSpPr>
          <p:cNvPr id="260" name="Google Shape;260;p31"/>
          <p:cNvSpPr/>
          <p:nvPr/>
        </p:nvSpPr>
        <p:spPr>
          <a:xfrm>
            <a:off x="0" y="0"/>
            <a:ext cx="9141714"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31"/>
          <p:cNvSpPr txBox="1">
            <a:spLocks noGrp="1"/>
          </p:cNvSpPr>
          <p:nvPr>
            <p:ph type="title"/>
          </p:nvPr>
        </p:nvSpPr>
        <p:spPr>
          <a:xfrm>
            <a:off x="178250" y="285750"/>
            <a:ext cx="3944100" cy="278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67B54"/>
              </a:buClr>
              <a:buSzPct val="100000"/>
              <a:buFont typeface="Rockwell"/>
              <a:buNone/>
            </a:pPr>
            <a:r>
              <a:rPr lang="en-US" sz="4400"/>
              <a:t>El hábitat del salmón </a:t>
            </a:r>
            <a:r>
              <a:rPr lang="en-US" sz="4400" i="1"/>
              <a:t>necesita:</a:t>
            </a:r>
            <a:r>
              <a:rPr lang="en-US" sz="4400"/>
              <a:t> el agua con mucho oxígeno </a:t>
            </a:r>
            <a:endParaRPr sz="4300"/>
          </a:p>
        </p:txBody>
      </p:sp>
      <p:sp>
        <p:nvSpPr>
          <p:cNvPr id="262" name="Google Shape;262;p31"/>
          <p:cNvSpPr/>
          <p:nvPr/>
        </p:nvSpPr>
        <p:spPr>
          <a:xfrm>
            <a:off x="480060" y="2586994"/>
            <a:ext cx="2606040" cy="18288"/>
          </a:xfrm>
          <a:custGeom>
            <a:avLst/>
            <a:gdLst/>
            <a:ahLst/>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31"/>
          <p:cNvSpPr txBox="1">
            <a:spLocks noGrp="1"/>
          </p:cNvSpPr>
          <p:nvPr>
            <p:ph type="body" idx="1"/>
          </p:nvPr>
        </p:nvSpPr>
        <p:spPr>
          <a:xfrm>
            <a:off x="178254" y="2915457"/>
            <a:ext cx="3691890" cy="616476"/>
          </a:xfrm>
          <a:prstGeom prst="rect">
            <a:avLst/>
          </a:prstGeom>
          <a:noFill/>
          <a:ln>
            <a:noFill/>
          </a:ln>
        </p:spPr>
        <p:txBody>
          <a:bodyPr spcFirstLastPara="1" wrap="square" lIns="91425" tIns="45700" rIns="91425" bIns="45700" anchor="t" anchorCtr="0">
            <a:normAutofit fontScale="92500"/>
          </a:bodyPr>
          <a:lstStyle/>
          <a:p>
            <a:pPr marL="571500" lvl="0" indent="-558165" algn="l" rtl="0">
              <a:spcBef>
                <a:spcPts val="0"/>
              </a:spcBef>
              <a:spcAft>
                <a:spcPts val="0"/>
              </a:spcAft>
              <a:buClr>
                <a:schemeClr val="lt1"/>
              </a:buClr>
              <a:buSzPct val="100000"/>
              <a:buFont typeface="Arial"/>
              <a:buChar char="•"/>
            </a:pPr>
            <a:r>
              <a:rPr lang="en-US" sz="2800">
                <a:solidFill>
                  <a:schemeClr val="lt1"/>
                </a:solidFill>
              </a:rPr>
              <a:t>Canales graduales </a:t>
            </a:r>
            <a:endParaRPr/>
          </a:p>
        </p:txBody>
      </p:sp>
      <p:sp>
        <p:nvSpPr>
          <p:cNvPr id="264" name="Google Shape;264;p31"/>
          <p:cNvSpPr/>
          <p:nvPr/>
        </p:nvSpPr>
        <p:spPr>
          <a:xfrm>
            <a:off x="139950" y="3701750"/>
            <a:ext cx="3691800" cy="1566600"/>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lt1"/>
              </a:buClr>
              <a:buSzPts val="2800"/>
              <a:buFont typeface="Arial"/>
              <a:buChar char="•"/>
            </a:pPr>
            <a:r>
              <a:rPr lang="en-US" sz="2800">
                <a:solidFill>
                  <a:schemeClr val="lt1"/>
                </a:solidFill>
              </a:rPr>
              <a:t>Agua que se mueva con rapidez</a:t>
            </a:r>
            <a:endParaRPr sz="2800">
              <a:solidFill>
                <a:schemeClr val="lt1"/>
              </a:solidFill>
              <a:latin typeface="Arial"/>
              <a:ea typeface="Arial"/>
              <a:cs typeface="Arial"/>
              <a:sym typeface="Arial"/>
            </a:endParaRPr>
          </a:p>
        </p:txBody>
      </p:sp>
      <p:pic>
        <p:nvPicPr>
          <p:cNvPr id="265" name="Google Shape;265;p31"/>
          <p:cNvPicPr preferRelativeResize="0"/>
          <p:nvPr/>
        </p:nvPicPr>
        <p:blipFill rotWithShape="1">
          <a:blip r:embed="rId3">
            <a:alphaModFix/>
          </a:blip>
          <a:srcRect l="33717" t="2149" r="21174"/>
          <a:stretch/>
        </p:blipFill>
        <p:spPr>
          <a:xfrm>
            <a:off x="4400550" y="0"/>
            <a:ext cx="4743450" cy="6858000"/>
          </a:xfrm>
          <a:prstGeom prst="rect">
            <a:avLst/>
          </a:prstGeom>
          <a:noFill/>
          <a:ln>
            <a:noFill/>
          </a:ln>
        </p:spPr>
      </p:pic>
      <p:sp>
        <p:nvSpPr>
          <p:cNvPr id="266" name="Google Shape;266;p31"/>
          <p:cNvSpPr/>
          <p:nvPr/>
        </p:nvSpPr>
        <p:spPr>
          <a:xfrm>
            <a:off x="5250470" y="4856635"/>
            <a:ext cx="1186843" cy="916629"/>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7" name="Google Shape;267;p31"/>
          <p:cNvCxnSpPr/>
          <p:nvPr/>
        </p:nvCxnSpPr>
        <p:spPr>
          <a:xfrm rot="10800000">
            <a:off x="6115050" y="4629150"/>
            <a:ext cx="1714500" cy="1314450"/>
          </a:xfrm>
          <a:prstGeom prst="straightConnector1">
            <a:avLst/>
          </a:prstGeom>
          <a:noFill/>
          <a:ln w="28575" cap="flat" cmpd="sng">
            <a:solidFill>
              <a:srgbClr val="E36C09"/>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fade">
                                      <p:cBhvr>
                                        <p:cTn id="7" dur="500"/>
                                        <p:tgtEl>
                                          <p:spTgt spid="26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par>
                                <p:cTn id="16" presetID="10" presetClass="entr" presetSubtype="0" fill="hold" nodeType="withEffect">
                                  <p:stCondLst>
                                    <p:cond delay="0"/>
                                  </p:stCondLst>
                                  <p:childTnLst>
                                    <p:set>
                                      <p:cBhvr>
                                        <p:cTn id="17" dur="1" fill="hold">
                                          <p:stCondLst>
                                            <p:cond delay="0"/>
                                          </p:stCondLst>
                                        </p:cTn>
                                        <p:tgtEl>
                                          <p:spTgt spid="266"/>
                                        </p:tgtEl>
                                        <p:attrNameLst>
                                          <p:attrName>style.visibility</p:attrName>
                                        </p:attrNameLst>
                                      </p:cBhvr>
                                      <p:to>
                                        <p:strVal val="visible"/>
                                      </p:to>
                                    </p:set>
                                    <p:animEffect transition="in" filter="fade">
                                      <p:cBhvr>
                                        <p:cTn id="18"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Google Shape;273;p32"/>
          <p:cNvSpPr/>
          <p:nvPr/>
        </p:nvSpPr>
        <p:spPr>
          <a:xfrm>
            <a:off x="0" y="0"/>
            <a:ext cx="9141714"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32"/>
          <p:cNvSpPr txBox="1">
            <a:spLocks noGrp="1"/>
          </p:cNvSpPr>
          <p:nvPr>
            <p:ph type="title"/>
          </p:nvPr>
        </p:nvSpPr>
        <p:spPr>
          <a:xfrm>
            <a:off x="342625" y="381875"/>
            <a:ext cx="3798000" cy="1807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67B54"/>
              </a:buClr>
              <a:buSzPct val="103896"/>
              <a:buFont typeface="Rockwell"/>
              <a:buNone/>
            </a:pPr>
            <a:r>
              <a:rPr lang="en-US" sz="3850"/>
              <a:t>El hábitat del salmón </a:t>
            </a:r>
            <a:r>
              <a:rPr lang="en-US" sz="3850" i="1"/>
              <a:t>necesita:</a:t>
            </a:r>
            <a:r>
              <a:rPr lang="en-US" sz="4000"/>
              <a:t> Agua con mucho  oxígeno</a:t>
            </a:r>
            <a:endParaRPr sz="3900"/>
          </a:p>
        </p:txBody>
      </p:sp>
      <p:sp>
        <p:nvSpPr>
          <p:cNvPr id="275" name="Google Shape;275;p32"/>
          <p:cNvSpPr txBox="1">
            <a:spLocks noGrp="1"/>
          </p:cNvSpPr>
          <p:nvPr>
            <p:ph type="body" idx="1"/>
          </p:nvPr>
        </p:nvSpPr>
        <p:spPr>
          <a:xfrm>
            <a:off x="370842" y="2844488"/>
            <a:ext cx="3490200" cy="1323600"/>
          </a:xfrm>
          <a:prstGeom prst="rect">
            <a:avLst/>
          </a:prstGeom>
          <a:noFill/>
          <a:ln>
            <a:noFill/>
          </a:ln>
        </p:spPr>
        <p:txBody>
          <a:bodyPr spcFirstLastPara="1" wrap="square" lIns="91425" tIns="45700" rIns="91425" bIns="45700" anchor="t" anchorCtr="0">
            <a:normAutofit lnSpcReduction="10000"/>
          </a:bodyPr>
          <a:lstStyle/>
          <a:p>
            <a:pPr marL="571500" lvl="0" indent="-583438" algn="l" rtl="0">
              <a:spcBef>
                <a:spcPts val="0"/>
              </a:spcBef>
              <a:spcAft>
                <a:spcPts val="0"/>
              </a:spcAft>
              <a:buClr>
                <a:schemeClr val="lt1"/>
              </a:buClr>
              <a:buSzPts val="2500"/>
              <a:buFont typeface="Arial"/>
              <a:buChar char="•"/>
            </a:pPr>
            <a:r>
              <a:rPr lang="en-US" sz="2500">
                <a:solidFill>
                  <a:schemeClr val="lt1"/>
                </a:solidFill>
              </a:rPr>
              <a:t>Áreas con rocas, adoquín y piedritas (grava). </a:t>
            </a:r>
            <a:endParaRPr/>
          </a:p>
        </p:txBody>
      </p:sp>
      <p:sp>
        <p:nvSpPr>
          <p:cNvPr id="276" name="Google Shape;276;p32"/>
          <p:cNvSpPr/>
          <p:nvPr/>
        </p:nvSpPr>
        <p:spPr>
          <a:xfrm>
            <a:off x="370875" y="4365657"/>
            <a:ext cx="3490200" cy="1631100"/>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lt1"/>
              </a:buClr>
              <a:buSzPts val="2500"/>
              <a:buFont typeface="Arial"/>
              <a:buChar char="•"/>
            </a:pPr>
            <a:r>
              <a:rPr lang="en-US" sz="2500">
                <a:solidFill>
                  <a:schemeClr val="lt1"/>
                </a:solidFill>
              </a:rPr>
              <a:t>Agua de bolsillo</a:t>
            </a:r>
            <a:r>
              <a:rPr lang="en-US" sz="2500">
                <a:solidFill>
                  <a:schemeClr val="lt1"/>
                </a:solidFill>
                <a:latin typeface="Arial"/>
                <a:ea typeface="Arial"/>
                <a:cs typeface="Arial"/>
                <a:sym typeface="Arial"/>
              </a:rPr>
              <a:t>- </a:t>
            </a:r>
            <a:r>
              <a:rPr lang="en-US" sz="2500">
                <a:solidFill>
                  <a:schemeClr val="lt1"/>
                </a:solidFill>
              </a:rPr>
              <a:t>agua con muchas rocas grandes</a:t>
            </a:r>
            <a:r>
              <a:rPr lang="en-US" sz="2500">
                <a:solidFill>
                  <a:schemeClr val="lt1"/>
                </a:solidFill>
                <a:latin typeface="Arial"/>
                <a:ea typeface="Arial"/>
                <a:cs typeface="Arial"/>
                <a:sym typeface="Arial"/>
              </a:rPr>
              <a:t> c</a:t>
            </a:r>
            <a:r>
              <a:rPr lang="en-US" sz="2500">
                <a:solidFill>
                  <a:schemeClr val="lt1"/>
                </a:solidFill>
              </a:rPr>
              <a:t>orrientes caídas</a:t>
            </a:r>
            <a:endParaRPr/>
          </a:p>
        </p:txBody>
      </p:sp>
      <p:pic>
        <p:nvPicPr>
          <p:cNvPr id="277" name="Google Shape;277;p32"/>
          <p:cNvPicPr preferRelativeResize="0"/>
          <p:nvPr/>
        </p:nvPicPr>
        <p:blipFill rotWithShape="1">
          <a:blip r:embed="rId3">
            <a:alphaModFix/>
          </a:blip>
          <a:srcRect/>
          <a:stretch/>
        </p:blipFill>
        <p:spPr>
          <a:xfrm>
            <a:off x="4371270" y="0"/>
            <a:ext cx="4780026" cy="6858000"/>
          </a:xfrm>
          <a:prstGeom prst="rect">
            <a:avLst/>
          </a:prstGeom>
          <a:noFill/>
          <a:ln>
            <a:noFill/>
          </a:ln>
        </p:spPr>
      </p:pic>
      <p:sp>
        <p:nvSpPr>
          <p:cNvPr id="278" name="Google Shape;278;p32"/>
          <p:cNvSpPr/>
          <p:nvPr/>
        </p:nvSpPr>
        <p:spPr>
          <a:xfrm>
            <a:off x="5543550" y="5161604"/>
            <a:ext cx="2386110" cy="1685452"/>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32"/>
          <p:cNvSpPr/>
          <p:nvPr/>
        </p:nvSpPr>
        <p:spPr>
          <a:xfrm>
            <a:off x="5874977" y="2783531"/>
            <a:ext cx="1725973" cy="1445569"/>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par>
                                <p:cTn id="13" presetID="10" presetClass="entr" presetSubtype="0" fill="hold" nodeType="withEffect">
                                  <p:stCondLst>
                                    <p:cond delay="0"/>
                                  </p:stCondLst>
                                  <p:childTnLst>
                                    <p:set>
                                      <p:cBhvr>
                                        <p:cTn id="14" dur="1" fill="hold">
                                          <p:stCondLst>
                                            <p:cond delay="0"/>
                                          </p:stCondLst>
                                        </p:cTn>
                                        <p:tgtEl>
                                          <p:spTgt spid="275">
                                            <p:txEl>
                                              <p:pRg st="0" end="0"/>
                                            </p:txEl>
                                          </p:spTgt>
                                        </p:tgtEl>
                                        <p:attrNameLst>
                                          <p:attrName>style.visibility</p:attrName>
                                        </p:attrNameLst>
                                      </p:cBhvr>
                                      <p:to>
                                        <p:strVal val="visible"/>
                                      </p:to>
                                    </p:set>
                                    <p:animEffect transition="in" filter="fade">
                                      <p:cBhvr>
                                        <p:cTn id="15" dur="500"/>
                                        <p:tgtEl>
                                          <p:spTgt spid="27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6"/>
                                        </p:tgtEl>
                                        <p:attrNameLst>
                                          <p:attrName>style.visibility</p:attrName>
                                        </p:attrNameLst>
                                      </p:cBhvr>
                                      <p:to>
                                        <p:strVal val="visible"/>
                                      </p:to>
                                    </p:set>
                                    <p:animEffect transition="in" filter="fade">
                                      <p:cBhvr>
                                        <p:cTn id="18"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4"/>
        <p:cNvGrpSpPr/>
        <p:nvPr/>
      </p:nvGrpSpPr>
      <p:grpSpPr>
        <a:xfrm>
          <a:off x="0" y="0"/>
          <a:ext cx="0" cy="0"/>
          <a:chOff x="0" y="0"/>
          <a:chExt cx="0" cy="0"/>
        </a:xfrm>
      </p:grpSpPr>
      <p:sp>
        <p:nvSpPr>
          <p:cNvPr id="285" name="Google Shape;285;p33"/>
          <p:cNvSpPr/>
          <p:nvPr/>
        </p:nvSpPr>
        <p:spPr>
          <a:xfrm>
            <a:off x="0" y="0"/>
            <a:ext cx="9141714"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33"/>
          <p:cNvSpPr txBox="1">
            <a:spLocks noGrp="1"/>
          </p:cNvSpPr>
          <p:nvPr>
            <p:ph type="title"/>
          </p:nvPr>
        </p:nvSpPr>
        <p:spPr>
          <a:xfrm>
            <a:off x="194400" y="285750"/>
            <a:ext cx="3872400" cy="213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67B54"/>
              </a:buClr>
              <a:buSzPct val="100000"/>
              <a:buFont typeface="Rockwell"/>
              <a:buNone/>
            </a:pPr>
            <a:r>
              <a:rPr lang="en-US"/>
              <a:t>El hábitat del salmón: lugares para esconderse y descansar</a:t>
            </a:r>
            <a:endParaRPr/>
          </a:p>
        </p:txBody>
      </p:sp>
      <p:sp>
        <p:nvSpPr>
          <p:cNvPr id="287" name="Google Shape;287;p33"/>
          <p:cNvSpPr txBox="1">
            <a:spLocks noGrp="1"/>
          </p:cNvSpPr>
          <p:nvPr>
            <p:ph type="body" idx="1"/>
          </p:nvPr>
        </p:nvSpPr>
        <p:spPr>
          <a:xfrm>
            <a:off x="83628" y="2709654"/>
            <a:ext cx="3487417" cy="3861589"/>
          </a:xfrm>
          <a:prstGeom prst="rect">
            <a:avLst/>
          </a:prstGeom>
          <a:noFill/>
          <a:ln>
            <a:noFill/>
          </a:ln>
        </p:spPr>
        <p:txBody>
          <a:bodyPr spcFirstLastPara="1" wrap="square" lIns="91425" tIns="45700" rIns="91425" bIns="45700" anchor="t" anchorCtr="0">
            <a:normAutofit/>
          </a:bodyPr>
          <a:lstStyle/>
          <a:p>
            <a:pPr marL="457200" lvl="0" indent="-381000" algn="l" rtl="0">
              <a:spcBef>
                <a:spcPts val="0"/>
              </a:spcBef>
              <a:spcAft>
                <a:spcPts val="0"/>
              </a:spcAft>
              <a:buClr>
                <a:schemeClr val="lt1"/>
              </a:buClr>
              <a:buSzPts val="2400"/>
              <a:buChar char="●"/>
            </a:pPr>
            <a:r>
              <a:rPr lang="en-US" sz="2400">
                <a:solidFill>
                  <a:schemeClr val="lt1"/>
                </a:solidFill>
              </a:rPr>
              <a:t>Grandes escombros leñosos escondidos proveen un lugar para el salmón al igual que los lugares de descanso para la reproducción del salmón. </a:t>
            </a:r>
            <a:endParaRPr/>
          </a:p>
        </p:txBody>
      </p:sp>
      <p:pic>
        <p:nvPicPr>
          <p:cNvPr id="288" name="Google Shape;288;p33" descr="A picture containing tree, outdoor&#10;&#10;Description automatically generated"/>
          <p:cNvPicPr preferRelativeResize="0"/>
          <p:nvPr/>
        </p:nvPicPr>
        <p:blipFill rotWithShape="1">
          <a:blip r:embed="rId3">
            <a:alphaModFix/>
          </a:blip>
          <a:srcRect t="2597" r="-3" b="14719"/>
          <a:stretch/>
        </p:blipFill>
        <p:spPr>
          <a:xfrm>
            <a:off x="3678237" y="-4"/>
            <a:ext cx="5465763" cy="3694372"/>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289" name="Google Shape;289;p33" descr="A picture containing tree, outdoor, river, nature&#10;&#10;Description automatically generated"/>
          <p:cNvPicPr preferRelativeResize="0"/>
          <p:nvPr/>
        </p:nvPicPr>
        <p:blipFill rotWithShape="1">
          <a:blip r:embed="rId4">
            <a:alphaModFix/>
          </a:blip>
          <a:srcRect t="19707" r="2" b="7611"/>
          <a:stretch/>
        </p:blipFill>
        <p:spPr>
          <a:xfrm>
            <a:off x="3545046" y="3802961"/>
            <a:ext cx="5604285" cy="3055043"/>
          </a:xfrm>
          <a:custGeom>
            <a:avLst/>
            <a:gdLst/>
            <a:ahLst/>
            <a:cxnLst/>
            <a:rect l="l" t="t" r="r" b="b"/>
            <a:pathLst>
              <a:path w="7472381" h="3055043" extrusionOk="0">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4"/>
          <p:cNvSpPr txBox="1">
            <a:spLocks noGrp="1"/>
          </p:cNvSpPr>
          <p:nvPr>
            <p:ph type="title"/>
          </p:nvPr>
        </p:nvSpPr>
        <p:spPr>
          <a:xfrm>
            <a:off x="339351" y="914400"/>
            <a:ext cx="4061199" cy="1425806"/>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Salmon Habitat Needs: places to hide and rest </a:t>
            </a:r>
            <a:endParaRPr/>
          </a:p>
        </p:txBody>
      </p:sp>
      <p:sp>
        <p:nvSpPr>
          <p:cNvPr id="296" name="Google Shape;296;p34"/>
          <p:cNvSpPr txBox="1">
            <a:spLocks noGrp="1"/>
          </p:cNvSpPr>
          <p:nvPr>
            <p:ph type="body" idx="1"/>
          </p:nvPr>
        </p:nvSpPr>
        <p:spPr>
          <a:xfrm>
            <a:off x="399097" y="3202034"/>
            <a:ext cx="8241890" cy="742950"/>
          </a:xfrm>
          <a:prstGeom prst="rect">
            <a:avLst/>
          </a:prstGeom>
          <a:noFill/>
          <a:ln>
            <a:noFill/>
          </a:ln>
        </p:spPr>
        <p:txBody>
          <a:bodyPr spcFirstLastPara="1" wrap="square" lIns="91425" tIns="45700" rIns="91425" bIns="45700" anchor="t" anchorCtr="0">
            <a:normAutofit/>
          </a:bodyPr>
          <a:lstStyle/>
          <a:p>
            <a:pPr marL="571500" lvl="0" indent="-571500" algn="l" rtl="0">
              <a:spcBef>
                <a:spcPts val="0"/>
              </a:spcBef>
              <a:spcAft>
                <a:spcPts val="0"/>
              </a:spcAft>
              <a:buClr>
                <a:schemeClr val="lt1"/>
              </a:buClr>
              <a:buSzPts val="3600"/>
              <a:buFont typeface="Arial"/>
              <a:buChar char="•"/>
            </a:pPr>
            <a:r>
              <a:rPr lang="en-US">
                <a:solidFill>
                  <a:schemeClr val="lt1"/>
                </a:solidFill>
              </a:rPr>
              <a:t>charcos de agua </a:t>
            </a:r>
            <a:endParaRPr/>
          </a:p>
        </p:txBody>
      </p:sp>
      <p:pic>
        <p:nvPicPr>
          <p:cNvPr id="297" name="Google Shape;297;p34" descr="A picture containing tree, sky, water, outdoor&#10;&#10;Description automatically generated"/>
          <p:cNvPicPr preferRelativeResize="0"/>
          <p:nvPr/>
        </p:nvPicPr>
        <p:blipFill rotWithShape="1">
          <a:blip r:embed="rId3">
            <a:alphaModFix/>
          </a:blip>
          <a:srcRect t="5274" b="10582"/>
          <a:stretch/>
        </p:blipFill>
        <p:spPr>
          <a:xfrm>
            <a:off x="4567532" y="-17023"/>
            <a:ext cx="4576469" cy="6858001"/>
          </a:xfrm>
          <a:prstGeom prst="rect">
            <a:avLst/>
          </a:prstGeom>
          <a:noFill/>
          <a:ln>
            <a:noFill/>
          </a:ln>
        </p:spPr>
      </p:pic>
      <p:sp>
        <p:nvSpPr>
          <p:cNvPr id="298" name="Google Shape;298;p34"/>
          <p:cNvSpPr/>
          <p:nvPr/>
        </p:nvSpPr>
        <p:spPr>
          <a:xfrm>
            <a:off x="8058150" y="3040503"/>
            <a:ext cx="1028700" cy="742950"/>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34"/>
          <p:cNvSpPr/>
          <p:nvPr/>
        </p:nvSpPr>
        <p:spPr>
          <a:xfrm>
            <a:off x="6400800" y="5486400"/>
            <a:ext cx="1543050" cy="1246356"/>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34"/>
          <p:cNvSpPr/>
          <p:nvPr/>
        </p:nvSpPr>
        <p:spPr>
          <a:xfrm>
            <a:off x="6915150" y="1839438"/>
            <a:ext cx="514350" cy="528334"/>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34"/>
          <p:cNvSpPr/>
          <p:nvPr/>
        </p:nvSpPr>
        <p:spPr>
          <a:xfrm>
            <a:off x="4972050" y="4155838"/>
            <a:ext cx="1085850" cy="1061835"/>
          </a:xfrm>
          <a:prstGeom prst="ellipse">
            <a:avLst/>
          </a:pr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Effect transition="in" filter="fade">
                                      <p:cBhvr>
                                        <p:cTn id="12" dur="500"/>
                                        <p:tgtEl>
                                          <p:spTgt spid="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gtEl>
                                        <p:attrNameLst>
                                          <p:attrName>style.visibility</p:attrName>
                                        </p:attrNameLst>
                                      </p:cBhvr>
                                      <p:to>
                                        <p:strVal val="visible"/>
                                      </p:to>
                                    </p:set>
                                    <p:animEffect transition="in" filter="fade">
                                      <p:cBhvr>
                                        <p:cTn id="17" dur="5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gtEl>
                                        <p:attrNameLst>
                                          <p:attrName>style.visibility</p:attrName>
                                        </p:attrNameLst>
                                      </p:cBhvr>
                                      <p:to>
                                        <p:strVal val="visible"/>
                                      </p:to>
                                    </p:set>
                                    <p:animEffect transition="in" filter="fade">
                                      <p:cBhvr>
                                        <p:cTn id="22"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457200" y="228600"/>
            <a:ext cx="8229600" cy="177165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L</a:t>
            </a:r>
            <a:r>
              <a:rPr lang="en-US">
                <a:latin typeface="Rockwell"/>
                <a:ea typeface="Rockwell"/>
                <a:cs typeface="Rockwell"/>
                <a:sym typeface="Rockwell"/>
              </a:rPr>
              <a:t>a h</a:t>
            </a:r>
            <a:r>
              <a:rPr lang="en-US"/>
              <a:t>á</a:t>
            </a:r>
            <a:r>
              <a:rPr lang="en-US">
                <a:latin typeface="Rockwell"/>
                <a:ea typeface="Rockwell"/>
                <a:cs typeface="Rockwell"/>
                <a:sym typeface="Rockwell"/>
              </a:rPr>
              <a:t>bitat necesita: </a:t>
            </a:r>
            <a:r>
              <a:rPr lang="en-US"/>
              <a:t>la habilidad de pasar</a:t>
            </a:r>
            <a:r>
              <a:rPr lang="en-US">
                <a:latin typeface="Rockwell"/>
                <a:ea typeface="Rockwell"/>
                <a:cs typeface="Rockwell"/>
                <a:sym typeface="Rockwell"/>
              </a:rPr>
              <a:t> </a:t>
            </a:r>
            <a:r>
              <a:rPr lang="en-US"/>
              <a:t>del arroyo</a:t>
            </a:r>
            <a:r>
              <a:rPr lang="en-US">
                <a:latin typeface="Rockwell"/>
                <a:ea typeface="Rockwell"/>
                <a:cs typeface="Rockwell"/>
                <a:sym typeface="Rockwell"/>
              </a:rPr>
              <a:t> </a:t>
            </a:r>
            <a:r>
              <a:rPr lang="en-US"/>
              <a:t>al</a:t>
            </a:r>
            <a:r>
              <a:rPr lang="en-US">
                <a:latin typeface="Rockwell"/>
                <a:ea typeface="Rockwell"/>
                <a:cs typeface="Rockwell"/>
                <a:sym typeface="Rockwell"/>
              </a:rPr>
              <a:t> oc</a:t>
            </a:r>
            <a:r>
              <a:rPr lang="en-US"/>
              <a:t>é</a:t>
            </a:r>
            <a:r>
              <a:rPr lang="en-US">
                <a:latin typeface="Rockwell"/>
                <a:ea typeface="Rockwell"/>
                <a:cs typeface="Rockwell"/>
                <a:sym typeface="Rockwell"/>
              </a:rPr>
              <a:t>ano </a:t>
            </a:r>
            <a:r>
              <a:rPr lang="en-US"/>
              <a:t>y en torno.</a:t>
            </a:r>
            <a:endParaRPr/>
          </a:p>
        </p:txBody>
      </p:sp>
      <p:pic>
        <p:nvPicPr>
          <p:cNvPr id="308" name="Google Shape;308;p35" descr="A picture containing ground, tree, outdoor, path&#10;&#10;Description automatically generated"/>
          <p:cNvPicPr preferRelativeResize="0"/>
          <p:nvPr/>
        </p:nvPicPr>
        <p:blipFill rotWithShape="1">
          <a:blip r:embed="rId3">
            <a:alphaModFix/>
          </a:blip>
          <a:srcRect/>
          <a:stretch/>
        </p:blipFill>
        <p:spPr>
          <a:xfrm>
            <a:off x="4572000" y="3057523"/>
            <a:ext cx="4191000" cy="3143249"/>
          </a:xfrm>
          <a:prstGeom prst="rect">
            <a:avLst/>
          </a:prstGeom>
          <a:noFill/>
          <a:ln>
            <a:noFill/>
          </a:ln>
        </p:spPr>
      </p:pic>
      <p:pic>
        <p:nvPicPr>
          <p:cNvPr id="309" name="Google Shape;309;p35"/>
          <p:cNvPicPr preferRelativeResize="0"/>
          <p:nvPr/>
        </p:nvPicPr>
        <p:blipFill rotWithShape="1">
          <a:blip r:embed="rId4">
            <a:alphaModFix/>
          </a:blip>
          <a:srcRect/>
          <a:stretch/>
        </p:blipFill>
        <p:spPr>
          <a:xfrm>
            <a:off x="285750" y="2388198"/>
            <a:ext cx="4191000" cy="3143250"/>
          </a:xfrm>
          <a:prstGeom prst="rect">
            <a:avLst/>
          </a:prstGeom>
          <a:noFill/>
          <a:ln>
            <a:noFill/>
          </a:ln>
        </p:spPr>
      </p:pic>
      <p:pic>
        <p:nvPicPr>
          <p:cNvPr id="310" name="Google Shape;310;p35" descr="A picture containing ground, outdoor, tree, dirt&#10;&#10;Description automatically generated"/>
          <p:cNvPicPr preferRelativeResize="0"/>
          <p:nvPr/>
        </p:nvPicPr>
        <p:blipFill rotWithShape="1">
          <a:blip r:embed="rId5">
            <a:alphaModFix/>
          </a:blip>
          <a:srcRect/>
          <a:stretch/>
        </p:blipFill>
        <p:spPr>
          <a:xfrm>
            <a:off x="4495792" y="1857380"/>
            <a:ext cx="4191000" cy="31432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6"/>
          <p:cNvSpPr txBox="1">
            <a:spLocks noGrp="1"/>
          </p:cNvSpPr>
          <p:nvPr>
            <p:ph type="title"/>
          </p:nvPr>
        </p:nvSpPr>
        <p:spPr>
          <a:xfrm>
            <a:off x="459225" y="79325"/>
            <a:ext cx="8159700" cy="909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67B54"/>
              </a:buClr>
              <a:buSzPts val="3780"/>
              <a:buFont typeface="Rockwell"/>
              <a:buNone/>
            </a:pPr>
            <a:r>
              <a:rPr lang="en-US" sz="3180"/>
              <a:t>¿Es este buen hábitat para el </a:t>
            </a:r>
            <a:r>
              <a:rPr lang="en-US" sz="3180">
                <a:latin typeface="Rockwell"/>
                <a:ea typeface="Rockwell"/>
                <a:cs typeface="Rockwell"/>
                <a:sym typeface="Rockwell"/>
              </a:rPr>
              <a:t>salm</a:t>
            </a:r>
            <a:r>
              <a:rPr lang="en-US" sz="3180"/>
              <a:t>ó</a:t>
            </a:r>
            <a:r>
              <a:rPr lang="en-US" sz="3180">
                <a:latin typeface="Rockwell"/>
                <a:ea typeface="Rockwell"/>
                <a:cs typeface="Rockwell"/>
                <a:sym typeface="Rockwell"/>
              </a:rPr>
              <a:t>n?</a:t>
            </a:r>
            <a:endParaRPr sz="3180"/>
          </a:p>
        </p:txBody>
      </p:sp>
      <p:pic>
        <p:nvPicPr>
          <p:cNvPr id="317" name="Google Shape;317;p36"/>
          <p:cNvPicPr preferRelativeResize="0"/>
          <p:nvPr/>
        </p:nvPicPr>
        <p:blipFill rotWithShape="1">
          <a:blip r:embed="rId3">
            <a:alphaModFix/>
          </a:blip>
          <a:srcRect/>
          <a:stretch/>
        </p:blipFill>
        <p:spPr>
          <a:xfrm>
            <a:off x="0" y="928486"/>
            <a:ext cx="9144000" cy="3977684"/>
          </a:xfrm>
          <a:prstGeom prst="rect">
            <a:avLst/>
          </a:prstGeom>
          <a:noFill/>
          <a:ln>
            <a:noFill/>
          </a:ln>
        </p:spPr>
      </p:pic>
      <p:sp>
        <p:nvSpPr>
          <p:cNvPr id="318" name="Google Shape;318;p36"/>
          <p:cNvSpPr/>
          <p:nvPr/>
        </p:nvSpPr>
        <p:spPr>
          <a:xfrm>
            <a:off x="3562768" y="2956131"/>
            <a:ext cx="1314450" cy="80010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36"/>
          <p:cNvSpPr/>
          <p:nvPr/>
        </p:nvSpPr>
        <p:spPr>
          <a:xfrm>
            <a:off x="6115050" y="1657350"/>
            <a:ext cx="2400300" cy="142875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36"/>
          <p:cNvSpPr/>
          <p:nvPr/>
        </p:nvSpPr>
        <p:spPr>
          <a:xfrm>
            <a:off x="895559" y="3429000"/>
            <a:ext cx="1771650" cy="80010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36"/>
          <p:cNvSpPr/>
          <p:nvPr/>
        </p:nvSpPr>
        <p:spPr>
          <a:xfrm>
            <a:off x="4514850" y="3520429"/>
            <a:ext cx="1600200" cy="1074442"/>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22" name="Google Shape;322;p36"/>
          <p:cNvPicPr preferRelativeResize="0"/>
          <p:nvPr/>
        </p:nvPicPr>
        <p:blipFill rotWithShape="1">
          <a:blip r:embed="rId4">
            <a:alphaModFix/>
          </a:blip>
          <a:srcRect/>
          <a:stretch/>
        </p:blipFill>
        <p:spPr>
          <a:xfrm>
            <a:off x="6285216" y="3508816"/>
            <a:ext cx="2858784" cy="2794708"/>
          </a:xfrm>
          <a:prstGeom prst="rect">
            <a:avLst/>
          </a:prstGeom>
          <a:noFill/>
          <a:ln>
            <a:noFill/>
          </a:ln>
        </p:spPr>
      </p:pic>
      <p:sp>
        <p:nvSpPr>
          <p:cNvPr id="323" name="Google Shape;323;p36"/>
          <p:cNvSpPr/>
          <p:nvPr/>
        </p:nvSpPr>
        <p:spPr>
          <a:xfrm>
            <a:off x="6972300" y="4057650"/>
            <a:ext cx="1714500" cy="200025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7"/>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67B54"/>
              </a:buClr>
              <a:buSzPts val="3780"/>
              <a:buFont typeface="Rockwell"/>
              <a:buNone/>
            </a:pPr>
            <a:r>
              <a:rPr lang="en-US" sz="3180"/>
              <a:t>¿Es este buen hábitat para el salmón?</a:t>
            </a:r>
            <a:endParaRPr/>
          </a:p>
        </p:txBody>
      </p:sp>
      <p:pic>
        <p:nvPicPr>
          <p:cNvPr id="330" name="Google Shape;330;p37"/>
          <p:cNvPicPr preferRelativeResize="0"/>
          <p:nvPr/>
        </p:nvPicPr>
        <p:blipFill rotWithShape="1">
          <a:blip r:embed="rId3">
            <a:alphaModFix/>
          </a:blip>
          <a:srcRect/>
          <a:stretch/>
        </p:blipFill>
        <p:spPr>
          <a:xfrm>
            <a:off x="619909" y="1143000"/>
            <a:ext cx="8229600" cy="5159046"/>
          </a:xfrm>
          <a:prstGeom prst="rect">
            <a:avLst/>
          </a:prstGeom>
          <a:noFill/>
          <a:ln>
            <a:noFill/>
          </a:ln>
        </p:spPr>
      </p:pic>
      <p:sp>
        <p:nvSpPr>
          <p:cNvPr id="331" name="Google Shape;331;p37"/>
          <p:cNvSpPr/>
          <p:nvPr/>
        </p:nvSpPr>
        <p:spPr>
          <a:xfrm>
            <a:off x="5029200" y="2228850"/>
            <a:ext cx="1600200" cy="120015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37"/>
          <p:cNvSpPr/>
          <p:nvPr/>
        </p:nvSpPr>
        <p:spPr>
          <a:xfrm>
            <a:off x="1143000" y="3429000"/>
            <a:ext cx="1828800" cy="102870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37"/>
          <p:cNvSpPr/>
          <p:nvPr/>
        </p:nvSpPr>
        <p:spPr>
          <a:xfrm>
            <a:off x="6286500" y="5143500"/>
            <a:ext cx="1485900" cy="74295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8" descr="Diagram&#10;&#10;Description automatically generated"/>
          <p:cNvPicPr preferRelativeResize="0"/>
          <p:nvPr/>
        </p:nvPicPr>
        <p:blipFill rotWithShape="1">
          <a:blip r:embed="rId3">
            <a:alphaModFix/>
          </a:blip>
          <a:srcRect/>
          <a:stretch/>
        </p:blipFill>
        <p:spPr>
          <a:xfrm>
            <a:off x="147181" y="171450"/>
            <a:ext cx="8849638" cy="5981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9" descr="Diagram, text, timeline&#10;&#10;Description automatically generated"/>
          <p:cNvPicPr preferRelativeResize="0"/>
          <p:nvPr/>
        </p:nvPicPr>
        <p:blipFill rotWithShape="1">
          <a:blip r:embed="rId3">
            <a:alphaModFix/>
          </a:blip>
          <a:srcRect/>
          <a:stretch/>
        </p:blipFill>
        <p:spPr>
          <a:xfrm>
            <a:off x="176784" y="93008"/>
            <a:ext cx="8824770" cy="596489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3"/>
          <p:cNvSpPr txBox="1">
            <a:spLocks noGrp="1"/>
          </p:cNvSpPr>
          <p:nvPr>
            <p:ph type="ftr" idx="4294967295"/>
          </p:nvPr>
        </p:nvSpPr>
        <p:spPr>
          <a:xfrm>
            <a:off x="898712" y="6508791"/>
            <a:ext cx="2895600" cy="27105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Department of Fish and Wildlife</a:t>
            </a:r>
            <a:endParaRPr/>
          </a:p>
        </p:txBody>
      </p:sp>
      <p:pic>
        <p:nvPicPr>
          <p:cNvPr id="108" name="Google Shape;108;p13" descr="Chart, bar chart, histogram&#10;&#10;Description automatically generated"/>
          <p:cNvPicPr preferRelativeResize="0">
            <a:picLocks noGrp="1"/>
          </p:cNvPicPr>
          <p:nvPr>
            <p:ph type="body" idx="1"/>
          </p:nvPr>
        </p:nvPicPr>
        <p:blipFill rotWithShape="1">
          <a:blip r:embed="rId3">
            <a:alphaModFix/>
          </a:blip>
          <a:srcRect/>
          <a:stretch/>
        </p:blipFill>
        <p:spPr>
          <a:xfrm>
            <a:off x="1320270" y="990203"/>
            <a:ext cx="6503459" cy="487759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888888"/>
                </a:solidFill>
              </a:rPr>
              <a:t>Department of Fish and Wildlife</a:t>
            </a:r>
            <a:endParaRPr/>
          </a:p>
        </p:txBody>
      </p:sp>
      <p:sp>
        <p:nvSpPr>
          <p:cNvPr id="350" name="Google Shape;350;p40"/>
          <p:cNvSpPr txBox="1">
            <a:spLocks noGrp="1"/>
          </p:cNvSpPr>
          <p:nvPr>
            <p:ph type="title"/>
          </p:nvPr>
        </p:nvSpPr>
        <p:spPr>
          <a:xfrm>
            <a:off x="342900" y="-114300"/>
            <a:ext cx="7886700" cy="132556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67B54"/>
              </a:buClr>
              <a:buSzPct val="100000"/>
              <a:buFont typeface="Rockwell"/>
              <a:buNone/>
            </a:pPr>
            <a:r>
              <a:rPr lang="en-US"/>
              <a:t>Amenazas al hábitat del salmón </a:t>
            </a:r>
            <a:endParaRPr/>
          </a:p>
        </p:txBody>
      </p:sp>
      <p:sp>
        <p:nvSpPr>
          <p:cNvPr id="351" name="Google Shape;351;p40"/>
          <p:cNvSpPr txBox="1">
            <a:spLocks noGrp="1"/>
          </p:cNvSpPr>
          <p:nvPr>
            <p:ph type="body" idx="1"/>
          </p:nvPr>
        </p:nvSpPr>
        <p:spPr>
          <a:xfrm>
            <a:off x="342900" y="1006475"/>
            <a:ext cx="8163000" cy="22797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spcBef>
                <a:spcPts val="0"/>
              </a:spcBef>
              <a:spcAft>
                <a:spcPts val="0"/>
              </a:spcAft>
              <a:buNone/>
            </a:pPr>
            <a:r>
              <a:rPr lang="en-US" sz="2500">
                <a:solidFill>
                  <a:schemeClr val="lt1"/>
                </a:solidFill>
              </a:rPr>
              <a:t>pérdida del hábitat del río debido a</a:t>
            </a:r>
            <a:r>
              <a:rPr lang="en-US" sz="2500">
                <a:solidFill>
                  <a:schemeClr val="lt1"/>
                </a:solidFill>
                <a:latin typeface="Arial"/>
                <a:ea typeface="Arial"/>
                <a:cs typeface="Arial"/>
                <a:sym typeface="Arial"/>
              </a:rPr>
              <a:t>:</a:t>
            </a:r>
            <a:endParaRPr sz="2500"/>
          </a:p>
          <a:p>
            <a:pPr marL="0" lvl="0" indent="-87312" algn="l" rtl="0">
              <a:spcBef>
                <a:spcPts val="314"/>
              </a:spcBef>
              <a:spcAft>
                <a:spcPts val="0"/>
              </a:spcAft>
              <a:buClr>
                <a:schemeClr val="lt1"/>
              </a:buClr>
              <a:buSzPct val="100000"/>
              <a:buChar char="●"/>
            </a:pPr>
            <a:r>
              <a:rPr lang="en-US" sz="2500">
                <a:solidFill>
                  <a:schemeClr val="lt1"/>
                </a:solidFill>
              </a:rPr>
              <a:t> presas que bloquean el paso</a:t>
            </a:r>
            <a:endParaRPr sz="2500"/>
          </a:p>
          <a:p>
            <a:pPr marL="0" lvl="0" indent="-87312" algn="l" rtl="0">
              <a:spcBef>
                <a:spcPts val="314"/>
              </a:spcBef>
              <a:spcAft>
                <a:spcPts val="0"/>
              </a:spcAft>
              <a:buClr>
                <a:schemeClr val="lt1"/>
              </a:buClr>
              <a:buSzPct val="100000"/>
              <a:buChar char="●"/>
            </a:pPr>
            <a:r>
              <a:rPr lang="en-US" sz="2500">
                <a:solidFill>
                  <a:schemeClr val="lt1"/>
                </a:solidFill>
              </a:rPr>
              <a:t> alcantarillas que bloquean el paso</a:t>
            </a:r>
            <a:endParaRPr sz="2500"/>
          </a:p>
          <a:p>
            <a:pPr marL="0" lvl="0" indent="-87312" algn="l" rtl="0">
              <a:spcBef>
                <a:spcPts val="314"/>
              </a:spcBef>
              <a:spcAft>
                <a:spcPts val="0"/>
              </a:spcAft>
              <a:buClr>
                <a:schemeClr val="lt1"/>
              </a:buClr>
              <a:buSzPct val="100000"/>
              <a:buChar char="●"/>
            </a:pPr>
            <a:r>
              <a:rPr lang="en-US" sz="2500">
                <a:solidFill>
                  <a:schemeClr val="lt1"/>
                </a:solidFill>
              </a:rPr>
              <a:t> </a:t>
            </a:r>
            <a:r>
              <a:rPr lang="en-US" sz="2500">
                <a:solidFill>
                  <a:schemeClr val="lt1"/>
                </a:solidFill>
                <a:latin typeface="Arial"/>
                <a:ea typeface="Arial"/>
                <a:cs typeface="Arial"/>
                <a:sym typeface="Arial"/>
              </a:rPr>
              <a:t>Re</a:t>
            </a:r>
            <a:r>
              <a:rPr lang="en-US" sz="2500">
                <a:solidFill>
                  <a:schemeClr val="lt1"/>
                </a:solidFill>
              </a:rPr>
              <a:t>direccionamiento de arroyos </a:t>
            </a:r>
            <a:r>
              <a:rPr lang="en-US" sz="2500">
                <a:solidFill>
                  <a:schemeClr val="lt1"/>
                </a:solidFill>
                <a:latin typeface="Arial"/>
                <a:ea typeface="Arial"/>
                <a:cs typeface="Arial"/>
                <a:sym typeface="Arial"/>
              </a:rPr>
              <a:t>natural</a:t>
            </a:r>
            <a:r>
              <a:rPr lang="en-US" sz="2500">
                <a:solidFill>
                  <a:schemeClr val="lt1"/>
                </a:solidFill>
              </a:rPr>
              <a:t>es</a:t>
            </a:r>
            <a:endParaRPr sz="2500"/>
          </a:p>
          <a:p>
            <a:pPr marL="0" lvl="0" indent="-87312" algn="l" rtl="0">
              <a:spcBef>
                <a:spcPts val="388"/>
              </a:spcBef>
              <a:spcAft>
                <a:spcPts val="0"/>
              </a:spcAft>
              <a:buClr>
                <a:schemeClr val="lt1"/>
              </a:buClr>
              <a:buSzPct val="100000"/>
              <a:buFont typeface="Arial"/>
              <a:buChar char="●"/>
            </a:pPr>
            <a:r>
              <a:rPr lang="en-US" sz="2500">
                <a:solidFill>
                  <a:schemeClr val="lt1"/>
                </a:solidFill>
                <a:latin typeface="Arial"/>
                <a:ea typeface="Arial"/>
                <a:cs typeface="Arial"/>
                <a:sym typeface="Arial"/>
              </a:rPr>
              <a:t> contaminaci</a:t>
            </a:r>
            <a:r>
              <a:rPr lang="en-US" sz="2500">
                <a:solidFill>
                  <a:schemeClr val="lt1"/>
                </a:solidFill>
              </a:rPr>
              <a:t>ón como basura en áreas recreación</a:t>
            </a:r>
            <a:endParaRPr sz="2500">
              <a:solidFill>
                <a:schemeClr val="lt1"/>
              </a:solidFill>
            </a:endParaRPr>
          </a:p>
          <a:p>
            <a:pPr marL="0" lvl="0" indent="-87312" algn="l" rtl="0">
              <a:spcBef>
                <a:spcPts val="388"/>
              </a:spcBef>
              <a:spcAft>
                <a:spcPts val="0"/>
              </a:spcAft>
              <a:buClr>
                <a:schemeClr val="lt1"/>
              </a:buClr>
              <a:buSzPct val="100000"/>
              <a:buFont typeface="Arial"/>
              <a:buChar char="●"/>
            </a:pPr>
            <a:r>
              <a:rPr lang="en-US" sz="2500">
                <a:solidFill>
                  <a:schemeClr val="lt1"/>
                </a:solidFill>
              </a:rPr>
              <a:t> </a:t>
            </a:r>
            <a:r>
              <a:rPr lang="en-US" sz="2500">
                <a:solidFill>
                  <a:schemeClr val="lt1"/>
                </a:solidFill>
                <a:latin typeface="Arial"/>
                <a:ea typeface="Arial"/>
                <a:cs typeface="Arial"/>
                <a:sym typeface="Arial"/>
              </a:rPr>
              <a:t>escurrimiento de </a:t>
            </a:r>
            <a:r>
              <a:rPr lang="en-US" sz="2500">
                <a:solidFill>
                  <a:schemeClr val="lt1"/>
                </a:solidFill>
              </a:rPr>
              <a:t>p</a:t>
            </a:r>
            <a:r>
              <a:rPr lang="en-US" sz="2500">
                <a:solidFill>
                  <a:schemeClr val="lt1"/>
                </a:solidFill>
                <a:latin typeface="Arial"/>
                <a:ea typeface="Arial"/>
                <a:cs typeface="Arial"/>
                <a:sym typeface="Arial"/>
              </a:rPr>
              <a:t>esticidas y fertilizante en el agua</a:t>
            </a:r>
            <a:endParaRPr sz="2500"/>
          </a:p>
          <a:p>
            <a:pPr marL="0" lvl="0" indent="-87312" algn="l" rtl="0">
              <a:spcBef>
                <a:spcPts val="388"/>
              </a:spcBef>
              <a:spcAft>
                <a:spcPts val="0"/>
              </a:spcAft>
              <a:buClr>
                <a:schemeClr val="lt1"/>
              </a:buClr>
              <a:buSzPct val="100000"/>
              <a:buFont typeface="Arial"/>
              <a:buChar char="●"/>
            </a:pPr>
            <a:r>
              <a:rPr lang="en-US" sz="2500">
                <a:solidFill>
                  <a:schemeClr val="lt1"/>
                </a:solidFill>
              </a:rPr>
              <a:t> </a:t>
            </a:r>
            <a:r>
              <a:rPr lang="en-US" sz="2500">
                <a:solidFill>
                  <a:schemeClr val="lt1"/>
                </a:solidFill>
                <a:latin typeface="Arial"/>
                <a:ea typeface="Arial"/>
                <a:cs typeface="Arial"/>
                <a:sym typeface="Arial"/>
              </a:rPr>
              <a:t>ca</a:t>
            </a:r>
            <a:r>
              <a:rPr lang="en-US" sz="2500">
                <a:solidFill>
                  <a:schemeClr val="lt1"/>
                </a:solidFill>
              </a:rPr>
              <a:t>í</a:t>
            </a:r>
            <a:r>
              <a:rPr lang="en-US" sz="2500">
                <a:solidFill>
                  <a:schemeClr val="lt1"/>
                </a:solidFill>
                <a:latin typeface="Arial"/>
                <a:ea typeface="Arial"/>
                <a:cs typeface="Arial"/>
                <a:sym typeface="Arial"/>
              </a:rPr>
              <a:t>da de la orilla del arroyo (por p</a:t>
            </a:r>
            <a:r>
              <a:rPr lang="en-US" sz="2500">
                <a:solidFill>
                  <a:schemeClr val="lt1"/>
                </a:solidFill>
              </a:rPr>
              <a:t>é</a:t>
            </a:r>
            <a:r>
              <a:rPr lang="en-US" sz="2500">
                <a:solidFill>
                  <a:schemeClr val="lt1"/>
                </a:solidFill>
                <a:latin typeface="Arial"/>
                <a:ea typeface="Arial"/>
                <a:cs typeface="Arial"/>
                <a:sym typeface="Arial"/>
              </a:rPr>
              <a:t>rdida de </a:t>
            </a:r>
            <a:r>
              <a:rPr lang="en-US" sz="2500">
                <a:solidFill>
                  <a:schemeClr val="lt1"/>
                </a:solidFill>
              </a:rPr>
              <a:t>á</a:t>
            </a:r>
            <a:r>
              <a:rPr lang="en-US" sz="2500">
                <a:solidFill>
                  <a:schemeClr val="lt1"/>
                </a:solidFill>
                <a:latin typeface="Arial"/>
                <a:ea typeface="Arial"/>
                <a:cs typeface="Arial"/>
                <a:sym typeface="Arial"/>
              </a:rPr>
              <a:t>rboles y plantas)</a:t>
            </a:r>
            <a:endParaRPr sz="2500"/>
          </a:p>
          <a:p>
            <a:pPr marL="0" lvl="0" indent="-87312" algn="l" rtl="0">
              <a:spcBef>
                <a:spcPts val="388"/>
              </a:spcBef>
              <a:spcAft>
                <a:spcPts val="0"/>
              </a:spcAft>
              <a:buClr>
                <a:schemeClr val="lt1"/>
              </a:buClr>
              <a:buSzPct val="100000"/>
              <a:buFont typeface="Arial"/>
              <a:buChar char="●"/>
            </a:pPr>
            <a:r>
              <a:rPr lang="en-US" sz="2500">
                <a:solidFill>
                  <a:schemeClr val="lt1"/>
                </a:solidFill>
              </a:rPr>
              <a:t> </a:t>
            </a:r>
            <a:r>
              <a:rPr lang="en-US" sz="2500">
                <a:solidFill>
                  <a:schemeClr val="lt1"/>
                </a:solidFill>
                <a:latin typeface="Arial"/>
                <a:ea typeface="Arial"/>
                <a:cs typeface="Arial"/>
                <a:sym typeface="Arial"/>
              </a:rPr>
              <a:t>te</a:t>
            </a:r>
            <a:r>
              <a:rPr lang="en-US" sz="2500">
                <a:solidFill>
                  <a:schemeClr val="lt1"/>
                </a:solidFill>
              </a:rPr>
              <a:t>mperaturas altas del agua</a:t>
            </a:r>
            <a:endParaRPr sz="2500">
              <a:solidFill>
                <a:schemeClr val="lt1"/>
              </a:solidFill>
            </a:endParaRPr>
          </a:p>
          <a:p>
            <a:pPr marL="0" lvl="0" indent="0" algn="l" rtl="0">
              <a:spcBef>
                <a:spcPts val="462"/>
              </a:spcBef>
              <a:spcAft>
                <a:spcPts val="0"/>
              </a:spcAft>
              <a:buClr>
                <a:srgbClr val="28557A"/>
              </a:buClr>
              <a:buSzPct val="100000"/>
              <a:buNone/>
            </a:pPr>
            <a:endParaRPr sz="2500">
              <a:solidFill>
                <a:schemeClr val="lt1"/>
              </a:solidFill>
            </a:endParaRPr>
          </a:p>
          <a:p>
            <a:pPr marL="0" lvl="0" indent="0" algn="l" rtl="0">
              <a:spcBef>
                <a:spcPts val="462"/>
              </a:spcBef>
              <a:spcAft>
                <a:spcPts val="0"/>
              </a:spcAft>
              <a:buClr>
                <a:srgbClr val="28557A"/>
              </a:buClr>
              <a:buSzPct val="100000"/>
              <a:buNone/>
            </a:pPr>
            <a:endParaRPr sz="2500">
              <a:solidFill>
                <a:schemeClr val="lt1"/>
              </a:solidFill>
            </a:endParaRPr>
          </a:p>
        </p:txBody>
      </p:sp>
      <p:pic>
        <p:nvPicPr>
          <p:cNvPr id="352" name="Google Shape;352;p40" descr="A picture containing grass, water, outdoor, sky&#10;&#10;Description automatically generated"/>
          <p:cNvPicPr preferRelativeResize="0"/>
          <p:nvPr/>
        </p:nvPicPr>
        <p:blipFill rotWithShape="1">
          <a:blip r:embed="rId3">
            <a:alphaModFix/>
          </a:blip>
          <a:srcRect l="10000" b="37766"/>
          <a:stretch/>
        </p:blipFill>
        <p:spPr>
          <a:xfrm>
            <a:off x="0" y="3448287"/>
            <a:ext cx="9144589" cy="34298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1"/>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67B54"/>
              </a:buClr>
              <a:buSzPts val="4200"/>
              <a:buFont typeface="Rockwell"/>
              <a:buNone/>
            </a:pPr>
            <a:r>
              <a:rPr lang="en-US" sz="3400"/>
              <a:t>alcantarillas: túneles bajo carreteras y ferrocarriles.</a:t>
            </a:r>
            <a:endParaRPr sz="3400"/>
          </a:p>
        </p:txBody>
      </p:sp>
      <p:pic>
        <p:nvPicPr>
          <p:cNvPr id="359" name="Google Shape;359;p41"/>
          <p:cNvPicPr preferRelativeResize="0"/>
          <p:nvPr/>
        </p:nvPicPr>
        <p:blipFill rotWithShape="1">
          <a:blip r:embed="rId3">
            <a:alphaModFix/>
          </a:blip>
          <a:srcRect/>
          <a:stretch/>
        </p:blipFill>
        <p:spPr>
          <a:xfrm>
            <a:off x="4800600" y="3657600"/>
            <a:ext cx="3543300" cy="2657475"/>
          </a:xfrm>
          <a:prstGeom prst="rect">
            <a:avLst/>
          </a:prstGeom>
          <a:noFill/>
          <a:ln>
            <a:noFill/>
          </a:ln>
        </p:spPr>
      </p:pic>
      <p:pic>
        <p:nvPicPr>
          <p:cNvPr id="360" name="Google Shape;360;p41"/>
          <p:cNvPicPr preferRelativeResize="0"/>
          <p:nvPr/>
        </p:nvPicPr>
        <p:blipFill rotWithShape="1">
          <a:blip r:embed="rId4">
            <a:alphaModFix/>
          </a:blip>
          <a:srcRect/>
          <a:stretch/>
        </p:blipFill>
        <p:spPr>
          <a:xfrm>
            <a:off x="285750" y="1314450"/>
            <a:ext cx="3543300" cy="2657475"/>
          </a:xfrm>
          <a:prstGeom prst="rect">
            <a:avLst/>
          </a:prstGeom>
          <a:noFill/>
          <a:ln>
            <a:noFill/>
          </a:ln>
        </p:spPr>
      </p:pic>
      <p:pic>
        <p:nvPicPr>
          <p:cNvPr id="361" name="Google Shape;361;p41"/>
          <p:cNvPicPr preferRelativeResize="0"/>
          <p:nvPr/>
        </p:nvPicPr>
        <p:blipFill rotWithShape="1">
          <a:blip r:embed="rId5">
            <a:alphaModFix/>
          </a:blip>
          <a:srcRect/>
          <a:stretch/>
        </p:blipFill>
        <p:spPr>
          <a:xfrm>
            <a:off x="4659183" y="914400"/>
            <a:ext cx="3543299" cy="2657474"/>
          </a:xfrm>
          <a:prstGeom prst="rect">
            <a:avLst/>
          </a:prstGeom>
          <a:noFill/>
          <a:ln>
            <a:noFill/>
          </a:ln>
        </p:spPr>
      </p:pic>
      <p:pic>
        <p:nvPicPr>
          <p:cNvPr id="362" name="Google Shape;362;p41"/>
          <p:cNvPicPr preferRelativeResize="0"/>
          <p:nvPr/>
        </p:nvPicPr>
        <p:blipFill rotWithShape="1">
          <a:blip r:embed="rId6">
            <a:alphaModFix/>
          </a:blip>
          <a:srcRect/>
          <a:stretch/>
        </p:blipFill>
        <p:spPr>
          <a:xfrm>
            <a:off x="991048" y="4091939"/>
            <a:ext cx="2857500" cy="2143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txBox="1">
            <a:spLocks noGrp="1"/>
          </p:cNvSpPr>
          <p:nvPr>
            <p:ph type="title"/>
          </p:nvPr>
        </p:nvSpPr>
        <p:spPr>
          <a:xfrm>
            <a:off x="457200" y="228600"/>
            <a:ext cx="3857700" cy="2876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67B54"/>
              </a:buClr>
              <a:buSzPts val="4200"/>
              <a:buFont typeface="Rockwell"/>
              <a:buNone/>
            </a:pPr>
            <a:br>
              <a:rPr lang="en-US"/>
            </a:br>
            <a:r>
              <a:rPr lang="en-US"/>
              <a:t>Restauración de la hábitat </a:t>
            </a:r>
            <a:endParaRPr/>
          </a:p>
        </p:txBody>
      </p:sp>
      <p:pic>
        <p:nvPicPr>
          <p:cNvPr id="369" name="Google Shape;369;p42" descr="Diagram, engineering drawing&#10;&#10;Description automatically generated"/>
          <p:cNvPicPr preferRelativeResize="0"/>
          <p:nvPr/>
        </p:nvPicPr>
        <p:blipFill rotWithShape="1">
          <a:blip r:embed="rId3">
            <a:alphaModFix/>
          </a:blip>
          <a:srcRect/>
          <a:stretch/>
        </p:blipFill>
        <p:spPr>
          <a:xfrm>
            <a:off x="4458583" y="-13742"/>
            <a:ext cx="4686300" cy="64405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3"/>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67B54"/>
              </a:buClr>
              <a:buSzPts val="4200"/>
              <a:buFont typeface="Rockwell"/>
              <a:buNone/>
            </a:pPr>
            <a:r>
              <a:rPr lang="en-US"/>
              <a:t>restauración de la hábitat</a:t>
            </a:r>
            <a:endParaRPr/>
          </a:p>
        </p:txBody>
      </p:sp>
      <p:pic>
        <p:nvPicPr>
          <p:cNvPr id="376" name="Google Shape;376;p43" title="Tucannon Large Wood Restoration"/>
          <p:cNvPicPr preferRelativeResize="0">
            <a:picLocks noGrp="1"/>
          </p:cNvPicPr>
          <p:nvPr>
            <p:ph type="body" idx="1"/>
          </p:nvPr>
        </p:nvPicPr>
        <p:blipFill rotWithShape="1">
          <a:blip r:embed="rId3">
            <a:alphaModFix/>
          </a:blip>
          <a:srcRect/>
          <a:stretch/>
        </p:blipFill>
        <p:spPr>
          <a:xfrm>
            <a:off x="457200" y="1428750"/>
            <a:ext cx="8229600" cy="4629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67B54"/>
              </a:buClr>
              <a:buSzPts val="4200"/>
              <a:buFont typeface="Rockwell"/>
              <a:buNone/>
            </a:pPr>
            <a:r>
              <a:rPr lang="en-US"/>
              <a:t>restauración de la hábitat </a:t>
            </a:r>
            <a:endParaRPr/>
          </a:p>
        </p:txBody>
      </p:sp>
      <p:sp>
        <p:nvSpPr>
          <p:cNvPr id="382" name="Google Shape;382;p44"/>
          <p:cNvSpPr txBox="1">
            <a:spLocks noGrp="1"/>
          </p:cNvSpPr>
          <p:nvPr>
            <p:ph type="body" idx="1"/>
          </p:nvPr>
        </p:nvSpPr>
        <p:spPr>
          <a:xfrm>
            <a:off x="457200" y="1371600"/>
            <a:ext cx="8229600" cy="474345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28557A"/>
              </a:buClr>
              <a:buSzPts val="36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la hábitat de los salmones necesitan</a:t>
            </a:r>
            <a:endParaRPr/>
          </a:p>
        </p:txBody>
      </p:sp>
      <p:sp>
        <p:nvSpPr>
          <p:cNvPr id="388" name="Google Shape;388;p45"/>
          <p:cNvSpPr txBox="1">
            <a:spLocks noGrp="1"/>
          </p:cNvSpPr>
          <p:nvPr>
            <p:ph type="body" idx="1"/>
          </p:nvPr>
        </p:nvSpPr>
        <p:spPr>
          <a:xfrm>
            <a:off x="457200" y="1371600"/>
            <a:ext cx="8229600" cy="4743451"/>
          </a:xfrm>
          <a:prstGeom prst="rect">
            <a:avLst/>
          </a:prstGeom>
          <a:noFill/>
          <a:ln>
            <a:noFill/>
          </a:ln>
        </p:spPr>
        <p:txBody>
          <a:bodyPr spcFirstLastPara="1" wrap="square" lIns="91425" tIns="45700" rIns="91425" bIns="45700" anchor="t" anchorCtr="0">
            <a:normAutofit lnSpcReduction="20000"/>
          </a:bodyPr>
          <a:lstStyle/>
          <a:p>
            <a:pPr marL="571500" lvl="0" indent="-571500" algn="l" rtl="0">
              <a:spcBef>
                <a:spcPts val="0"/>
              </a:spcBef>
              <a:spcAft>
                <a:spcPts val="0"/>
              </a:spcAft>
              <a:buClr>
                <a:schemeClr val="lt1"/>
              </a:buClr>
              <a:buSzPts val="3600"/>
              <a:buChar char="•"/>
            </a:pPr>
            <a:r>
              <a:rPr lang="en-US">
                <a:solidFill>
                  <a:schemeClr val="lt1"/>
                </a:solidFill>
              </a:rPr>
              <a:t>canales de arroyos complejos</a:t>
            </a:r>
            <a:endParaRPr/>
          </a:p>
          <a:p>
            <a:pPr marL="571500" lvl="0" indent="-571500" algn="l" rtl="0">
              <a:spcBef>
                <a:spcPts val="720"/>
              </a:spcBef>
              <a:spcAft>
                <a:spcPts val="0"/>
              </a:spcAft>
              <a:buClr>
                <a:schemeClr val="lt1"/>
              </a:buClr>
              <a:buSzPts val="3600"/>
              <a:buChar char="•"/>
            </a:pPr>
            <a:r>
              <a:rPr lang="en-US">
                <a:solidFill>
                  <a:schemeClr val="lt1"/>
                </a:solidFill>
              </a:rPr>
              <a:t>abundancia de vegetación</a:t>
            </a:r>
            <a:endParaRPr/>
          </a:p>
          <a:p>
            <a:pPr marL="571500" lvl="0" indent="-571500" algn="l" rtl="0">
              <a:spcBef>
                <a:spcPts val="720"/>
              </a:spcBef>
              <a:spcAft>
                <a:spcPts val="0"/>
              </a:spcAft>
              <a:buClr>
                <a:schemeClr val="lt1"/>
              </a:buClr>
              <a:buSzPts val="3600"/>
              <a:buChar char="•"/>
            </a:pPr>
            <a:r>
              <a:rPr lang="en-US">
                <a:solidFill>
                  <a:schemeClr val="lt1"/>
                </a:solidFill>
              </a:rPr>
              <a:t>escombros leñosos</a:t>
            </a:r>
            <a:endParaRPr/>
          </a:p>
          <a:p>
            <a:pPr marL="571500" lvl="0" indent="-571500" algn="l" rtl="0">
              <a:spcBef>
                <a:spcPts val="720"/>
              </a:spcBef>
              <a:spcAft>
                <a:spcPts val="0"/>
              </a:spcAft>
              <a:buClr>
                <a:schemeClr val="lt1"/>
              </a:buClr>
              <a:buSzPts val="3600"/>
              <a:buChar char="•"/>
            </a:pPr>
            <a:r>
              <a:rPr lang="en-US">
                <a:solidFill>
                  <a:schemeClr val="lt1"/>
                </a:solidFill>
              </a:rPr>
              <a:t>grava</a:t>
            </a:r>
            <a:endParaRPr/>
          </a:p>
          <a:p>
            <a:pPr marL="571500" lvl="0" indent="-571500" algn="l" rtl="0">
              <a:spcBef>
                <a:spcPts val="720"/>
              </a:spcBef>
              <a:spcAft>
                <a:spcPts val="0"/>
              </a:spcAft>
              <a:buClr>
                <a:schemeClr val="lt1"/>
              </a:buClr>
              <a:buSzPts val="3600"/>
              <a:buChar char="•"/>
            </a:pPr>
            <a:r>
              <a:rPr lang="en-US">
                <a:solidFill>
                  <a:schemeClr val="lt1"/>
                </a:solidFill>
              </a:rPr>
              <a:t>rocas grandes</a:t>
            </a:r>
            <a:endParaRPr/>
          </a:p>
          <a:p>
            <a:pPr marL="571500" lvl="0" indent="-571500" algn="l" rtl="0">
              <a:spcBef>
                <a:spcPts val="720"/>
              </a:spcBef>
              <a:spcAft>
                <a:spcPts val="0"/>
              </a:spcAft>
              <a:buClr>
                <a:schemeClr val="lt1"/>
              </a:buClr>
              <a:buSzPts val="3600"/>
              <a:buChar char="•"/>
            </a:pPr>
            <a:r>
              <a:rPr lang="en-US">
                <a:solidFill>
                  <a:schemeClr val="lt1"/>
                </a:solidFill>
                <a:latin typeface="Arial"/>
                <a:ea typeface="Arial"/>
                <a:cs typeface="Arial"/>
                <a:sym typeface="Arial"/>
              </a:rPr>
              <a:t>Pocket water (ox</a:t>
            </a:r>
            <a:r>
              <a:rPr lang="en-US">
                <a:solidFill>
                  <a:schemeClr val="lt1"/>
                </a:solidFill>
              </a:rPr>
              <a:t>í</a:t>
            </a:r>
            <a:r>
              <a:rPr lang="en-US">
                <a:solidFill>
                  <a:schemeClr val="lt1"/>
                </a:solidFill>
                <a:latin typeface="Arial"/>
                <a:ea typeface="Arial"/>
                <a:cs typeface="Arial"/>
                <a:sym typeface="Arial"/>
              </a:rPr>
              <a:t>geno en </a:t>
            </a:r>
            <a:r>
              <a:rPr lang="en-US">
                <a:solidFill>
                  <a:schemeClr val="lt1"/>
                </a:solidFill>
              </a:rPr>
              <a:t>el</a:t>
            </a:r>
            <a:r>
              <a:rPr lang="en-US">
                <a:solidFill>
                  <a:schemeClr val="lt1"/>
                </a:solidFill>
                <a:latin typeface="Arial"/>
                <a:ea typeface="Arial"/>
                <a:cs typeface="Arial"/>
                <a:sym typeface="Arial"/>
              </a:rPr>
              <a:t> in water) </a:t>
            </a:r>
            <a:endParaRPr>
              <a:solidFill>
                <a:schemeClr val="lt1"/>
              </a:solidFill>
            </a:endParaRPr>
          </a:p>
          <a:p>
            <a:pPr marL="571500" lvl="0" indent="-571500" algn="l" rtl="0">
              <a:spcBef>
                <a:spcPts val="720"/>
              </a:spcBef>
              <a:spcAft>
                <a:spcPts val="0"/>
              </a:spcAft>
              <a:buClr>
                <a:schemeClr val="lt1"/>
              </a:buClr>
              <a:buSzPts val="3600"/>
              <a:buChar char="•"/>
            </a:pPr>
            <a:r>
              <a:rPr lang="en-US">
                <a:solidFill>
                  <a:schemeClr val="lt1"/>
                </a:solidFill>
              </a:rPr>
              <a:t>Pools </a:t>
            </a:r>
            <a:endParaRPr/>
          </a:p>
          <a:p>
            <a:pPr marL="0" lvl="0" indent="0" algn="l" rtl="0">
              <a:spcBef>
                <a:spcPts val="720"/>
              </a:spcBef>
              <a:spcAft>
                <a:spcPts val="0"/>
              </a:spcAft>
              <a:buClr>
                <a:srgbClr val="28557A"/>
              </a:buClr>
              <a:buSzPts val="36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692850" y="144500"/>
            <a:ext cx="83025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Rockwell"/>
              <a:buNone/>
            </a:pPr>
            <a:r>
              <a:rPr lang="en-US">
                <a:latin typeface="Rockwell"/>
                <a:ea typeface="Rockwell"/>
                <a:cs typeface="Rockwell"/>
                <a:sym typeface="Rockwell"/>
              </a:rPr>
              <a:t>Necesidades de </a:t>
            </a:r>
            <a:r>
              <a:rPr lang="en-US"/>
              <a:t>un</a:t>
            </a:r>
            <a:r>
              <a:rPr lang="en-US">
                <a:latin typeface="Rockwell"/>
                <a:ea typeface="Rockwell"/>
                <a:cs typeface="Rockwell"/>
                <a:sym typeface="Rockwell"/>
              </a:rPr>
              <a:t> h</a:t>
            </a:r>
            <a:r>
              <a:rPr lang="en-US"/>
              <a:t>ábitat fluvial</a:t>
            </a:r>
            <a:endParaRPr/>
          </a:p>
        </p:txBody>
      </p:sp>
      <p:pic>
        <p:nvPicPr>
          <p:cNvPr id="114" name="Google Shape;114;p14" descr="A group of fish swimming in the water&#10;&#10;Description automatically generated with low confidence"/>
          <p:cNvPicPr preferRelativeResize="0"/>
          <p:nvPr/>
        </p:nvPicPr>
        <p:blipFill rotWithShape="1">
          <a:blip r:embed="rId3">
            <a:alphaModFix/>
          </a:blip>
          <a:srcRect/>
          <a:stretch/>
        </p:blipFill>
        <p:spPr>
          <a:xfrm>
            <a:off x="1257300" y="1085850"/>
            <a:ext cx="6115050" cy="4076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body" idx="1"/>
          </p:nvPr>
        </p:nvSpPr>
        <p:spPr>
          <a:xfrm>
            <a:off x="285750" y="-544693"/>
            <a:ext cx="8572500" cy="1500187"/>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D8D8D8"/>
              </a:buClr>
              <a:buSzPts val="2400"/>
              <a:buNone/>
            </a:pPr>
            <a:r>
              <a:rPr lang="en-US"/>
              <a:t>!Hay seis diferentes tipos de salmones del pacifico¡</a:t>
            </a:r>
            <a:endParaRPr/>
          </a:p>
        </p:txBody>
      </p:sp>
      <p:pic>
        <p:nvPicPr>
          <p:cNvPr id="121" name="Google Shape;121;p15" descr="A group of fish&#10;&#10;Description automatically generated with low confidence"/>
          <p:cNvPicPr preferRelativeResize="0"/>
          <p:nvPr/>
        </p:nvPicPr>
        <p:blipFill rotWithShape="1">
          <a:blip r:embed="rId3">
            <a:alphaModFix/>
          </a:blip>
          <a:srcRect t="13021"/>
          <a:stretch/>
        </p:blipFill>
        <p:spPr>
          <a:xfrm>
            <a:off x="933450" y="1154704"/>
            <a:ext cx="4057650" cy="4059517"/>
          </a:xfrm>
          <a:prstGeom prst="rect">
            <a:avLst/>
          </a:prstGeom>
          <a:noFill/>
          <a:ln>
            <a:noFill/>
          </a:ln>
        </p:spPr>
      </p:pic>
      <p:sp>
        <p:nvSpPr>
          <p:cNvPr id="122" name="Google Shape;122;p15"/>
          <p:cNvSpPr txBox="1"/>
          <p:nvPr/>
        </p:nvSpPr>
        <p:spPr>
          <a:xfrm>
            <a:off x="5104738" y="1353400"/>
            <a:ext cx="3429000" cy="3478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Salmón </a:t>
            </a:r>
            <a:r>
              <a:rPr lang="en-US" sz="2000" b="0" i="0" u="none" strike="noStrike" cap="none">
                <a:solidFill>
                  <a:schemeClr val="lt1"/>
                </a:solidFill>
                <a:latin typeface="Calibri"/>
                <a:ea typeface="Calibri"/>
                <a:cs typeface="Calibri"/>
                <a:sym typeface="Calibri"/>
              </a:rPr>
              <a:t>Chinook </a:t>
            </a:r>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Salmon C</a:t>
            </a:r>
            <a:r>
              <a:rPr lang="en-US" sz="2000" b="0" i="0" u="none" strike="noStrike" cap="none">
                <a:solidFill>
                  <a:schemeClr val="lt1"/>
                </a:solidFill>
                <a:latin typeface="Calibri"/>
                <a:ea typeface="Calibri"/>
                <a:cs typeface="Calibri"/>
                <a:sym typeface="Calibri"/>
              </a:rPr>
              <a:t>oho </a:t>
            </a: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2000">
              <a:solidFill>
                <a:schemeClr val="lt1"/>
              </a:solidFill>
              <a:latin typeface="Calibri"/>
              <a:ea typeface="Calibri"/>
              <a:cs typeface="Calibri"/>
              <a:sym typeface="Calibri"/>
            </a:endParaRPr>
          </a:p>
          <a:p>
            <a:pPr marL="0" lvl="0" indent="0" algn="l" rtl="0">
              <a:spcBef>
                <a:spcPts val="0"/>
              </a:spcBef>
              <a:spcAft>
                <a:spcPts val="0"/>
              </a:spcAft>
              <a:buNone/>
            </a:pPr>
            <a:r>
              <a:rPr lang="en-US" sz="2000">
                <a:solidFill>
                  <a:schemeClr val="lt1"/>
                </a:solidFill>
                <a:latin typeface="Calibri"/>
                <a:ea typeface="Calibri"/>
                <a:cs typeface="Calibri"/>
                <a:sym typeface="Calibri"/>
              </a:rPr>
              <a:t>               Salmón</a:t>
            </a:r>
            <a:r>
              <a:rPr lang="en-US">
                <a:solidFill>
                  <a:schemeClr val="dk1"/>
                </a:solidFill>
              </a:rPr>
              <a:t> </a:t>
            </a:r>
            <a:r>
              <a:rPr lang="en-US" sz="2000">
                <a:solidFill>
                  <a:schemeClr val="lt1"/>
                </a:solidFill>
                <a:latin typeface="Calibri"/>
                <a:ea typeface="Calibri"/>
                <a:cs typeface="Calibri"/>
                <a:sym typeface="Calibri"/>
              </a:rPr>
              <a:t>P</a:t>
            </a:r>
            <a:r>
              <a:rPr lang="en-US" sz="2000" b="0" i="0" u="none" strike="noStrike" cap="none">
                <a:solidFill>
                  <a:schemeClr val="lt1"/>
                </a:solidFill>
                <a:latin typeface="Calibri"/>
                <a:ea typeface="Calibri"/>
                <a:cs typeface="Calibri"/>
                <a:sym typeface="Calibri"/>
              </a:rPr>
              <a:t>ink </a:t>
            </a:r>
            <a:endParaRPr sz="2000" b="0"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sz="2000">
              <a:solidFill>
                <a:schemeClr val="lt1"/>
              </a:solidFill>
              <a:latin typeface="Calibri"/>
              <a:ea typeface="Calibri"/>
              <a:cs typeface="Calibri"/>
              <a:sym typeface="Calibri"/>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Salmón C</a:t>
            </a:r>
            <a:r>
              <a:rPr lang="en-US" sz="2000" b="0" i="0" u="none" strike="noStrike" cap="none">
                <a:solidFill>
                  <a:schemeClr val="lt1"/>
                </a:solidFill>
                <a:latin typeface="Calibri"/>
                <a:ea typeface="Calibri"/>
                <a:cs typeface="Calibri"/>
                <a:sym typeface="Calibri"/>
              </a:rPr>
              <a:t>ockeye </a:t>
            </a: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US" sz="2000">
                <a:solidFill>
                  <a:schemeClr val="lt1"/>
                </a:solidFill>
                <a:latin typeface="Calibri"/>
                <a:ea typeface="Calibri"/>
                <a:cs typeface="Calibri"/>
                <a:sym typeface="Calibri"/>
              </a:rPr>
              <a:t>Salmón C</a:t>
            </a:r>
            <a:r>
              <a:rPr lang="en-US" sz="2000" b="0" i="0" u="none" strike="noStrike" cap="none">
                <a:solidFill>
                  <a:schemeClr val="lt1"/>
                </a:solidFill>
                <a:latin typeface="Calibri"/>
                <a:ea typeface="Calibri"/>
                <a:cs typeface="Calibri"/>
                <a:sym typeface="Calibri"/>
              </a:rPr>
              <a:t>hum </a:t>
            </a: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US" sz="2000" b="0" i="0" u="none" strike="noStrike" cap="none">
                <a:solidFill>
                  <a:schemeClr val="lt1"/>
                </a:solidFill>
                <a:latin typeface="Calibri"/>
                <a:ea typeface="Calibri"/>
                <a:cs typeface="Calibri"/>
                <a:sym typeface="Calibri"/>
              </a:rPr>
              <a:t>rainbow </a:t>
            </a:r>
            <a:r>
              <a:rPr lang="en-US" sz="2000">
                <a:solidFill>
                  <a:schemeClr val="lt1"/>
                </a:solidFill>
                <a:latin typeface="Calibri"/>
                <a:ea typeface="Calibri"/>
                <a:cs typeface="Calibri"/>
                <a:sym typeface="Calibri"/>
              </a:rPr>
              <a:t>y</a:t>
            </a:r>
            <a:r>
              <a:rPr lang="en-US" sz="2000" b="0" i="0" u="none" strike="noStrike" cap="none">
                <a:solidFill>
                  <a:schemeClr val="lt1"/>
                </a:solidFill>
                <a:latin typeface="Calibri"/>
                <a:ea typeface="Calibri"/>
                <a:cs typeface="Calibri"/>
                <a:sym typeface="Calibri"/>
              </a:rPr>
              <a:t> steelhead (</a:t>
            </a:r>
            <a:r>
              <a:rPr lang="en-US" sz="2000">
                <a:solidFill>
                  <a:schemeClr val="lt1"/>
                </a:solidFill>
                <a:latin typeface="Calibri"/>
                <a:ea typeface="Calibri"/>
                <a:cs typeface="Calibri"/>
                <a:sym typeface="Calibri"/>
              </a:rPr>
              <a:t>trucha)</a:t>
            </a:r>
            <a:r>
              <a:rPr lang="en-US" sz="2000" b="0" i="0" u="none" strike="noStrike" cap="none">
                <a:solidFill>
                  <a:schemeClr val="lt1"/>
                </a:solidFill>
                <a:latin typeface="Calibri"/>
                <a:ea typeface="Calibri"/>
                <a:cs typeface="Calibri"/>
                <a:sym typeface="Calibri"/>
              </a:rPr>
              <a:t>* </a:t>
            </a:r>
            <a:endParaRPr sz="2000" b="0" i="0" u="none" strike="noStrike" cap="none">
              <a:solidFill>
                <a:schemeClr val="lt1"/>
              </a:solidFill>
              <a:latin typeface="Calibri"/>
              <a:ea typeface="Calibri"/>
              <a:cs typeface="Calibri"/>
              <a:sym typeface="Calibri"/>
            </a:endParaRPr>
          </a:p>
        </p:txBody>
      </p:sp>
      <p:sp>
        <p:nvSpPr>
          <p:cNvPr id="123" name="Google Shape;123;p15"/>
          <p:cNvSpPr txBox="1"/>
          <p:nvPr/>
        </p:nvSpPr>
        <p:spPr>
          <a:xfrm>
            <a:off x="154686" y="5698778"/>
            <a:ext cx="8834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Todos los salmones viven parte de su vida en el agua dulce de los ríos.</a:t>
            </a:r>
            <a:endParaRPr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125730" y="-204121"/>
            <a:ext cx="8892540"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67B54"/>
              </a:buClr>
              <a:buSzPts val="4000"/>
              <a:buFont typeface="Rockwell"/>
              <a:buNone/>
            </a:pPr>
            <a:r>
              <a:rPr lang="en-US" sz="4000"/>
              <a:t>Datos sobre el salmón </a:t>
            </a:r>
            <a:endParaRPr/>
          </a:p>
        </p:txBody>
      </p:sp>
      <p:sp>
        <p:nvSpPr>
          <p:cNvPr id="130" name="Google Shape;130;p16"/>
          <p:cNvSpPr txBox="1">
            <a:spLocks noGrp="1"/>
          </p:cNvSpPr>
          <p:nvPr>
            <p:ph type="body" idx="1"/>
          </p:nvPr>
        </p:nvSpPr>
        <p:spPr>
          <a:xfrm>
            <a:off x="400050" y="1028700"/>
            <a:ext cx="7943850" cy="378541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100"/>
              <a:buNone/>
            </a:pPr>
            <a:r>
              <a:rPr lang="en-US" sz="2100">
                <a:solidFill>
                  <a:schemeClr val="lt1"/>
                </a:solidFill>
              </a:rPr>
              <a:t>El salmón es adaptable. </a:t>
            </a:r>
            <a:endParaRPr/>
          </a:p>
          <a:p>
            <a:pPr marL="0" lvl="0" indent="0" algn="l" rtl="0">
              <a:spcBef>
                <a:spcPts val="420"/>
              </a:spcBef>
              <a:spcAft>
                <a:spcPts val="0"/>
              </a:spcAft>
              <a:buClr>
                <a:srgbClr val="28557A"/>
              </a:buClr>
              <a:buSzPts val="2100"/>
              <a:buNone/>
            </a:pPr>
            <a:endParaRPr sz="2100">
              <a:solidFill>
                <a:schemeClr val="lt1"/>
              </a:solidFill>
            </a:endParaRPr>
          </a:p>
          <a:p>
            <a:pPr marL="0" lvl="0" indent="0" algn="l" rtl="0">
              <a:spcBef>
                <a:spcPts val="420"/>
              </a:spcBef>
              <a:spcAft>
                <a:spcPts val="0"/>
              </a:spcAft>
              <a:buClr>
                <a:schemeClr val="lt1"/>
              </a:buClr>
              <a:buSzPts val="2100"/>
              <a:buNone/>
            </a:pPr>
            <a:r>
              <a:rPr lang="en-US" sz="2100">
                <a:solidFill>
                  <a:schemeClr val="lt1"/>
                </a:solidFill>
              </a:rPr>
              <a:t>Han evolucionado para vivir en todo, desde los bosques en la  montaña hasta los arroyos en los altos desiertos.   </a:t>
            </a:r>
            <a:endParaRPr/>
          </a:p>
          <a:p>
            <a:pPr marL="0" lvl="0" indent="0" algn="l" rtl="0">
              <a:spcBef>
                <a:spcPts val="420"/>
              </a:spcBef>
              <a:spcAft>
                <a:spcPts val="0"/>
              </a:spcAft>
              <a:buClr>
                <a:srgbClr val="28557A"/>
              </a:buClr>
              <a:buSzPts val="2100"/>
              <a:buNone/>
            </a:pPr>
            <a:endParaRPr sz="2100">
              <a:solidFill>
                <a:schemeClr val="lt1"/>
              </a:solidFill>
            </a:endParaRPr>
          </a:p>
        </p:txBody>
      </p:sp>
      <p:pic>
        <p:nvPicPr>
          <p:cNvPr id="131" name="Google Shape;131;p16"/>
          <p:cNvPicPr preferRelativeResize="0"/>
          <p:nvPr/>
        </p:nvPicPr>
        <p:blipFill rotWithShape="1">
          <a:blip r:embed="rId3">
            <a:alphaModFix/>
          </a:blip>
          <a:srcRect t="17499" b="8333"/>
          <a:stretch/>
        </p:blipFill>
        <p:spPr>
          <a:xfrm>
            <a:off x="1027271" y="2546558"/>
            <a:ext cx="3146108" cy="3495676"/>
          </a:xfrm>
          <a:prstGeom prst="rect">
            <a:avLst/>
          </a:prstGeom>
          <a:noFill/>
          <a:ln>
            <a:noFill/>
          </a:ln>
        </p:spPr>
      </p:pic>
      <p:pic>
        <p:nvPicPr>
          <p:cNvPr id="132" name="Google Shape;132;p16"/>
          <p:cNvPicPr preferRelativeResize="0"/>
          <p:nvPr/>
        </p:nvPicPr>
        <p:blipFill rotWithShape="1">
          <a:blip r:embed="rId4">
            <a:alphaModFix/>
          </a:blip>
          <a:srcRect l="16398" r="15510"/>
          <a:stretch/>
        </p:blipFill>
        <p:spPr>
          <a:xfrm>
            <a:off x="4800600" y="2546558"/>
            <a:ext cx="3173706" cy="3495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7" descr="A picture containing water, outdoor, sky, nature&#10;&#10;Description automatically generated"/>
          <p:cNvPicPr preferRelativeResize="0"/>
          <p:nvPr/>
        </p:nvPicPr>
        <p:blipFill rotWithShape="1">
          <a:blip r:embed="rId3">
            <a:alphaModFix/>
          </a:blip>
          <a:srcRect/>
          <a:stretch/>
        </p:blipFill>
        <p:spPr>
          <a:xfrm>
            <a:off x="390293" y="3447121"/>
            <a:ext cx="4673073" cy="2642294"/>
          </a:xfrm>
          <a:prstGeom prst="rect">
            <a:avLst/>
          </a:prstGeom>
          <a:noFill/>
          <a:ln>
            <a:noFill/>
          </a:ln>
        </p:spPr>
      </p:pic>
      <p:pic>
        <p:nvPicPr>
          <p:cNvPr id="139" name="Google Shape;139;p17"/>
          <p:cNvPicPr preferRelativeResize="0"/>
          <p:nvPr/>
        </p:nvPicPr>
        <p:blipFill rotWithShape="1">
          <a:blip r:embed="rId4">
            <a:alphaModFix/>
          </a:blip>
          <a:srcRect l="16398" r="15510"/>
          <a:stretch/>
        </p:blipFill>
        <p:spPr>
          <a:xfrm>
            <a:off x="5444514" y="2918621"/>
            <a:ext cx="3173706" cy="3495676"/>
          </a:xfrm>
          <a:prstGeom prst="rect">
            <a:avLst/>
          </a:prstGeom>
          <a:noFill/>
          <a:ln>
            <a:noFill/>
          </a:ln>
        </p:spPr>
      </p:pic>
      <p:sp>
        <p:nvSpPr>
          <p:cNvPr id="140" name="Google Shape;140;p17"/>
          <p:cNvSpPr txBox="1">
            <a:spLocks noGrp="1"/>
          </p:cNvSpPr>
          <p:nvPr>
            <p:ph type="title"/>
          </p:nvPr>
        </p:nvSpPr>
        <p:spPr>
          <a:xfrm>
            <a:off x="125730" y="-204121"/>
            <a:ext cx="8892540" cy="16766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67B54"/>
              </a:buClr>
              <a:buSzPts val="4000"/>
              <a:buFont typeface="Rockwell"/>
              <a:buNone/>
            </a:pPr>
            <a:r>
              <a:rPr lang="en-US" sz="4000"/>
              <a:t>Datos sobre el salmón </a:t>
            </a:r>
            <a:endParaRPr/>
          </a:p>
        </p:txBody>
      </p:sp>
      <p:sp>
        <p:nvSpPr>
          <p:cNvPr id="141" name="Google Shape;141;p17"/>
          <p:cNvSpPr txBox="1">
            <a:spLocks noGrp="1"/>
          </p:cNvSpPr>
          <p:nvPr>
            <p:ph type="body" idx="1"/>
          </p:nvPr>
        </p:nvSpPr>
        <p:spPr>
          <a:xfrm>
            <a:off x="400050" y="1028700"/>
            <a:ext cx="7943850" cy="378541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400"/>
              <a:buNone/>
            </a:pPr>
            <a:r>
              <a:rPr lang="en-US" sz="2400">
                <a:solidFill>
                  <a:schemeClr val="lt1"/>
                </a:solidFill>
              </a:rPr>
              <a:t>El s</a:t>
            </a:r>
            <a:r>
              <a:rPr lang="en-US" sz="2400">
                <a:solidFill>
                  <a:schemeClr val="lt1"/>
                </a:solidFill>
                <a:latin typeface="Arial"/>
                <a:ea typeface="Arial"/>
                <a:cs typeface="Arial"/>
                <a:sym typeface="Arial"/>
              </a:rPr>
              <a:t>alm</a:t>
            </a:r>
            <a:r>
              <a:rPr lang="en-US" sz="2400">
                <a:solidFill>
                  <a:schemeClr val="lt1"/>
                </a:solidFill>
              </a:rPr>
              <a:t>ó</a:t>
            </a:r>
            <a:r>
              <a:rPr lang="en-US" sz="2400">
                <a:solidFill>
                  <a:schemeClr val="lt1"/>
                </a:solidFill>
                <a:latin typeface="Arial"/>
                <a:ea typeface="Arial"/>
                <a:cs typeface="Arial"/>
                <a:sym typeface="Arial"/>
              </a:rPr>
              <a:t>n </a:t>
            </a:r>
            <a:r>
              <a:rPr lang="en-US" sz="2400">
                <a:solidFill>
                  <a:schemeClr val="lt1"/>
                </a:solidFill>
              </a:rPr>
              <a:t>es </a:t>
            </a:r>
            <a:r>
              <a:rPr lang="en-US" sz="2400">
                <a:solidFill>
                  <a:schemeClr val="lt1"/>
                </a:solidFill>
                <a:latin typeface="Arial"/>
                <a:ea typeface="Arial"/>
                <a:cs typeface="Arial"/>
                <a:sym typeface="Arial"/>
              </a:rPr>
              <a:t>an</a:t>
            </a:r>
            <a:r>
              <a:rPr lang="en-US" sz="2400">
                <a:solidFill>
                  <a:schemeClr val="lt1"/>
                </a:solidFill>
              </a:rPr>
              <a:t>á</a:t>
            </a:r>
            <a:r>
              <a:rPr lang="en-US" sz="2400">
                <a:solidFill>
                  <a:schemeClr val="lt1"/>
                </a:solidFill>
                <a:latin typeface="Arial"/>
                <a:ea typeface="Arial"/>
                <a:cs typeface="Arial"/>
                <a:sym typeface="Arial"/>
              </a:rPr>
              <a:t>dromo. </a:t>
            </a:r>
            <a:endParaRPr sz="2400">
              <a:solidFill>
                <a:schemeClr val="lt1"/>
              </a:solidFill>
            </a:endParaRPr>
          </a:p>
          <a:p>
            <a:pPr marL="0" lvl="0" indent="0" algn="l" rtl="0">
              <a:spcBef>
                <a:spcPts val="480"/>
              </a:spcBef>
              <a:spcAft>
                <a:spcPts val="0"/>
              </a:spcAft>
              <a:buClr>
                <a:schemeClr val="lt1"/>
              </a:buClr>
              <a:buSzPts val="2400"/>
              <a:buNone/>
            </a:pPr>
            <a:r>
              <a:rPr lang="en-US" sz="2400">
                <a:solidFill>
                  <a:schemeClr val="lt1"/>
                </a:solidFill>
              </a:rPr>
              <a:t>Ellos pueden adaptarse de agua dulce hacia el agua salada y volver de nuevo. Pero deben poder hacer el viaje sin alguna barrera. </a:t>
            </a:r>
            <a:endParaRPr/>
          </a:p>
          <a:p>
            <a:pPr marL="0" lvl="0" indent="0" algn="l" rtl="0">
              <a:spcBef>
                <a:spcPts val="480"/>
              </a:spcBef>
              <a:spcAft>
                <a:spcPts val="0"/>
              </a:spcAft>
              <a:buClr>
                <a:schemeClr val="lt1"/>
              </a:buClr>
              <a:buSzPts val="2400"/>
              <a:buNone/>
            </a:pPr>
            <a:endParaRPr sz="2400">
              <a:solidFill>
                <a:schemeClr val="lt1"/>
              </a:solidFill>
            </a:endParaRPr>
          </a:p>
          <a:p>
            <a:pPr marL="0" lvl="0" indent="0" algn="l" rtl="0">
              <a:spcBef>
                <a:spcPts val="480"/>
              </a:spcBef>
              <a:spcAft>
                <a:spcPts val="0"/>
              </a:spcAft>
              <a:buClr>
                <a:srgbClr val="28557A"/>
              </a:buClr>
              <a:buSzPts val="2400"/>
              <a:buNone/>
            </a:pPr>
            <a:endParaRPr sz="2400">
              <a:solidFill>
                <a:schemeClr val="lt1"/>
              </a:solidFill>
            </a:endParaRPr>
          </a:p>
          <a:p>
            <a:pPr marL="0" lvl="0" indent="0" algn="l" rtl="0">
              <a:spcBef>
                <a:spcPts val="420"/>
              </a:spcBef>
              <a:spcAft>
                <a:spcPts val="0"/>
              </a:spcAft>
              <a:buClr>
                <a:srgbClr val="28557A"/>
              </a:buClr>
              <a:buSzPts val="2100"/>
              <a:buNone/>
            </a:pPr>
            <a:endParaRPr sz="21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8"/>
          <p:cNvSpPr txBox="1">
            <a:spLocks noGrp="1"/>
          </p:cNvSpPr>
          <p:nvPr>
            <p:ph type="title"/>
          </p:nvPr>
        </p:nvSpPr>
        <p:spPr>
          <a:xfrm>
            <a:off x="444910" y="274638"/>
            <a:ext cx="8241890" cy="8683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67B54"/>
              </a:buClr>
              <a:buSzPts val="4200"/>
              <a:buFont typeface="Rockwell"/>
              <a:buNone/>
            </a:pPr>
            <a:r>
              <a:rPr lang="en-US"/>
              <a:t>El ciclo de vida del salmón </a:t>
            </a:r>
            <a:endParaRPr/>
          </a:p>
        </p:txBody>
      </p:sp>
      <p:pic>
        <p:nvPicPr>
          <p:cNvPr id="148" name="Google Shape;148;p18" descr="A picture containing fish&#10;&#10;Description automatically generated"/>
          <p:cNvPicPr preferRelativeResize="0"/>
          <p:nvPr/>
        </p:nvPicPr>
        <p:blipFill rotWithShape="1">
          <a:blip r:embed="rId3">
            <a:alphaModFix/>
          </a:blip>
          <a:srcRect/>
          <a:stretch/>
        </p:blipFill>
        <p:spPr>
          <a:xfrm>
            <a:off x="1238250" y="1139190"/>
            <a:ext cx="6667500" cy="4914900"/>
          </a:xfrm>
          <a:prstGeom prst="rect">
            <a:avLst/>
          </a:prstGeom>
          <a:noFill/>
          <a:ln>
            <a:noFill/>
          </a:ln>
        </p:spPr>
      </p:pic>
      <p:sp>
        <p:nvSpPr>
          <p:cNvPr id="149" name="Google Shape;149;p18"/>
          <p:cNvSpPr txBox="1"/>
          <p:nvPr/>
        </p:nvSpPr>
        <p:spPr>
          <a:xfrm>
            <a:off x="5486400" y="6067655"/>
            <a:ext cx="257175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lt1"/>
                </a:solidFill>
                <a:latin typeface="Calibri"/>
                <a:ea typeface="Calibri"/>
                <a:cs typeface="Calibri"/>
                <a:sym typeface="Calibri"/>
              </a:rPr>
              <a:t>Alaska Department of Fish and Game</a:t>
            </a:r>
            <a:endParaRPr/>
          </a:p>
        </p:txBody>
      </p:sp>
      <p:sp>
        <p:nvSpPr>
          <p:cNvPr id="150" name="Google Shape;150;p18"/>
          <p:cNvSpPr/>
          <p:nvPr/>
        </p:nvSpPr>
        <p:spPr>
          <a:xfrm>
            <a:off x="4514850" y="2343150"/>
            <a:ext cx="2571750" cy="1428750"/>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8"/>
          <p:cNvSpPr/>
          <p:nvPr/>
        </p:nvSpPr>
        <p:spPr>
          <a:xfrm>
            <a:off x="2514600" y="3705543"/>
            <a:ext cx="2457450" cy="1207452"/>
          </a:xfrm>
          <a:prstGeom prst="ellipse">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9"/>
          <p:cNvSpPr txBox="1">
            <a:spLocks noGrp="1"/>
          </p:cNvSpPr>
          <p:nvPr>
            <p:ph type="title"/>
          </p:nvPr>
        </p:nvSpPr>
        <p:spPr>
          <a:xfrm>
            <a:off x="457200" y="228600"/>
            <a:ext cx="8229600" cy="9144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067B54"/>
              </a:buClr>
              <a:buSzPct val="100000"/>
              <a:buFont typeface="Rockwell"/>
              <a:buNone/>
            </a:pPr>
            <a:r>
              <a:rPr lang="en-US"/>
              <a:t>Peligro de hábitat destacado: presas</a:t>
            </a:r>
            <a:endParaRPr/>
          </a:p>
        </p:txBody>
      </p:sp>
      <p:pic>
        <p:nvPicPr>
          <p:cNvPr id="158" name="Google Shape;158;p19" descr="A picture containing outdoor, sky, water, building&#10;&#10;Description automatically generated"/>
          <p:cNvPicPr preferRelativeResize="0">
            <a:picLocks noGrp="1"/>
          </p:cNvPicPr>
          <p:nvPr>
            <p:ph type="body" idx="1"/>
          </p:nvPr>
        </p:nvPicPr>
        <p:blipFill rotWithShape="1">
          <a:blip r:embed="rId3">
            <a:alphaModFix/>
          </a:blip>
          <a:srcRect/>
          <a:stretch/>
        </p:blipFill>
        <p:spPr>
          <a:xfrm>
            <a:off x="1117411" y="1066344"/>
            <a:ext cx="6909179" cy="4629150"/>
          </a:xfrm>
          <a:prstGeom prst="rect">
            <a:avLst/>
          </a:prstGeom>
          <a:noFill/>
          <a:ln>
            <a:noFill/>
          </a:ln>
        </p:spPr>
      </p:pic>
      <p:sp>
        <p:nvSpPr>
          <p:cNvPr id="159" name="Google Shape;159;p19"/>
          <p:cNvSpPr txBox="1"/>
          <p:nvPr/>
        </p:nvSpPr>
        <p:spPr>
          <a:xfrm>
            <a:off x="1324655" y="5945641"/>
            <a:ext cx="663756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Merwin Dam on the Lewis River, Washington. Merwin Dam is the lowermost of the three dams blocking fish passage on the North Fork Lewis River </a:t>
            </a:r>
            <a:endParaRPr/>
          </a:p>
        </p:txBody>
      </p:sp>
      <p:sp>
        <p:nvSpPr>
          <p:cNvPr id="160" name="Google Shape;160;p19"/>
          <p:cNvSpPr txBox="1"/>
          <p:nvPr/>
        </p:nvSpPr>
        <p:spPr>
          <a:xfrm>
            <a:off x="6588579" y="5700712"/>
            <a:ext cx="27432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rgbClr val="FFFFFF"/>
                </a:solidFill>
                <a:latin typeface="Calibri"/>
                <a:ea typeface="Calibri"/>
                <a:cs typeface="Calibri"/>
                <a:sym typeface="Calibri"/>
              </a:rPr>
              <a:t>Photo by Thomas O’Keefe</a:t>
            </a:r>
            <a:endParaRPr sz="1000" i="1">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1409</Words>
  <Application>Microsoft Office PowerPoint</Application>
  <PresentationFormat>On-screen Show (4:3)</PresentationFormat>
  <Paragraphs>158</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Rockwell</vt:lpstr>
      <vt:lpstr>Calibri</vt:lpstr>
      <vt:lpstr>Avenir</vt:lpstr>
      <vt:lpstr>Roboto Slab</vt:lpstr>
      <vt:lpstr>Office Theme</vt:lpstr>
      <vt:lpstr>El salmón de Washington </vt:lpstr>
      <vt:lpstr>PowerPoint Presentation</vt:lpstr>
      <vt:lpstr>PowerPoint Presentation</vt:lpstr>
      <vt:lpstr>Necesidades de un hábitat fluvial</vt:lpstr>
      <vt:lpstr>PowerPoint Presentation</vt:lpstr>
      <vt:lpstr>Datos sobre el salmón </vt:lpstr>
      <vt:lpstr>Datos sobre el salmón </vt:lpstr>
      <vt:lpstr>El ciclo de vida del salmón </vt:lpstr>
      <vt:lpstr>Peligro de hábitat destacado: presas</vt:lpstr>
      <vt:lpstr>Las presas del río Lewis  pasaje de los peces. </vt:lpstr>
      <vt:lpstr>Las presas del río Lewis  pasaje de los peces.</vt:lpstr>
      <vt:lpstr>Solución del pasaje de los peces: escaleras de pescados</vt:lpstr>
      <vt:lpstr>Solución del pasaje de los pescados: atrapar y acarrear </vt:lpstr>
      <vt:lpstr>Solución del pasaje de los pescados: Cañón de salmón</vt:lpstr>
      <vt:lpstr>Solución del pasaje de los pescados: Presa de remoción  (No ha sido considerada en la presa Merwin)</vt:lpstr>
      <vt:lpstr>Solución del pasaje de los pescados: Remoción de la presa. </vt:lpstr>
      <vt:lpstr>Solución del pasaje de los pescados  Actividad de evaluación  </vt:lpstr>
      <vt:lpstr>PowerPoint Presentation</vt:lpstr>
      <vt:lpstr>El hábitat del salmón necesita: la alimentación</vt:lpstr>
      <vt:lpstr>El hábitat del salmón:  Agua, limpia y fría</vt:lpstr>
      <vt:lpstr>El hábitat del salmón necesita: el agua con mucho oxígeno </vt:lpstr>
      <vt:lpstr>El hábitat del salmón necesita: Agua con mucho  oxígeno</vt:lpstr>
      <vt:lpstr>El hábitat del salmón: lugares para esconderse y descansar</vt:lpstr>
      <vt:lpstr>Salmon Habitat Needs: places to hide and rest </vt:lpstr>
      <vt:lpstr>La hábitat necesita: la habilidad de pasar del arroyo al océano y en torno.</vt:lpstr>
      <vt:lpstr>¿Es este buen hábitat para el salmón?</vt:lpstr>
      <vt:lpstr>¿Es este buen hábitat para el salmón?</vt:lpstr>
      <vt:lpstr>PowerPoint Presentation</vt:lpstr>
      <vt:lpstr>PowerPoint Presentation</vt:lpstr>
      <vt:lpstr>Amenazas al hábitat del salmón </vt:lpstr>
      <vt:lpstr>alcantarillas: túneles bajo carreteras y ferrocarriles.</vt:lpstr>
      <vt:lpstr> Restauración de la hábitat </vt:lpstr>
      <vt:lpstr>restauración de la hábitat</vt:lpstr>
      <vt:lpstr>restauración de la hábitat </vt:lpstr>
      <vt:lpstr>la hábitat de los salmones necesitan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salmón de Washington </dc:title>
  <cp:lastModifiedBy>Eckenrod, Autumn M (DFW)</cp:lastModifiedBy>
  <cp:revision>1</cp:revision>
  <dcterms:modified xsi:type="dcterms:W3CDTF">2023-04-20T16:29:32Z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11977-b912-4387-97a4-f4c94a801377_Enabled">
    <vt:lpwstr>true</vt:lpwstr>
  </property>
  <property fmtid="{D5CDD505-2E9C-101B-9397-08002B2CF9AE}" pid="3" name="MSIP_Label_45011977-b912-4387-97a4-f4c94a801377_SetDate">
    <vt:lpwstr>2023-04-20T16:28:10Z</vt:lpwstr>
  </property>
  <property fmtid="{D5CDD505-2E9C-101B-9397-08002B2CF9AE}" pid="4" name="MSIP_Label_45011977-b912-4387-97a4-f4c94a801377_Method">
    <vt:lpwstr>Standard</vt:lpwstr>
  </property>
  <property fmtid="{D5CDD505-2E9C-101B-9397-08002B2CF9AE}" pid="5" name="MSIP_Label_45011977-b912-4387-97a4-f4c94a801377_Name">
    <vt:lpwstr>Uncategorized Data</vt:lpwstr>
  </property>
  <property fmtid="{D5CDD505-2E9C-101B-9397-08002B2CF9AE}" pid="6" name="MSIP_Label_45011977-b912-4387-97a4-f4c94a801377_SiteId">
    <vt:lpwstr>11d0e217-264e-400a-8ba0-57dcc127d72d</vt:lpwstr>
  </property>
  <property fmtid="{D5CDD505-2E9C-101B-9397-08002B2CF9AE}" pid="7" name="MSIP_Label_45011977-b912-4387-97a4-f4c94a801377_ActionId">
    <vt:lpwstr>ffddf0c8-c3d5-4366-883b-12385ed08b22</vt:lpwstr>
  </property>
  <property fmtid="{D5CDD505-2E9C-101B-9397-08002B2CF9AE}" pid="8" name="MSIP_Label_45011977-b912-4387-97a4-f4c94a801377_ContentBits">
    <vt:lpwstr>0</vt:lpwstr>
  </property>
</Properties>
</file>