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12"/>
  </p:notesMasterIdLst>
  <p:sldIdLst>
    <p:sldId id="296" r:id="rId3"/>
    <p:sldId id="785" r:id="rId4"/>
    <p:sldId id="782" r:id="rId5"/>
    <p:sldId id="788" r:id="rId6"/>
    <p:sldId id="786" r:id="rId7"/>
    <p:sldId id="789" r:id="rId8"/>
    <p:sldId id="784" r:id="rId9"/>
    <p:sldId id="781" r:id="rId10"/>
    <p:sldId id="79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E44D6D-F948-4CEC-93A7-E210912914FA}" v="1" dt="2024-09-24T22:12:02.9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9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E07BD-6C6C-4B52-81C1-0DA9C1B9A04B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2EAFD-1713-4778-8D35-08C66083F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10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0ED0A-A417-4628-9836-127F8CD23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298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2EAFD-1713-4778-8D35-08C66083F7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50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2EAFD-1713-4778-8D35-08C66083F7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80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0ED0A-A417-4628-9836-127F8CD23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504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2EAFD-1713-4778-8D35-08C66083F7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14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007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07A5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143000"/>
          </a:xfrm>
        </p:spPr>
        <p:txBody>
          <a:bodyPr>
            <a:normAutofit/>
          </a:bodyPr>
          <a:lstStyle>
            <a:lvl1pPr>
              <a:defRPr sz="4200" b="1" baseline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8557A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3429000"/>
            <a:ext cx="12192000" cy="76200"/>
          </a:xfrm>
          <a:prstGeom prst="rect">
            <a:avLst/>
          </a:prstGeom>
          <a:solidFill>
            <a:srgbClr val="92D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D60E8D-E98A-4B42-A334-CBEFA08065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811" y="5279014"/>
            <a:ext cx="1620377" cy="109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01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7F567-BA63-45CE-B9A3-EB12B21A8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D39A7-6433-4566-9D86-E37D036C7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FBEBA2-E430-41B2-8EA9-4D19E3E69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94A92F-1EC9-4565-B9D6-99073FBAC9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D6C398-5C60-4AC1-B9FC-E70C446020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8F66D4-FBCC-4C19-A5EA-C84CC955B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2E578D-28DF-422A-9A72-F24F3F57F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539BAC-C848-4AE1-AAB0-851D3F985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B616-82DF-435D-B2F3-FFDB1873F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16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77F6E-CA2C-4F8B-8AE6-42F60E31E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05B42D-2D22-4310-B496-E631A942D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C85280-5259-4BBB-A50D-B0C16E0C1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F328CB-8B86-47DF-A248-EF41F9D7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B616-82DF-435D-B2F3-FFDB1873F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66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1A7979-4065-49B8-9FAE-2B12B0E1A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F984D9-1520-405B-8E75-BCB9EBEF5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6033E-FF6B-4B3C-860B-26BD7A3F9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B616-82DF-435D-B2F3-FFDB1873F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5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6FBEA-7FC1-49B7-8079-483B15C4D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9E251-FEB2-48A1-8825-CAE490980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2FA5D-2E88-4D1B-96C7-E54F7470A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6995C7-82AA-4FAD-935A-06FC4D9A4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28F68-3DC2-47BE-8F08-D50C83700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6A75F-C58E-4FD8-9A0C-37439D563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B616-82DF-435D-B2F3-FFDB1873F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20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1B699-9F1D-4B68-ACE2-85CF152F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A42302-FDEB-4A55-B374-D8BED9DF99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8B671-8B66-4002-8C68-F03B4A209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4D800-B77E-4C7E-875B-FBFC7F1C6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24F799-44FD-41F8-90C7-C129EE32A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6CB21C-E265-4B09-9BF9-119D99AE1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B616-82DF-435D-B2F3-FFDB1873F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64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CB3AF-8AC6-4657-9EF8-E6863C278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0FD25-F1CC-47BD-A153-5F099930D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ED59-1299-4543-A0CE-DD108F97D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C5C89-7687-4D57-95FE-95C74CB67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8EA41-62F4-4D36-88EF-6FAF3093E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B616-82DF-435D-B2F3-FFDB1873F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5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DAE4A0-E69F-4ECA-BB6C-1698FDF28B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F40F90-1066-48F3-80EE-C98B26707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CC272-22F2-479F-B6F3-BB4C078C4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96E9B-02AB-4651-BFDA-8163389FF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B980B-FAF0-4DCA-BC74-493BAEE15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B616-82DF-435D-B2F3-FFDB1873F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22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007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07A5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143000"/>
          </a:xfrm>
        </p:spPr>
        <p:txBody>
          <a:bodyPr>
            <a:normAutofit/>
          </a:bodyPr>
          <a:lstStyle>
            <a:lvl1pPr>
              <a:defRPr sz="4200" b="1" baseline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8557A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73201E-BAD4-4887-93F2-D695096208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3429000"/>
            <a:ext cx="12192000" cy="76200"/>
          </a:xfrm>
          <a:prstGeom prst="rect">
            <a:avLst/>
          </a:prstGeom>
          <a:solidFill>
            <a:srgbClr val="92D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D60E8D-E98A-4B42-A334-CBEFA08065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811" y="5279014"/>
            <a:ext cx="1620377" cy="109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8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057400"/>
            <a:ext cx="12192000" cy="2743200"/>
          </a:xfrm>
          <a:prstGeom prst="rect">
            <a:avLst/>
          </a:prstGeom>
          <a:solidFill>
            <a:srgbClr val="067B54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4800" y="2667000"/>
            <a:ext cx="8534400" cy="13716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ADB68AC-D234-476E-848D-56B20DE82C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37" y="2517963"/>
            <a:ext cx="1290017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78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593213" y="274638"/>
            <a:ext cx="10989187" cy="868362"/>
          </a:xfrm>
        </p:spPr>
        <p:txBody>
          <a:bodyPr/>
          <a:lstStyle>
            <a:lvl1pPr algn="l">
              <a:defRPr>
                <a:solidFill>
                  <a:srgbClr val="067B54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593213" y="1582258"/>
            <a:ext cx="10989187" cy="464709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365760" indent="-274320">
              <a:defRPr sz="3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640080" indent="-182880">
              <a:defRPr sz="2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1005840">
              <a:defRPr sz="24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1188720">
              <a:defRPr sz="24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Footer Placeholder 3"/>
          <p:cNvSpPr>
            <a:spLocks noGrp="1"/>
          </p:cNvSpPr>
          <p:nvPr userDrawn="1">
            <p:ph type="ftr" sz="quarter" idx="4294967295"/>
          </p:nvPr>
        </p:nvSpPr>
        <p:spPr>
          <a:xfrm>
            <a:off x="1198283" y="6508791"/>
            <a:ext cx="3860800" cy="271054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endParaRPr lang="en-US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6430331"/>
            <a:ext cx="12192000" cy="434157"/>
            <a:chOff x="0" y="6423843"/>
            <a:chExt cx="9144000" cy="43415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rgbClr val="067B5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0" y="6423843"/>
              <a:ext cx="9144000" cy="53157"/>
            </a:xfrm>
            <a:prstGeom prst="rect">
              <a:avLst/>
            </a:prstGeom>
            <a:solidFill>
              <a:srgbClr val="8ACC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Footer Placeholder 3"/>
            <p:cNvSpPr txBox="1">
              <a:spLocks/>
            </p:cNvSpPr>
            <p:nvPr userDrawn="1"/>
          </p:nvSpPr>
          <p:spPr>
            <a:xfrm>
              <a:off x="898712" y="6540582"/>
              <a:ext cx="2895600" cy="271054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>
                  <a:latin typeface="Rockwell" panose="02060603020205020403" pitchFamily="18" charset="0"/>
                </a:rPr>
                <a:t>Department of Fish and Wildlife</a:t>
              </a:r>
            </a:p>
            <a:p>
              <a:r>
                <a:rPr lang="en-US" sz="1000">
                  <a:latin typeface="Rockwell" panose="02060603020205020403" pitchFamily="18" charset="0"/>
                </a:rPr>
                <a:t>Information subject to changes and amendments over time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665B3E9-2065-4B49-B75B-604827B0D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52" y="6144736"/>
            <a:ext cx="496083" cy="6226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313E5C-B920-4B4A-ADA6-B5964F4621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52" y="6119019"/>
            <a:ext cx="533400" cy="662805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0A94214-D013-415F-AE21-87EA860C0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14387" y="6500034"/>
            <a:ext cx="4819684" cy="365125"/>
          </a:xfrm>
        </p:spPr>
        <p:txBody>
          <a:bodyPr/>
          <a:lstStyle>
            <a:lvl1pPr>
              <a:defRPr lang="en-US" sz="1000" kern="1200" smtClean="0">
                <a:solidFill>
                  <a:schemeClr val="bg1"/>
                </a:solidFill>
                <a:latin typeface="Rockwell" panose="02060603020205020403" pitchFamily="18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/>
              <a:t>Fish and Wildlife Commission Meeting, September 27, 2024</a:t>
            </a:r>
            <a:fld id="{5A73201E-BAD4-4887-93F2-D695096208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C880C5-892F-1702-2868-226571648FE8}"/>
              </a:ext>
            </a:extLst>
          </p:cNvPr>
          <p:cNvSpPr txBox="1"/>
          <p:nvPr userDrawn="1"/>
        </p:nvSpPr>
        <p:spPr>
          <a:xfrm>
            <a:off x="2998284" y="3189469"/>
            <a:ext cx="61972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prstClr val="white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Fish and Wildlife Commission Meeting, September 27, 2024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A33D21-FA47-B1AB-1AE2-ACB2D079B1B7}"/>
              </a:ext>
            </a:extLst>
          </p:cNvPr>
          <p:cNvSpPr txBox="1"/>
          <p:nvPr userDrawn="1"/>
        </p:nvSpPr>
        <p:spPr>
          <a:xfrm>
            <a:off x="2998284" y="3381829"/>
            <a:ext cx="619729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Times New Roman" panose="02020603050405020304" pitchFamily="18" charset="0"/>
              </a:rPr>
              <a:t>Fish and Wildlife Commission Meeting, September 27,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49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>
            <a:lvl1pPr algn="l">
              <a:defRPr>
                <a:solidFill>
                  <a:srgbClr val="067B54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1"/>
            <a:ext cx="5384800" cy="4754563"/>
          </a:xfrm>
        </p:spPr>
        <p:txBody>
          <a:bodyPr/>
          <a:lstStyle>
            <a:lvl1pPr marL="0" indent="0">
              <a:buNone/>
              <a:defRPr sz="2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4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1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1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1"/>
            <a:ext cx="5384800" cy="4754563"/>
          </a:xfrm>
        </p:spPr>
        <p:txBody>
          <a:bodyPr/>
          <a:lstStyle>
            <a:lvl1pPr marL="0" indent="0">
              <a:buNone/>
              <a:defRPr sz="2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4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1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1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37600" y="6538476"/>
            <a:ext cx="2844800" cy="24332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71600" y="6510746"/>
            <a:ext cx="3860800" cy="27105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067B5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423844"/>
            <a:ext cx="12192000" cy="53157"/>
          </a:xfrm>
          <a:prstGeom prst="rect">
            <a:avLst/>
          </a:prstGeom>
          <a:solidFill>
            <a:srgbClr val="8ACC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Footer Placeholder 3"/>
          <p:cNvSpPr txBox="1">
            <a:spLocks/>
          </p:cNvSpPr>
          <p:nvPr userDrawn="1"/>
        </p:nvSpPr>
        <p:spPr>
          <a:xfrm>
            <a:off x="1193800" y="6524611"/>
            <a:ext cx="3860800" cy="271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latin typeface="Rockwell" panose="02060603020205020403" pitchFamily="18" charset="0"/>
              </a:rPr>
              <a:t>Department of Fish and Wildlife</a:t>
            </a:r>
          </a:p>
          <a:p>
            <a:r>
              <a:rPr lang="en-US" sz="1000">
                <a:latin typeface="Rockwell" panose="02060603020205020403" pitchFamily="18" charset="0"/>
              </a:rPr>
              <a:t>Information subject to changes and amendments over 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6EEA3E-C726-4DC5-943B-72745C885C20}"/>
              </a:ext>
            </a:extLst>
          </p:cNvPr>
          <p:cNvSpPr txBox="1"/>
          <p:nvPr userDrawn="1"/>
        </p:nvSpPr>
        <p:spPr>
          <a:xfrm>
            <a:off x="9692646" y="6508791"/>
            <a:ext cx="21529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A448E21-3732-406F-AE70-6396CC6AEEF1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4E0AFC-0987-4A18-A603-04BA402384DE}"/>
              </a:ext>
            </a:extLst>
          </p:cNvPr>
          <p:cNvSpPr txBox="1"/>
          <p:nvPr userDrawn="1"/>
        </p:nvSpPr>
        <p:spPr>
          <a:xfrm>
            <a:off x="7969923" y="6544390"/>
            <a:ext cx="36124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Rockwell" panose="02060603020205020403" pitchFamily="18" charset="0"/>
                <a:ea typeface="Ebrima" panose="02000000000000000000" pitchFamily="2" charset="0"/>
                <a:cs typeface="Ebrima" panose="02000000000000000000" pitchFamily="2" charset="0"/>
              </a:rPr>
              <a:t>Fish Committee Meeting, May 13, 2022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D66E51-2B87-4A40-A707-E7ECDAE43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52" y="6144736"/>
            <a:ext cx="496083" cy="6226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CFCA2D-880B-4972-A0E9-6682118789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93" y="6126164"/>
            <a:ext cx="533400" cy="66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2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6395702"/>
            <a:ext cx="12209916" cy="441095"/>
            <a:chOff x="-13437" y="6423843"/>
            <a:chExt cx="9157437" cy="441095"/>
          </a:xfrm>
        </p:grpSpPr>
        <p:sp>
          <p:nvSpPr>
            <p:cNvPr id="11" name="Rectangle 10"/>
            <p:cNvSpPr/>
            <p:nvPr userDrawn="1"/>
          </p:nvSpPr>
          <p:spPr>
            <a:xfrm>
              <a:off x="-13437" y="6483938"/>
              <a:ext cx="9144000" cy="381000"/>
            </a:xfrm>
            <a:prstGeom prst="rect">
              <a:avLst/>
            </a:prstGeom>
            <a:solidFill>
              <a:srgbClr val="067B5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                                                                                                                      </a:t>
              </a:r>
              <a:r>
                <a:rPr lang="en-US" sz="1100">
                  <a:solidFill>
                    <a:prstClr val="white"/>
                  </a:solidFill>
                  <a:latin typeface="Rockwell" panose="02060603020205020403" pitchFamily="18" charset="0"/>
                  <a:cs typeface="Times New Roman" panose="02020603050405020304" pitchFamily="18" charset="0"/>
                </a:rPr>
                <a:t>Fish and Wildlife Commission Meeting, September 27, 2024</a:t>
              </a: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6423843"/>
              <a:ext cx="9144000" cy="53157"/>
            </a:xfrm>
            <a:prstGeom prst="rect">
              <a:avLst/>
            </a:prstGeom>
            <a:solidFill>
              <a:srgbClr val="8ACC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Footer Placeholder 3"/>
            <p:cNvSpPr txBox="1">
              <a:spLocks/>
            </p:cNvSpPr>
            <p:nvPr userDrawn="1"/>
          </p:nvSpPr>
          <p:spPr>
            <a:xfrm>
              <a:off x="876300" y="6538911"/>
              <a:ext cx="2895600" cy="271054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>
                  <a:latin typeface="Rockwell" panose="02060603020205020403" pitchFamily="18" charset="0"/>
                </a:rPr>
                <a:t>Department of Fish and Wildlife </a:t>
              </a:r>
            </a:p>
            <a:p>
              <a:r>
                <a:rPr lang="en-US" sz="1000">
                  <a:latin typeface="Rockwell" panose="02060603020205020403" pitchFamily="18" charset="0"/>
                </a:rPr>
                <a:t>Information subject to changes and amendments over time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>
            <a:lvl1pPr algn="l">
              <a:defRPr>
                <a:solidFill>
                  <a:srgbClr val="067B54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1"/>
            <a:ext cx="10972800" cy="474345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365760" indent="-182880">
              <a:defRPr sz="3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548640" indent="-182880">
              <a:defRPr sz="2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822960" indent="-182880">
              <a:defRPr sz="24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1005840" indent="-182880">
              <a:defRPr sz="24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8B5B22-9736-4CE2-8115-BCC2943861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52" y="6119019"/>
            <a:ext cx="533400" cy="6628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8F2D61-F5D7-4329-8AFC-FB2428D17E4D}"/>
              </a:ext>
            </a:extLst>
          </p:cNvPr>
          <p:cNvSpPr txBox="1"/>
          <p:nvPr userDrawn="1"/>
        </p:nvSpPr>
        <p:spPr>
          <a:xfrm>
            <a:off x="11238366" y="6544390"/>
            <a:ext cx="11715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A73201E-BAD4-4887-93F2-D695096208A5}" type="slidenum">
              <a:rPr lang="en-US" sz="1000" kern="1200" smtClean="0">
                <a:solidFill>
                  <a:schemeClr val="bg1"/>
                </a:solidFill>
                <a:latin typeface="Rockwell" panose="02060603020205020403" pitchFamily="18" charset="0"/>
                <a:ea typeface="Ebrima" panose="02000000000000000000" pitchFamily="2" charset="0"/>
                <a:cs typeface="Ebrima" panose="02000000000000000000" pitchFamily="2" charset="0"/>
              </a:rPr>
              <a:pPr/>
              <a:t>‹#›</a:t>
            </a:fld>
            <a:endParaRPr lang="en-US" sz="1000" kern="1200">
              <a:solidFill>
                <a:schemeClr val="bg1"/>
              </a:solidFill>
              <a:latin typeface="Rockwell" panose="020606030202050204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133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3A219-E25B-4373-A733-4D2DD1AD5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623E6D-1DC2-402B-B416-ED36E112F1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AA4EC-FCFE-4C89-83A9-EB25ABBCC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12434-E90C-4D76-BA4B-0D31AFCDE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37A42-AE12-488A-A9AE-0CEDF3358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B616-82DF-435D-B2F3-FFDB1873F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6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001CD-0567-4D62-9DE8-77E46B2F0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705E6-E0AA-43A3-8C87-7D2FD7907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9BF95-A212-4018-87BB-09BDA4F70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82221-11AB-416D-97E5-1CE8CB76E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40840-EC80-4759-B22D-D84F46B4F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B616-82DF-435D-B2F3-FFDB1873F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41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9F53A-C609-4710-A6E0-27B41D607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996434-49FF-4D0D-BA95-B6F3EC897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4038E-D784-4111-B6BC-D67C1EFA1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1E910-88B1-4B09-814A-CFFFCBCE3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5191F-57A3-4C5A-9D80-D8DC0CBFB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B616-82DF-435D-B2F3-FFDB1873F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34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53223-A8DA-43E5-BC98-8F212A80D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5A0CF-8B8C-4E41-B3D3-E520507010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4103F4-8833-417B-ABD4-FC6FDA921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9839-5996-4036-B4D6-7D790E18E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AE07A2-C08E-413A-A179-A82351C1C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582859-DAB0-4219-B3A5-FB20292BD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B616-82DF-435D-B2F3-FFDB1873F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4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89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7639"/>
            <a:ext cx="10972800" cy="4708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55075" y="6356351"/>
            <a:ext cx="3524469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52451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A73201E-BAD4-4887-93F2-D695096208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0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200" b="0" kern="1200">
          <a:solidFill>
            <a:srgbClr val="0070C0"/>
          </a:solidFill>
          <a:latin typeface="Rockwell" panose="02060603020205020403" pitchFamily="18" charset="0"/>
          <a:ea typeface="Roboto Slab" pitchFamily="2" charset="0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1pPr>
      <a:lvl2pPr marL="365760" indent="-18288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2pPr>
      <a:lvl3pPr marL="54864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3pPr>
      <a:lvl4pPr marL="73152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4pPr>
      <a:lvl5pPr marL="914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426DBB-F0A1-45F5-96F0-DF332F546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8EC725-D82C-4DCE-B300-11E23C48F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35B89-6503-427A-8498-F0184271D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4292E-2599-4464-AF15-3DBA0965A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455C9-AA95-4461-B1CA-AE723D44D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AB616-82DF-435D-B2F3-FFDB1873F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6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dfw.wa.gov/about/commission/meetings/2024/14jun2024-agenda-special-fish-committe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youtube.com/watch?v=ZkjAoro31Tc" TargetMode="External"/><Relationship Id="rId4" Type="http://schemas.openxmlformats.org/officeDocument/2006/relationships/hyperlink" Target="https://wdfw.wa.gov/about/commission/meetings/2024/8-10aug2024-agend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kjAoro31Tc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dfw.wa.gov/about/commission/policies/grays-harbor-basic-salmon-management-policy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dfw.wa.gov/about/commission/meetings/2024/8-10aug2024-agenda" TargetMode="External"/><Relationship Id="rId2" Type="http://schemas.openxmlformats.org/officeDocument/2006/relationships/hyperlink" Target="https://wdfw.wa.gov/about/commission/meetings/2024/14jun2024-agenda-special-fish-committee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youtube.com/watch?v=ZkjAoro31Tc" TargetMode="External"/><Relationship Id="rId4" Type="http://schemas.openxmlformats.org/officeDocument/2006/relationships/hyperlink" Target="https://wdfw.wa.gov/about/commission/policies/grays-harbor-basic-salmon-management-polic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386" y="848156"/>
            <a:ext cx="11117228" cy="1618673"/>
          </a:xfrm>
        </p:spPr>
        <p:txBody>
          <a:bodyPr>
            <a:normAutofit fontScale="90000"/>
          </a:bodyPr>
          <a:lstStyle/>
          <a:p>
            <a:pPr algn="ctr"/>
            <a:br>
              <a:rPr lang="en-US"/>
            </a:br>
            <a:r>
              <a:rPr lang="en-US"/>
              <a:t>Grays Harbor Basin Salmon Management Policy Revisions</a:t>
            </a:r>
            <a:br>
              <a:rPr lang="en-US"/>
            </a:br>
            <a:r>
              <a:rPr lang="en-US"/>
              <a:t>Public Comments Summary </a:t>
            </a:r>
            <a:br>
              <a:rPr lang="en-US"/>
            </a:br>
            <a:r>
              <a:rPr lang="en-US"/>
              <a:t>September 27, 2024</a:t>
            </a:r>
            <a:endParaRPr lang="en-US" sz="2700">
              <a:latin typeface="Rockwell" panose="020606030202050204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C94705-13FC-4251-AE96-80BF23436911}"/>
              </a:ext>
            </a:extLst>
          </p:cNvPr>
          <p:cNvSpPr txBox="1"/>
          <p:nvPr/>
        </p:nvSpPr>
        <p:spPr>
          <a:xfrm>
            <a:off x="1915344" y="3818392"/>
            <a:ext cx="7700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Fish and Wildlife</a:t>
            </a:r>
            <a:r>
              <a:rPr lang="en-US" sz="240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Commission Meeting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Marlene Wagner &amp; Mike Scharpf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Fish Program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A4B0D-1239-48EB-AF26-B4AE9AC6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3201E-BAD4-4887-93F2-D695096208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84D0F-A22F-6A55-0C4D-0E1A5670D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/>
              <a:t>Outline of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11CAB-A15E-3A64-0E4F-B126B87F6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865" y="1885949"/>
            <a:ext cx="11394332" cy="4743451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/>
              <a:t>Overview of revision process and materials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/>
              <a:t>Description and summary of public comment period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/>
              <a:t>Co-manager input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/>
              <a:t>Proposed revision timeline</a:t>
            </a:r>
          </a:p>
        </p:txBody>
      </p:sp>
    </p:spTree>
    <p:extLst>
      <p:ext uri="{BB962C8B-B14F-4D97-AF65-F5344CB8AC3E}">
        <p14:creationId xmlns:p14="http://schemas.microsoft.com/office/powerpoint/2010/main" val="1662379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D3FF3-0BCF-61DC-7F79-D8185F0EF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Grays Harbor Basin Salmon Management Policy Revision Process and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8992A-C156-9367-AB71-BA5A6425F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985" y="2052766"/>
            <a:ext cx="10972800" cy="4743451"/>
          </a:xfrm>
        </p:spPr>
        <p:txBody>
          <a:bodyPr>
            <a:normAutofit/>
          </a:bodyPr>
          <a:lstStyle/>
          <a:p>
            <a:pPr algn="ctr"/>
            <a:r>
              <a:rPr lang="en-US" sz="2400"/>
              <a:t>June 14: Special Fish Committee Briefing</a:t>
            </a:r>
          </a:p>
          <a:p>
            <a:pPr algn="ctr"/>
            <a:r>
              <a:rPr lang="en-US" sz="2400">
                <a:hlinkClick r:id="rId3"/>
              </a:rPr>
              <a:t>Meeting Materials </a:t>
            </a:r>
            <a:endParaRPr lang="en-US" sz="2400"/>
          </a:p>
          <a:p>
            <a:pPr algn="ctr"/>
            <a:endParaRPr lang="en-US" sz="2400"/>
          </a:p>
          <a:p>
            <a:pPr algn="ctr"/>
            <a:r>
              <a:rPr lang="en-US" sz="2400"/>
              <a:t>August 8-10: Fish Committee and FWC meeting</a:t>
            </a:r>
          </a:p>
          <a:p>
            <a:pPr algn="ctr"/>
            <a:r>
              <a:rPr lang="en-US" sz="2400">
                <a:hlinkClick r:id="rId4"/>
              </a:rPr>
              <a:t>Meeting Materials </a:t>
            </a:r>
            <a:endParaRPr lang="en-US" sz="2400"/>
          </a:p>
          <a:p>
            <a:pPr algn="ctr"/>
            <a:endParaRPr lang="en-US" sz="2400"/>
          </a:p>
          <a:p>
            <a:pPr algn="ctr"/>
            <a:r>
              <a:rPr lang="en-US" sz="2400"/>
              <a:t>September 4: Town Hall Meeting</a:t>
            </a:r>
          </a:p>
          <a:p>
            <a:pPr algn="ctr"/>
            <a:r>
              <a:rPr lang="en-US" sz="2400">
                <a:hlinkClick r:id="rId5"/>
              </a:rPr>
              <a:t>Meeting Link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57636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91692-D200-86C2-E3A9-8051370CF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Town Hall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F64D1-6581-A618-CC3B-75F0C442A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3000"/>
            <a:ext cx="10972800" cy="4743451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/>
              <a:t>September 4, 2024, 6-7:30pm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/>
              <a:t>Town hall can be viewed on WDFW’s YouTube page: </a:t>
            </a:r>
          </a:p>
          <a:p>
            <a:pPr marL="365760" lvl="2" indent="0">
              <a:buNone/>
            </a:pPr>
            <a:r>
              <a:rPr lang="en-US" sz="2000">
                <a:hlinkClick r:id="rId2"/>
              </a:rPr>
              <a:t>Grays Harbor Basin Salmon Management Policy virtual public meeting </a:t>
            </a:r>
            <a:endParaRPr lang="en-US" sz="200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/>
              <a:t>“Support” for policy</a:t>
            </a:r>
          </a:p>
          <a:p>
            <a:pPr marL="937260" lvl="1" indent="-571500">
              <a:buFont typeface="Courier New" panose="02070309020205020404" pitchFamily="49" charset="0"/>
              <a:buChar char="o"/>
            </a:pPr>
            <a:r>
              <a:rPr lang="en-US" sz="2000"/>
              <a:t>Likes revisions &amp; timeliness</a:t>
            </a:r>
          </a:p>
          <a:p>
            <a:pPr marL="937260" lvl="1" indent="-571500">
              <a:buFont typeface="Courier New" panose="02070309020205020404" pitchFamily="49" charset="0"/>
              <a:buChar char="o"/>
            </a:pPr>
            <a:r>
              <a:rPr lang="en-US" sz="2000"/>
              <a:t>Language is clear and reads well</a:t>
            </a:r>
            <a:endParaRPr lang="en-US" sz="20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/>
              <a:t>General comments</a:t>
            </a:r>
          </a:p>
          <a:p>
            <a:pPr marL="937260" lvl="1" indent="-571500">
              <a:buFont typeface="Courier New" panose="02070309020205020404" pitchFamily="49" charset="0"/>
              <a:buChar char="o"/>
            </a:pPr>
            <a:r>
              <a:rPr lang="en-US" sz="2000"/>
              <a:t>How will new escapement goals be created?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Unrelated to policy</a:t>
            </a:r>
          </a:p>
          <a:p>
            <a:pPr marL="708660" lvl="1" indent="-342900">
              <a:buFont typeface="Courier New" panose="02070309020205020404" pitchFamily="49" charset="0"/>
              <a:buChar char="o"/>
            </a:pPr>
            <a:r>
              <a:rPr lang="en-US" sz="2000"/>
              <a:t>    Invasive species</a:t>
            </a:r>
          </a:p>
        </p:txBody>
      </p:sp>
    </p:spTree>
    <p:extLst>
      <p:ext uri="{BB962C8B-B14F-4D97-AF65-F5344CB8AC3E}">
        <p14:creationId xmlns:p14="http://schemas.microsoft.com/office/powerpoint/2010/main" val="3459346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349F8-B1CD-52EB-2516-04726CAAE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Public Portal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55646-42A5-122D-74C8-C6230E237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423" y="1143000"/>
            <a:ext cx="12016653" cy="5632938"/>
          </a:xfrm>
        </p:spPr>
        <p:txBody>
          <a:bodyPr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800" b="1" i="0" u="none" strike="noStrike" kern="1200" cap="none" spc="0" normalizeH="0" baseline="0" noProof="0">
                <a:ln>
                  <a:noFill/>
                </a:ln>
                <a:solidFill>
                  <a:srgbClr val="28557A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Comment period: August 13 – September 15, 2024</a:t>
            </a:r>
            <a:endParaRPr lang="en-US" sz="3800" b="1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8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800" b="1"/>
              <a:t>Policy posted and comments submitted at:</a:t>
            </a:r>
          </a:p>
          <a:p>
            <a:pPr marL="365760" lvl="2" indent="0">
              <a:buNone/>
            </a:pPr>
            <a:r>
              <a:rPr lang="en-US" sz="3800">
                <a:hlinkClick r:id="rId2"/>
              </a:rPr>
              <a:t>Grays Harbor Basin Salmon Management Policy | Washington Department of Fish and Wildlife</a:t>
            </a:r>
            <a:endParaRPr lang="en-US" sz="3800"/>
          </a:p>
          <a:p>
            <a:endParaRPr lang="en-US" sz="380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800" b="1">
                <a:solidFill>
                  <a:schemeClr val="tx2"/>
                </a:solidFill>
              </a:rPr>
              <a:t>“Support” for policy</a:t>
            </a:r>
          </a:p>
          <a:p>
            <a:pPr marL="822960" lvl="1" indent="-457200">
              <a:buFont typeface="Courier New" panose="02070309020205020404" pitchFamily="49" charset="0"/>
              <a:buChar char="o"/>
            </a:pPr>
            <a:r>
              <a:rPr lang="en-US" sz="3800">
                <a:solidFill>
                  <a:schemeClr val="tx2"/>
                </a:solidFill>
              </a:rPr>
              <a:t>Provides opportunity for all user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800" b="1">
                <a:solidFill>
                  <a:schemeClr val="tx2"/>
                </a:solidFill>
              </a:rPr>
              <a:t>“Opposed” to policy</a:t>
            </a:r>
          </a:p>
          <a:p>
            <a:pPr marL="822960" lvl="1" indent="-457200">
              <a:buFont typeface="Courier New" panose="02070309020205020404" pitchFamily="49" charset="0"/>
              <a:buChar char="o"/>
            </a:pPr>
            <a:r>
              <a:rPr lang="en-US" sz="3800">
                <a:solidFill>
                  <a:schemeClr val="tx2"/>
                </a:solidFill>
              </a:rPr>
              <a:t>Not enough freshwater recreational priority</a:t>
            </a:r>
          </a:p>
          <a:p>
            <a:pPr marL="822960" lvl="1" indent="-457200">
              <a:buFont typeface="Courier New" panose="02070309020205020404" pitchFamily="49" charset="0"/>
              <a:buChar char="o"/>
            </a:pPr>
            <a:r>
              <a:rPr lang="en-US" sz="3800">
                <a:solidFill>
                  <a:schemeClr val="tx2"/>
                </a:solidFill>
              </a:rPr>
              <a:t>Should have goal of 3 net free days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800" b="1">
                <a:solidFill>
                  <a:schemeClr val="tx2"/>
                </a:solidFill>
              </a:rPr>
              <a:t>General comments</a:t>
            </a:r>
          </a:p>
          <a:p>
            <a:pPr marL="822960" lvl="1" indent="-457200">
              <a:buFont typeface="Courier New" panose="02070309020205020404" pitchFamily="49" charset="0"/>
              <a:buChar char="o"/>
            </a:pPr>
            <a:r>
              <a:rPr lang="en-US" sz="3800">
                <a:solidFill>
                  <a:schemeClr val="tx2"/>
                </a:solidFill>
              </a:rPr>
              <a:t>Increase/lower escapement goals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800" b="1">
                <a:solidFill>
                  <a:schemeClr val="tx2"/>
                </a:solidFill>
              </a:rPr>
              <a:t>Unrelated to policy</a:t>
            </a:r>
          </a:p>
          <a:p>
            <a:pPr marL="70866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Opposed to commercial fishing</a:t>
            </a:r>
          </a:p>
          <a:p>
            <a:pPr marL="70866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Raising daily limits</a:t>
            </a:r>
          </a:p>
          <a:p>
            <a:pPr marL="70866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Fishing closures</a:t>
            </a:r>
            <a:endParaRPr lang="en-US" sz="3800" b="1">
              <a:solidFill>
                <a:schemeClr val="tx2"/>
              </a:solidFill>
            </a:endParaRPr>
          </a:p>
          <a:p>
            <a:pPr marL="708660" lvl="1" indent="-342900">
              <a:buFont typeface="Courier New" panose="02070309020205020404" pitchFamily="49" charset="0"/>
              <a:buChar char="o"/>
            </a:pPr>
            <a:r>
              <a:rPr lang="en-US" sz="3800">
                <a:solidFill>
                  <a:schemeClr val="tx2"/>
                </a:solidFill>
              </a:rPr>
              <a:t>Pinniped predation</a:t>
            </a:r>
            <a:endParaRPr lang="en-US" sz="380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708660" lvl="1" indent="-342900">
              <a:buFont typeface="Courier New" panose="02070309020205020404" pitchFamily="49" charset="0"/>
              <a:buChar char="o"/>
            </a:pPr>
            <a:r>
              <a:rPr lang="en-US" sz="3800">
                <a:solidFill>
                  <a:schemeClr val="tx2"/>
                </a:solidFill>
              </a:rPr>
              <a:t>Hatchery production</a:t>
            </a:r>
          </a:p>
          <a:p>
            <a:pPr lvl="1" indent="0">
              <a:buNone/>
            </a:pPr>
            <a:endParaRPr lang="en-US" sz="3800">
              <a:solidFill>
                <a:schemeClr val="tx2"/>
              </a:solidFill>
            </a:endParaRPr>
          </a:p>
          <a:p>
            <a:pPr marL="708660" lvl="1" indent="-342900">
              <a:buFont typeface="Courier New" panose="02070309020205020404" pitchFamily="49" charset="0"/>
              <a:buChar char="o"/>
            </a:pPr>
            <a:endParaRPr lang="en-US" sz="2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45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B9A31-885D-932A-BCD7-9FDC404BD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Co-manager Input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62DD3-F364-20A4-831A-47ADEF59D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31" y="2114549"/>
            <a:ext cx="10972800" cy="4743451"/>
          </a:xfrm>
        </p:spPr>
        <p:txBody>
          <a:bodyPr/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156082"/>
                </a:solidFill>
                <a:effectLst/>
              </a:rPr>
              <a:t>Proposed new addition to the Guidance section:</a:t>
            </a:r>
            <a:endParaRPr lang="en-US" b="1" dirty="0">
              <a:solidFill>
                <a:srgbClr val="156082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solidFill>
                  <a:srgbClr val="156082"/>
                </a:solidFill>
                <a:effectLst/>
              </a:rPr>
              <a:t>Guidance #3: WDFW staff shall work with the Confederated Tribes of the Chehalis Reservation in management of the state share of harvestable salmon.</a:t>
            </a:r>
            <a:endParaRPr lang="en-US" sz="32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66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5C18C-DBA9-46DF-94B6-A1DC430DC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4800" y="2667000"/>
            <a:ext cx="8534400" cy="1371600"/>
          </a:xfrm>
        </p:spPr>
        <p:txBody>
          <a:bodyPr anchor="ctr">
            <a:normAutofit/>
          </a:bodyPr>
          <a:lstStyle/>
          <a:p>
            <a:r>
              <a:rPr lang="en-US"/>
              <a:t>Grays Harbor Basin Salmon Management Policy: Proposed Revision Timeline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5B8A84A8-4183-FAE9-123B-86B147905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5A73201E-BAD4-4887-93F2-D69509620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B2DD0-376D-46CA-3B3D-9C69C3014D13}"/>
              </a:ext>
            </a:extLst>
          </p:cNvPr>
          <p:cNvSpPr txBox="1">
            <a:spLocks/>
          </p:cNvSpPr>
          <p:nvPr/>
        </p:nvSpPr>
        <p:spPr>
          <a:xfrm>
            <a:off x="511215" y="4681900"/>
            <a:ext cx="11760691" cy="474345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36576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54864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73152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914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4460" lvl="3" indent="-571500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7240B5-0A02-F12B-BE53-BF6CECC01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53" y="2176100"/>
            <a:ext cx="1999661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89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5F09A-EF02-2F3B-C2B4-48C682001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68" y="-133004"/>
            <a:ext cx="10972800" cy="914400"/>
          </a:xfrm>
        </p:spPr>
        <p:txBody>
          <a:bodyPr/>
          <a:lstStyle/>
          <a:p>
            <a:r>
              <a:rPr lang="en-US"/>
              <a:t>Proposed Revision Timeline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DA0AB6D-4B2B-38F8-D542-4CF31C300C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600610"/>
              </p:ext>
            </p:extLst>
          </p:nvPr>
        </p:nvGraphicFramePr>
        <p:xfrm>
          <a:off x="370368" y="695671"/>
          <a:ext cx="11451264" cy="5617098"/>
        </p:xfrm>
        <a:graphic>
          <a:graphicData uri="http://schemas.openxmlformats.org/drawingml/2006/table">
            <a:tbl>
              <a:tblPr firstRow="1" firstCol="1" bandRow="1"/>
              <a:tblGrid>
                <a:gridCol w="1830498">
                  <a:extLst>
                    <a:ext uri="{9D8B030D-6E8A-4147-A177-3AD203B41FA5}">
                      <a16:colId xmlns:a16="http://schemas.microsoft.com/office/drawing/2014/main" val="2009754281"/>
                    </a:ext>
                  </a:extLst>
                </a:gridCol>
                <a:gridCol w="2207173">
                  <a:extLst>
                    <a:ext uri="{9D8B030D-6E8A-4147-A177-3AD203B41FA5}">
                      <a16:colId xmlns:a16="http://schemas.microsoft.com/office/drawing/2014/main" val="3844691910"/>
                    </a:ext>
                  </a:extLst>
                </a:gridCol>
                <a:gridCol w="1864800">
                  <a:extLst>
                    <a:ext uri="{9D8B030D-6E8A-4147-A177-3AD203B41FA5}">
                      <a16:colId xmlns:a16="http://schemas.microsoft.com/office/drawing/2014/main" val="1245009681"/>
                    </a:ext>
                  </a:extLst>
                </a:gridCol>
                <a:gridCol w="5548793">
                  <a:extLst>
                    <a:ext uri="{9D8B030D-6E8A-4147-A177-3AD203B41FA5}">
                      <a16:colId xmlns:a16="http://schemas.microsoft.com/office/drawing/2014/main" val="2754587529"/>
                    </a:ext>
                  </a:extLst>
                </a:gridCol>
              </a:tblGrid>
              <a:tr h="763625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June 14</a:t>
                      </a:r>
                    </a:p>
                  </a:txBody>
                  <a:tcPr marL="76415" marR="76415" marT="106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Special Fish Committee</a:t>
                      </a:r>
                      <a:endParaRPr lang="en-US" sz="1600" b="0" i="0" u="none" strike="sngStrike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6415" marR="76415" marT="106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Briefing</a:t>
                      </a: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hlinkClick r:id="rId2"/>
                        </a:rPr>
                        <a:t>Link to materials</a:t>
                      </a:r>
                      <a:endParaRPr lang="en-US" sz="1600" b="0" i="0" u="none" strike="sngStrike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6415" marR="76415" marT="106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Provide an overview of expired policy. Review policy performance. Staff recommendations for possible revisions.</a:t>
                      </a: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Outcome: Staff directed to develop mark-up strike-through reflecting staff recommendations. </a:t>
                      </a:r>
                    </a:p>
                  </a:txBody>
                  <a:tcPr marL="76415" marR="76415" marT="106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552178"/>
                  </a:ext>
                </a:extLst>
              </a:tr>
              <a:tr h="632154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July</a:t>
                      </a:r>
                    </a:p>
                  </a:txBody>
                  <a:tcPr marL="76415" marR="76415" marT="106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i="0" u="none" strike="noStrike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6415" marR="76415" marT="106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i="0" u="none" strike="noStrike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6415" marR="76415" marT="106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Staff meetings with co-managers.</a:t>
                      </a: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Outcome: Letters sent to Tribes, working to schedule meetings.</a:t>
                      </a:r>
                    </a:p>
                  </a:txBody>
                  <a:tcPr marL="76415" marR="76415" marT="106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950535"/>
                  </a:ext>
                </a:extLst>
              </a:tr>
              <a:tr h="279888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August 8-10</a:t>
                      </a:r>
                    </a:p>
                  </a:txBody>
                  <a:tcPr marL="76415" marR="76415" marT="106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Fish Committee; </a:t>
                      </a: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Fish and Wildlife Commission</a:t>
                      </a:r>
                    </a:p>
                  </a:txBody>
                  <a:tcPr marL="76415" marR="76415" marT="106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Briefing</a:t>
                      </a: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hlinkClick r:id="rId3"/>
                        </a:rPr>
                        <a:t>Link to materials</a:t>
                      </a:r>
                      <a:endParaRPr lang="en-US" sz="1600" b="0" i="0" u="none" strike="noStrike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6415" marR="76415" marT="106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Brief Commission on Draft Policy revisions. </a:t>
                      </a: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Outcome: Begin public comment process</a:t>
                      </a:r>
                    </a:p>
                  </a:txBody>
                  <a:tcPr marL="76415" marR="76415" marT="106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650404"/>
                  </a:ext>
                </a:extLst>
              </a:tr>
              <a:tr h="700893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August 13 – September 15</a:t>
                      </a:r>
                    </a:p>
                  </a:txBody>
                  <a:tcPr marL="76415" marR="76415" marT="106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Public Comment on WDFW website portal</a:t>
                      </a:r>
                    </a:p>
                  </a:txBody>
                  <a:tcPr marL="76415" marR="76415" marT="106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hlinkClick r:id="rId4"/>
                        </a:rPr>
                        <a:t>Link to public comment portal</a:t>
                      </a:r>
                      <a:endParaRPr lang="en-US" sz="1600" b="0" i="0" u="none" strike="noStrike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6415" marR="76415" marT="106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Collect written input on draft policy revisions and analyses. </a:t>
                      </a: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 </a:t>
                      </a:r>
                    </a:p>
                  </a:txBody>
                  <a:tcPr marL="76415" marR="76415" marT="106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2579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September 4</a:t>
                      </a:r>
                    </a:p>
                  </a:txBody>
                  <a:tcPr marL="76415" marR="76415" marT="106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Public meeting</a:t>
                      </a:r>
                    </a:p>
                  </a:txBody>
                  <a:tcPr marL="76415" marR="76415" marT="106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hlinkClick r:id="rId5"/>
                        </a:rPr>
                        <a:t>Link to meeting</a:t>
                      </a:r>
                      <a:endParaRPr lang="en-US" sz="1600" b="0" i="0" u="none" strike="noStrike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6415" marR="76415" marT="106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Conduct public meeting to describe and collect input on draft policy revisions and analyses. </a:t>
                      </a: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i="0" u="none" strike="noStrike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6415" marR="76415" marT="106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456556"/>
                  </a:ext>
                </a:extLst>
              </a:tr>
              <a:tr h="88669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September 26-28</a:t>
                      </a:r>
                    </a:p>
                  </a:txBody>
                  <a:tcPr marL="76415" marR="76415" marT="106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Fish Committee;</a:t>
                      </a: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Fish and Wildlife Commission</a:t>
                      </a:r>
                    </a:p>
                  </a:txBody>
                  <a:tcPr marL="76415" marR="76415" marT="106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Briefing; Public input</a:t>
                      </a:r>
                    </a:p>
                  </a:txBody>
                  <a:tcPr marL="76415" marR="76415" marT="106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Briefing on public comment; Commission discussion</a:t>
                      </a:r>
                    </a:p>
                  </a:txBody>
                  <a:tcPr marL="76415" marR="76415" marT="106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926002"/>
                  </a:ext>
                </a:extLst>
              </a:tr>
              <a:tr h="59508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October 24-26</a:t>
                      </a:r>
                    </a:p>
                  </a:txBody>
                  <a:tcPr marL="76415" marR="76415" marT="106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Fish and Wildlife Commission</a:t>
                      </a:r>
                    </a:p>
                  </a:txBody>
                  <a:tcPr marL="76415" marR="76415" marT="106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Decision</a:t>
                      </a:r>
                    </a:p>
                  </a:txBody>
                  <a:tcPr marL="76415" marR="76415" marT="106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Commission final decision</a:t>
                      </a:r>
                    </a:p>
                  </a:txBody>
                  <a:tcPr marL="76415" marR="76415" marT="106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787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570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197ED008-106C-DDB1-0DB9-B5D098A86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2600"/>
            </a:br>
            <a:r>
              <a:rPr lang="en-US" sz="4400"/>
              <a:t>Questions &amp; Discussion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D5A1567-BCAF-D614-597E-9C88ADE59B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22"/>
          <a:stretch/>
        </p:blipFill>
        <p:spPr bwMode="auto">
          <a:xfrm>
            <a:off x="609600" y="1423821"/>
            <a:ext cx="10972800" cy="463900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18137446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DFW_PowerPointTemplate.potx" id="{6D00F9B6-3CEC-4F99-90CF-955C31653A3D}" vid="{D0005149-ACCB-466C-82B0-59F451B4C77C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2725</TotalTime>
  <Words>453</Words>
  <Application>Microsoft Office PowerPoint</Application>
  <PresentationFormat>Widescreen</PresentationFormat>
  <Paragraphs>97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Courier New</vt:lpstr>
      <vt:lpstr>Ebrima</vt:lpstr>
      <vt:lpstr>Roboto Slab</vt:lpstr>
      <vt:lpstr>Rockwell</vt:lpstr>
      <vt:lpstr>Times New Roman</vt:lpstr>
      <vt:lpstr>1_Office Theme</vt:lpstr>
      <vt:lpstr>2_Office Theme</vt:lpstr>
      <vt:lpstr> Grays Harbor Basin Salmon Management Policy Revisions Public Comments Summary  September 27, 2024</vt:lpstr>
      <vt:lpstr>Outline of Presentation</vt:lpstr>
      <vt:lpstr>Grays Harbor Basin Salmon Management Policy Revision Process and Materials</vt:lpstr>
      <vt:lpstr>Town Hall Comments</vt:lpstr>
      <vt:lpstr>Public Portal Comments</vt:lpstr>
      <vt:lpstr>Co-manager Input </vt:lpstr>
      <vt:lpstr>Grays Harbor Basin Salmon Management Policy: Proposed Revision Timeline</vt:lpstr>
      <vt:lpstr>Proposed Revision Timeline</vt:lpstr>
      <vt:lpstr> Questions &amp;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Wagner, Marlene (DFW)</dc:creator>
  <cp:lastModifiedBy>Caldwell, Jamie (DFW)</cp:lastModifiedBy>
  <cp:revision>3</cp:revision>
  <dcterms:created xsi:type="dcterms:W3CDTF">2024-05-06T21:40:26Z</dcterms:created>
  <dcterms:modified xsi:type="dcterms:W3CDTF">2024-09-26T19:07:57Z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5011977-b912-4387-97a4-f4c94a801377_Enabled">
    <vt:lpwstr>true</vt:lpwstr>
  </property>
  <property fmtid="{D5CDD505-2E9C-101B-9397-08002B2CF9AE}" pid="3" name="MSIP_Label_45011977-b912-4387-97a4-f4c94a801377_SetDate">
    <vt:lpwstr>2024-05-06T22:42:04Z</vt:lpwstr>
  </property>
  <property fmtid="{D5CDD505-2E9C-101B-9397-08002B2CF9AE}" pid="4" name="MSIP_Label_45011977-b912-4387-97a4-f4c94a801377_Method">
    <vt:lpwstr>Standard</vt:lpwstr>
  </property>
  <property fmtid="{D5CDD505-2E9C-101B-9397-08002B2CF9AE}" pid="5" name="MSIP_Label_45011977-b912-4387-97a4-f4c94a801377_Name">
    <vt:lpwstr>Uncategorized Data</vt:lpwstr>
  </property>
  <property fmtid="{D5CDD505-2E9C-101B-9397-08002B2CF9AE}" pid="6" name="MSIP_Label_45011977-b912-4387-97a4-f4c94a801377_SiteId">
    <vt:lpwstr>11d0e217-264e-400a-8ba0-57dcc127d72d</vt:lpwstr>
  </property>
  <property fmtid="{D5CDD505-2E9C-101B-9397-08002B2CF9AE}" pid="7" name="MSIP_Label_45011977-b912-4387-97a4-f4c94a801377_ActionId">
    <vt:lpwstr>7ec057ed-0493-4094-83b0-9c3ddf282989</vt:lpwstr>
  </property>
  <property fmtid="{D5CDD505-2E9C-101B-9397-08002B2CF9AE}" pid="8" name="MSIP_Label_45011977-b912-4387-97a4-f4c94a801377_ContentBits">
    <vt:lpwstr>0</vt:lpwstr>
  </property>
</Properties>
</file>