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61" r:id="rId5"/>
    <p:sldId id="259" r:id="rId6"/>
    <p:sldId id="262" r:id="rId7"/>
    <p:sldId id="264" r:id="rId8"/>
    <p:sldId id="263" r:id="rId9"/>
    <p:sldId id="260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9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DF9F69-7C44-4C16-8833-AAA6D34888A6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1753D75-3E3B-4B6C-A7D1-04EBB7CC82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10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FBA0DDE-1036-412F-B8BB-866516AD2873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C93CE0-C617-4226-91F7-2CC2066351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06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3CE0-C617-4226-91F7-2CC20663517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3CE0-C617-4226-91F7-2CC20663517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3CE0-C617-4226-91F7-2CC20663517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3CE0-C617-4226-91F7-2CC20663517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3CE0-C617-4226-91F7-2CC20663517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3CE0-C617-4226-91F7-2CC20663517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93CE0-C617-4226-91F7-2CC20663517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9E49-FBD2-4A32-8E3E-89B71A4E6BE7}" type="datetime1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subject to change over time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28BD-F474-4B0A-9C2B-9A5261A04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5498-E458-4DFB-9078-B6E12FD1B17A}" type="datetime1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subject to change over time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28BD-F474-4B0A-9C2B-9A5261A04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15F8-1215-41DC-92FD-0D7691A89F78}" type="datetime1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subject to change over time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28BD-F474-4B0A-9C2B-9A5261A04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B641-5B18-4DB6-B9BD-C6AF3EC4F0CE}" type="datetime1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subject to change over time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28BD-F474-4B0A-9C2B-9A5261A04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D1AD-170E-4F27-92FD-FFCF29B948D1}" type="datetime1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subject to change over time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28BD-F474-4B0A-9C2B-9A5261A04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486D3-B823-4354-93DA-C8E6BEB27894}" type="datetime1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subject to change over time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28BD-F474-4B0A-9C2B-9A5261A04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7620-A3A3-4309-86D2-A1891488C2B5}" type="datetime1">
              <a:rPr lang="en-US" smtClean="0"/>
              <a:t>12/5/2013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subject to change over time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28BD-F474-4B0A-9C2B-9A5261A04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206C-A6CB-48D1-9AE9-C3B8580A96B9}" type="datetime1">
              <a:rPr lang="en-US" smtClean="0"/>
              <a:t>12/5/2013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subject to change over time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28BD-F474-4B0A-9C2B-9A5261A04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6E29-F5C8-408D-AE2B-4EB9098F2DA2}" type="datetime1">
              <a:rPr lang="en-US" smtClean="0"/>
              <a:t>12/5/2013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subject to change over time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28BD-F474-4B0A-9C2B-9A5261A04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E2511-7ABA-4DAD-B045-D529079E64EE}" type="datetime1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subject to change over time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28BD-F474-4B0A-9C2B-9A5261A04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C084-C971-469C-86CB-A92C8B757A0B}" type="datetime1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subject to change over time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28BD-F474-4B0A-9C2B-9A5261A04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06984-7102-4766-BCE0-4FB44F39E99D}" type="datetime1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Information subject to change over time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C28BD-F474-4B0A-9C2B-9A5261A04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Improving the Survivability of Released Rockfish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4876800"/>
            <a:ext cx="5181600" cy="132588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Heather Reed, WDFW</a:t>
            </a:r>
          </a:p>
          <a:p>
            <a:r>
              <a:rPr lang="en-US" sz="2800" b="1" dirty="0" smtClean="0"/>
              <a:t>Ron Garner, Puget Sound Anglers</a:t>
            </a:r>
            <a:endParaRPr lang="en-US" sz="2800" b="1" dirty="0"/>
          </a:p>
        </p:txBody>
      </p:sp>
      <p:pic>
        <p:nvPicPr>
          <p:cNvPr id="4" name="Picture 3" descr="wdfwlogo_clrcntrtx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7460" y="4419600"/>
            <a:ext cx="1421037" cy="1645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6702" y="2667000"/>
            <a:ext cx="7467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Fish and Wildlife Commission Meeting December 6-7, 2013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Vulnerable Rockfish in Washington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715000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Yelloweye</a:t>
            </a:r>
            <a:r>
              <a:rPr lang="en-US" sz="2800" b="1" dirty="0" smtClean="0"/>
              <a:t> and canary rockfish are considered overfished in ocean areas </a:t>
            </a:r>
          </a:p>
          <a:p>
            <a:pPr lvl="1"/>
            <a:r>
              <a:rPr lang="en-US" b="1" dirty="0" smtClean="0"/>
              <a:t>In Puget sound, these species and </a:t>
            </a:r>
            <a:r>
              <a:rPr lang="en-US" b="1" dirty="0" err="1" smtClean="0"/>
              <a:t>bocaccio</a:t>
            </a:r>
            <a:r>
              <a:rPr lang="en-US" b="1" dirty="0" smtClean="0"/>
              <a:t> rockfish have been listed under the Endangered Species Act </a:t>
            </a:r>
          </a:p>
          <a:p>
            <a:r>
              <a:rPr lang="en-US" sz="2800" b="1" dirty="0" smtClean="0"/>
              <a:t>The primary tool used all along the US West Coast to rebuild these stocks is to prohibit retention</a:t>
            </a:r>
          </a:p>
          <a:p>
            <a:r>
              <a:rPr lang="en-US" sz="2800" b="1" dirty="0" smtClean="0"/>
              <a:t>Under rebuilding plans only a small amount of mortality is allowed </a:t>
            </a:r>
          </a:p>
          <a:p>
            <a:r>
              <a:rPr lang="en-US" sz="2800" b="1" dirty="0" smtClean="0"/>
              <a:t>On the coast, the WA recreational </a:t>
            </a:r>
            <a:r>
              <a:rPr lang="en-US" sz="2800" b="1" dirty="0" err="1" smtClean="0"/>
              <a:t>yelloweye</a:t>
            </a:r>
            <a:r>
              <a:rPr lang="en-US" sz="2800" b="1" dirty="0" smtClean="0"/>
              <a:t> harvest limit is 2.9 </a:t>
            </a:r>
            <a:r>
              <a:rPr lang="en-US" sz="2800" b="1" dirty="0" err="1" smtClean="0"/>
              <a:t>mt</a:t>
            </a:r>
            <a:r>
              <a:rPr lang="en-US" sz="2800" b="1" dirty="0" smtClean="0"/>
              <a:t> (in 2013 and 2014 ), that equates to approximately 1,000 fish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82040"/>
            <a:ext cx="2362200" cy="394384"/>
          </a:xfrm>
        </p:spPr>
        <p:txBody>
          <a:bodyPr/>
          <a:lstStyle/>
          <a:p>
            <a:pPr algn="l"/>
            <a:r>
              <a:rPr lang="en-US" dirty="0" smtClean="0"/>
              <a:t>Information is subject to changes and amendments over time.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28BD-F474-4B0A-9C2B-9A5261A047C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0" y="6248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December 6,  2013 Fish and Wildlife Commission Meeting Presentation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76200"/>
            <a:ext cx="8001000" cy="56515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Fate of Released Rockfish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4572000" cy="5943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Rockfish have swim bladders to regulate their position in the water column</a:t>
            </a:r>
          </a:p>
          <a:p>
            <a:r>
              <a:rPr lang="en-US" sz="2800" b="1" dirty="0" smtClean="0"/>
              <a:t>Gases in the swim bladder expand when fish are brought to the surface causing bulging eyes and possibly forcing the stomach to expand –this is called </a:t>
            </a:r>
            <a:r>
              <a:rPr lang="en-US" sz="2800" b="1" dirty="0" err="1" smtClean="0"/>
              <a:t>barotrauma</a:t>
            </a:r>
            <a:endParaRPr lang="en-US" sz="2800" b="1" dirty="0" smtClean="0"/>
          </a:p>
          <a:p>
            <a:r>
              <a:rPr lang="en-US" sz="2800" b="1" dirty="0" smtClean="0"/>
              <a:t>No one likes to see “floaters”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385877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Information is subject to changes and amendments over time.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28BD-F474-4B0A-9C2B-9A5261A047C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albatross"/>
          <p:cNvPicPr>
            <a:picLocks noChangeAspect="1" noChangeArrowheads="1"/>
          </p:cNvPicPr>
          <p:nvPr/>
        </p:nvPicPr>
        <p:blipFill>
          <a:blip r:embed="rId3" cstate="print">
            <a:lum bright="-12000"/>
          </a:blip>
          <a:srcRect/>
          <a:stretch>
            <a:fillRect/>
          </a:stretch>
        </p:blipFill>
        <p:spPr bwMode="auto">
          <a:xfrm>
            <a:off x="4419600" y="3429000"/>
            <a:ext cx="4528722" cy="313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DSC0269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838200"/>
            <a:ext cx="3947160" cy="296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40680" y="637668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December 6</a:t>
            </a:r>
            <a:r>
              <a:rPr lang="en-US" sz="1200" dirty="0" smtClean="0"/>
              <a:t>,  2013 </a:t>
            </a:r>
            <a:r>
              <a:rPr lang="en-US" sz="1200" dirty="0"/>
              <a:t>Fish and Wildlife Commission Meeting Presentation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762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What Can We Do?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992832"/>
            <a:ext cx="8763000" cy="5486400"/>
          </a:xfrm>
        </p:spPr>
        <p:txBody>
          <a:bodyPr>
            <a:normAutofit/>
          </a:bodyPr>
          <a:lstStyle/>
          <a:p>
            <a:r>
              <a:rPr lang="en-US" b="1" dirty="0" smtClean="0"/>
              <a:t>Get those rockfish down!</a:t>
            </a:r>
          </a:p>
          <a:p>
            <a:r>
              <a:rPr lang="en-US" b="1" dirty="0" smtClean="0"/>
              <a:t>Recompression devices are simple and easy to use </a:t>
            </a:r>
          </a:p>
          <a:p>
            <a:r>
              <a:rPr lang="en-US" b="1" dirty="0" smtClean="0"/>
              <a:t>Recent studies have shown that for many rockfish  recompression improves survivability compared to fish released at the surface</a:t>
            </a:r>
          </a:p>
          <a:p>
            <a:r>
              <a:rPr lang="en-US" b="1" dirty="0" err="1" smtClean="0"/>
              <a:t>Yelloweye</a:t>
            </a:r>
            <a:r>
              <a:rPr lang="en-US" b="1" dirty="0" smtClean="0"/>
              <a:t> and canary have shown high recompression survival when caught in deep water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317432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Information is subject to changes and amendments over time.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28BD-F474-4B0A-9C2B-9A5261A047C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0" y="6248400"/>
            <a:ext cx="2895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/>
              <a:t>December 6</a:t>
            </a:r>
            <a:r>
              <a:rPr lang="en-US" sz="1200" dirty="0" smtClean="0"/>
              <a:t>, </a:t>
            </a:r>
            <a:r>
              <a:rPr lang="en-US" sz="1200" dirty="0" smtClean="0">
                <a:solidFill>
                  <a:prstClr val="white"/>
                </a:solidFill>
              </a:rPr>
              <a:t> </a:t>
            </a:r>
            <a:r>
              <a:rPr lang="en-US" sz="1200" dirty="0">
                <a:solidFill>
                  <a:prstClr val="white"/>
                </a:solidFill>
              </a:rPr>
              <a:t>2013 Fish and Wildlife Commission Meeting </a:t>
            </a:r>
            <a:r>
              <a:rPr lang="en-US" sz="1200" dirty="0" smtClean="0">
                <a:solidFill>
                  <a:prstClr val="white"/>
                </a:solidFill>
              </a:rPr>
              <a:t>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>
            <a:grpSpLocks noGrp="1"/>
          </p:cNvGrpSpPr>
          <p:nvPr/>
        </p:nvGrpSpPr>
        <p:grpSpPr bwMode="auto">
          <a:xfrm>
            <a:off x="0" y="990600"/>
            <a:ext cx="8839200" cy="5638800"/>
            <a:chOff x="55416" y="543361"/>
            <a:chExt cx="8403909" cy="6157801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63355" y="4606568"/>
              <a:ext cx="5395970" cy="2073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2" descr="rocky2"/>
            <p:cNvPicPr>
              <a:picLocks noChangeAspect="1" noChangeArrowheads="1"/>
            </p:cNvPicPr>
            <p:nvPr/>
          </p:nvPicPr>
          <p:blipFill>
            <a:blip r:embed="rId4" cstate="print"/>
            <a:srcRect l="32280" r="14256"/>
            <a:stretch>
              <a:fillRect/>
            </a:stretch>
          </p:blipFill>
          <p:spPr bwMode="auto">
            <a:xfrm>
              <a:off x="1821291" y="1083212"/>
              <a:ext cx="2196525" cy="3081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4" descr="Popped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2110" y="4277158"/>
              <a:ext cx="2001139" cy="2424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5400000">
              <a:off x="-953440" y="1552217"/>
              <a:ext cx="3621087" cy="160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762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Types of Descending Devices</a:t>
            </a:r>
            <a:endParaRPr lang="en-US" sz="36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49546" y="6427778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Information is subject to changes and amendments over time.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28BD-F474-4B0A-9C2B-9A5261A047C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1000" y="1295400"/>
            <a:ext cx="2340128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1143000"/>
            <a:ext cx="2301875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61064" y="6294290"/>
            <a:ext cx="324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/>
              <a:t>December 6</a:t>
            </a:r>
            <a:r>
              <a:rPr lang="en-US" sz="1200" dirty="0" smtClean="0"/>
              <a:t>,  </a:t>
            </a:r>
            <a:r>
              <a:rPr lang="en-US" sz="1200" dirty="0" smtClean="0">
                <a:solidFill>
                  <a:prstClr val="white"/>
                </a:solidFill>
              </a:rPr>
              <a:t>2013 </a:t>
            </a:r>
            <a:r>
              <a:rPr lang="en-US" sz="1200" dirty="0">
                <a:solidFill>
                  <a:prstClr val="white"/>
                </a:solidFill>
              </a:rPr>
              <a:t>Fish and Wildlife Commission Meeting Presentation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Important to Remember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Chose the device that works best for you</a:t>
            </a:r>
          </a:p>
          <a:p>
            <a:r>
              <a:rPr lang="en-US" b="1" dirty="0" smtClean="0"/>
              <a:t>Reduce the time on deck– survivability is greatest when fish are recompressed immediately – less than 2 minutes at the surface</a:t>
            </a:r>
          </a:p>
          <a:p>
            <a:r>
              <a:rPr lang="en-US" b="1" dirty="0" smtClean="0"/>
              <a:t>Mortality can double with every 10 minutes at the surface  </a:t>
            </a:r>
          </a:p>
          <a:p>
            <a:r>
              <a:rPr lang="en-US" b="1" dirty="0" smtClean="0"/>
              <a:t>Limit handling time and avoid rough handling</a:t>
            </a:r>
          </a:p>
          <a:p>
            <a:r>
              <a:rPr lang="en-US" b="1" dirty="0" smtClean="0"/>
              <a:t>When properly released even fish with severe signs of </a:t>
            </a:r>
            <a:r>
              <a:rPr lang="en-US" b="1" dirty="0" err="1" smtClean="0"/>
              <a:t>barotrauma</a:t>
            </a:r>
            <a:r>
              <a:rPr lang="en-US" b="1" dirty="0" smtClean="0"/>
              <a:t> can survive</a:t>
            </a:r>
          </a:p>
          <a:p>
            <a:r>
              <a:rPr lang="en-US" b="1" dirty="0" smtClean="0"/>
              <a:t>Venting is not recommended as it may do more harm than good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6324600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Information is subject to changes and amendments over time.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28BD-F474-4B0A-9C2B-9A5261A047C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10200" y="6294683"/>
            <a:ext cx="2895600" cy="461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/>
              <a:t>December 6</a:t>
            </a:r>
            <a:r>
              <a:rPr lang="en-US" sz="1200" dirty="0" smtClean="0"/>
              <a:t>,  </a:t>
            </a:r>
            <a:r>
              <a:rPr lang="en-US" sz="1200" dirty="0" smtClean="0">
                <a:solidFill>
                  <a:prstClr val="white"/>
                </a:solidFill>
              </a:rPr>
              <a:t>2013 </a:t>
            </a:r>
            <a:r>
              <a:rPr lang="en-US" sz="1200" dirty="0">
                <a:solidFill>
                  <a:prstClr val="white"/>
                </a:solidFill>
              </a:rPr>
              <a:t>Fish and Wildlife Commission Meeting </a:t>
            </a:r>
            <a:r>
              <a:rPr lang="en-US" sz="1200" dirty="0" smtClean="0">
                <a:solidFill>
                  <a:prstClr val="white"/>
                </a:solidFill>
              </a:rPr>
              <a:t>Presentation</a:t>
            </a: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7159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Getting the Word Out</a:t>
            </a:r>
            <a:endParaRPr lang="en-US" sz="36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3962400" cy="457200"/>
          </a:xfrm>
        </p:spPr>
        <p:txBody>
          <a:bodyPr/>
          <a:lstStyle/>
          <a:p>
            <a:r>
              <a:rPr lang="en-US" i="1" dirty="0" smtClean="0"/>
              <a:t>WDFW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3962400" cy="4802832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Developed “Protect Washington’s Rockfish” brochure and posters</a:t>
            </a:r>
          </a:p>
          <a:p>
            <a:r>
              <a:rPr lang="en-US" b="1" dirty="0" smtClean="0"/>
              <a:t>Updated WDFW web pages</a:t>
            </a:r>
          </a:p>
          <a:p>
            <a:r>
              <a:rPr lang="en-US" b="1" dirty="0" smtClean="0"/>
              <a:t>Presented information and demonstration on the use of descending devices:</a:t>
            </a:r>
          </a:p>
          <a:p>
            <a:pPr lvl="1"/>
            <a:r>
              <a:rPr lang="en-US" b="1" dirty="0" smtClean="0"/>
              <a:t>Coastal charter offices and fishing groups</a:t>
            </a:r>
          </a:p>
          <a:p>
            <a:pPr lvl="1"/>
            <a:r>
              <a:rPr lang="en-US" b="1" dirty="0" smtClean="0"/>
              <a:t>Puyallup Sportsman Show</a:t>
            </a:r>
          </a:p>
          <a:p>
            <a:pPr lvl="1"/>
            <a:r>
              <a:rPr lang="en-US" b="1" dirty="0" err="1" smtClean="0"/>
              <a:t>Neah</a:t>
            </a:r>
            <a:r>
              <a:rPr lang="en-US" b="1" dirty="0" smtClean="0"/>
              <a:t> Bay and La Push for lingcod and halibut season openers</a:t>
            </a:r>
            <a:endParaRPr lang="en-US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8200" y="838200"/>
            <a:ext cx="4114799" cy="533400"/>
          </a:xfrm>
        </p:spPr>
        <p:txBody>
          <a:bodyPr>
            <a:normAutofit/>
          </a:bodyPr>
          <a:lstStyle/>
          <a:p>
            <a:r>
              <a:rPr lang="en-US" i="1" dirty="0" smtClean="0"/>
              <a:t>Puget Sound Anglers</a:t>
            </a:r>
            <a:endParaRPr lang="en-US" i="1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1371600"/>
            <a:ext cx="4117975" cy="4754563"/>
          </a:xfrm>
        </p:spPr>
        <p:txBody>
          <a:bodyPr/>
          <a:lstStyle/>
          <a:p>
            <a:r>
              <a:rPr lang="en-US" b="1" dirty="0" smtClean="0"/>
              <a:t>Developed “Save Our Fisheries” hand-outs</a:t>
            </a:r>
          </a:p>
          <a:p>
            <a:r>
              <a:rPr lang="en-US" b="1" dirty="0" smtClean="0"/>
              <a:t>Purchase and distributed hundreds of free descending devices</a:t>
            </a:r>
          </a:p>
          <a:p>
            <a:r>
              <a:rPr lang="en-US" b="1" dirty="0" smtClean="0"/>
              <a:t>Scheduled WDFW staff attendance at PSA meetings</a:t>
            </a:r>
          </a:p>
          <a:p>
            <a:r>
              <a:rPr lang="en-US" b="1" dirty="0" smtClean="0"/>
              <a:t>Presented information and demonstration on the use of descending devices:</a:t>
            </a:r>
          </a:p>
          <a:p>
            <a:pPr lvl="1"/>
            <a:r>
              <a:rPr lang="en-US" b="1" dirty="0" smtClean="0"/>
              <a:t>Puyallup Sportsman’s Show</a:t>
            </a:r>
          </a:p>
          <a:p>
            <a:pPr lvl="1"/>
            <a:r>
              <a:rPr lang="en-US" b="1" dirty="0" smtClean="0"/>
              <a:t>Seattle Boat Show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83289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Information is subject to changes and amendments over time.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28BD-F474-4B0A-9C2B-9A5261A047C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86400" y="6250632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/>
              <a:t>December 6</a:t>
            </a:r>
            <a:r>
              <a:rPr lang="en-US" sz="1200" dirty="0" smtClean="0"/>
              <a:t>,  </a:t>
            </a:r>
            <a:r>
              <a:rPr lang="en-US" sz="1200" dirty="0" smtClean="0">
                <a:solidFill>
                  <a:prstClr val="white"/>
                </a:solidFill>
              </a:rPr>
              <a:t>2013 </a:t>
            </a:r>
            <a:r>
              <a:rPr lang="en-US" sz="1200" dirty="0">
                <a:solidFill>
                  <a:prstClr val="white"/>
                </a:solidFill>
              </a:rPr>
              <a:t>Fish and Wildlife Commission Meeting Presentation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06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9144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Mortality Rates for Released </a:t>
            </a:r>
            <a:r>
              <a:rPr lang="en-US" sz="3600" b="1" dirty="0" err="1" smtClean="0"/>
              <a:t>Yelloweye</a:t>
            </a:r>
            <a:r>
              <a:rPr lang="en-US" sz="3600" b="1" dirty="0" smtClean="0"/>
              <a:t> and Canary Rockfish</a:t>
            </a:r>
            <a:endParaRPr lang="en-US" sz="36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324600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Information is subject to changes and amendments over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28BD-F474-4B0A-9C2B-9A5261A047C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7800" y="6304001"/>
            <a:ext cx="3124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/>
              <a:t>December 6</a:t>
            </a:r>
            <a:r>
              <a:rPr lang="en-US" sz="1200" dirty="0" smtClean="0"/>
              <a:t>,  </a:t>
            </a:r>
            <a:r>
              <a:rPr lang="en-US" sz="1200" dirty="0" smtClean="0">
                <a:solidFill>
                  <a:prstClr val="white"/>
                </a:solidFill>
              </a:rPr>
              <a:t>2013 </a:t>
            </a:r>
            <a:r>
              <a:rPr lang="en-US" sz="1200" dirty="0">
                <a:solidFill>
                  <a:prstClr val="white"/>
                </a:solidFill>
              </a:rPr>
              <a:t>Fish and Wildlife Commission Meeting Presentation 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879902"/>
              </p:ext>
            </p:extLst>
          </p:nvPr>
        </p:nvGraphicFramePr>
        <p:xfrm>
          <a:off x="152400" y="1142999"/>
          <a:ext cx="8763001" cy="5105398"/>
        </p:xfrm>
        <a:graphic>
          <a:graphicData uri="http://schemas.openxmlformats.org/drawingml/2006/table">
            <a:tbl>
              <a:tblPr/>
              <a:tblGrid>
                <a:gridCol w="1470887"/>
                <a:gridCol w="2355912"/>
                <a:gridCol w="2468101"/>
                <a:gridCol w="2468101"/>
              </a:tblGrid>
              <a:tr h="10022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</a:rPr>
                        <a:t>Species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</a:rPr>
                        <a:t>Depth (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</a:rPr>
                        <a:t>fm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</a:rPr>
                        <a:t>)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</a:rPr>
                        <a:t>Current Surface Mortality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</a:rPr>
                        <a:t>Mortality with Descending Devices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7541"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</a:rPr>
                        <a:t>Canary Rockfish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</a:rPr>
                        <a:t>0-10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</a:rPr>
                        <a:t>21%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</a:rPr>
                        <a:t>21%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75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</a:rPr>
                        <a:t>10-20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</a:rPr>
                        <a:t>37%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</a:rPr>
                        <a:t>21%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75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</a:rPr>
                        <a:t>20-30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</a:rPr>
                        <a:t>53%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</a:rPr>
                        <a:t>21%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75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</a:rPr>
                        <a:t>30-50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</a:rPr>
                        <a:t>37%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48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</a:rPr>
                        <a:t>50-100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</a:rPr>
                        <a:t>45%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48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</a:rPr>
                        <a:t>&gt;100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48075"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</a:rPr>
                        <a:t>Yelloweye Rockfish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</a:rPr>
                        <a:t>0-10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</a:rPr>
                        <a:t>22%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</a:rPr>
                        <a:t>21%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75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</a:rPr>
                        <a:t>10-20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</a:rPr>
                        <a:t>39%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</a:rPr>
                        <a:t>21%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75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</a:rPr>
                        <a:t>20-30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</a:rPr>
                        <a:t>56%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</a:rPr>
                        <a:t>21%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75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</a:rPr>
                        <a:t>30-50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</a:rPr>
                        <a:t>27%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48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</a:rPr>
                        <a:t>50-100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</a:rPr>
                        <a:t>45%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48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</a:rPr>
                        <a:t>&gt;100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6571" y="6096000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Video courtesy of the Oregon Dept. of Fish and Wildlife, Newport</a:t>
            </a:r>
            <a:endParaRPr lang="en-US" sz="2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6571" y="6442559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Information is subject to changes and amendments over time.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28BD-F474-4B0A-9C2B-9A5261A047C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05400" y="6412077"/>
            <a:ext cx="3445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/>
              <a:t>December 6</a:t>
            </a:r>
            <a:r>
              <a:rPr lang="en-US" sz="1200" dirty="0" smtClean="0"/>
              <a:t>,  </a:t>
            </a:r>
            <a:r>
              <a:rPr lang="en-US" sz="1200" dirty="0" smtClean="0">
                <a:solidFill>
                  <a:prstClr val="white"/>
                </a:solidFill>
              </a:rPr>
              <a:t>2013 </a:t>
            </a:r>
            <a:r>
              <a:rPr lang="en-US" sz="1200" dirty="0">
                <a:solidFill>
                  <a:prstClr val="white"/>
                </a:solidFill>
              </a:rPr>
              <a:t>Fish and Wildlife Commission Meeting </a:t>
            </a:r>
            <a:r>
              <a:rPr lang="en-US" sz="1200" dirty="0" smtClean="0">
                <a:solidFill>
                  <a:prstClr val="white"/>
                </a:solidFill>
              </a:rPr>
              <a:t>Presentation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ODFW w music (2)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7571" y="762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</TotalTime>
  <Words>655</Words>
  <Application>Microsoft Office PowerPoint</Application>
  <PresentationFormat>On-screen Show (4:3)</PresentationFormat>
  <Paragraphs>117</Paragraphs>
  <Slides>9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Improving the Survivability of Released Rockfish</vt:lpstr>
      <vt:lpstr>Vulnerable Rockfish in Washington</vt:lpstr>
      <vt:lpstr>The Fate of Released Rockfish</vt:lpstr>
      <vt:lpstr>What Can We Do?</vt:lpstr>
      <vt:lpstr>Types of Descending Devices</vt:lpstr>
      <vt:lpstr>Important to Remember</vt:lpstr>
      <vt:lpstr>Getting the Word Out</vt:lpstr>
      <vt:lpstr>Mortality Rates for Released Yelloweye and Canary Rockfish</vt:lpstr>
      <vt:lpstr>PowerPoint Presentation</vt:lpstr>
    </vt:vector>
  </TitlesOfParts>
  <Company>WDFW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the Survivability of Released Rockfish</dc:title>
  <dc:creator>Heather Reed</dc:creator>
  <cp:lastModifiedBy>Ushakoff, Peggy L (DFW)</cp:lastModifiedBy>
  <cp:revision>42</cp:revision>
  <dcterms:created xsi:type="dcterms:W3CDTF">2012-12-07T21:48:42Z</dcterms:created>
  <dcterms:modified xsi:type="dcterms:W3CDTF">2013-12-05T17:19:45Z</dcterms:modified>
</cp:coreProperties>
</file>